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1" r:id="rId14"/>
    <p:sldId id="270" r:id="rId15"/>
    <p:sldId id="264" r:id="rId16"/>
    <p:sldId id="265" r:id="rId17"/>
  </p:sldIdLst>
  <p:sldSz cx="9144000" cy="5143500" type="screen16x9"/>
  <p:notesSz cx="6858000" cy="9144000"/>
  <p:embeddedFontLst>
    <p:embeddedFont>
      <p:font typeface="Nuni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343D54-C308-4FC2-A0AB-B5713147B3DA}" v="1182" dt="2022-06-27T18:31:59.257"/>
    <p1510:client id="{87922D47-7147-4F51-A499-0F156EE15279}" v="227" dt="2022-06-28T04:55:50.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4d2297d1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4d2297d1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885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4d2297d19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4d2297d19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04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4d2297d19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4d2297d19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025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4d2297d19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4d2297d19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4d2297d19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4d2297d19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4d2297d1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4d2297d1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4d2297d19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4d2297d19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4d2297d19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4d2297d19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4d2297d19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4d2297d19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4d2297d1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4d2297d1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4d2297d19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4d2297d1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4d2297d19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4d2297d1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4d2297d19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4d2297d1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762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electronicshub.org/automatic-railway-gate-controller/"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youtu.be/pTGWT_fr_e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98050" y="695750"/>
            <a:ext cx="8520600" cy="10188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en">
                <a:solidFill>
                  <a:schemeClr val="accent4"/>
                </a:solidFill>
                <a:latin typeface="Times New Roman"/>
                <a:ea typeface="Times New Roman"/>
                <a:cs typeface="Times New Roman"/>
                <a:sym typeface="Times New Roman"/>
              </a:rPr>
              <a:t>AUTOMATIC RAILWAY GATE CONTROLLING SYSTEM</a:t>
            </a:r>
            <a:endParaRPr>
              <a:solidFill>
                <a:schemeClr val="accent4"/>
              </a:solidFill>
              <a:latin typeface="Times New Roman"/>
              <a:ea typeface="Times New Roman"/>
              <a:cs typeface="Times New Roman"/>
              <a:sym typeface="Times New Roman"/>
            </a:endParaRPr>
          </a:p>
        </p:txBody>
      </p:sp>
      <p:sp>
        <p:nvSpPr>
          <p:cNvPr id="55" name="Google Shape;55;p13"/>
          <p:cNvSpPr txBox="1"/>
          <p:nvPr/>
        </p:nvSpPr>
        <p:spPr>
          <a:xfrm>
            <a:off x="111975" y="4087475"/>
            <a:ext cx="43482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Nunito"/>
                <a:ea typeface="Nunito"/>
                <a:cs typeface="Nunito"/>
                <a:sym typeface="Nunito"/>
              </a:rPr>
              <a:t>A.NAGA CHAITANYA - 20R21A1261</a:t>
            </a:r>
            <a:endParaRPr sz="1500">
              <a:solidFill>
                <a:schemeClr val="lt1"/>
              </a:solidFill>
              <a:latin typeface="Nunito"/>
              <a:ea typeface="Nunito"/>
              <a:cs typeface="Nunito"/>
              <a:sym typeface="Nunito"/>
            </a:endParaRPr>
          </a:p>
          <a:p>
            <a:pPr marL="0" lvl="0" indent="0" algn="l" rtl="0">
              <a:spcBef>
                <a:spcPts val="0"/>
              </a:spcBef>
              <a:spcAft>
                <a:spcPts val="0"/>
              </a:spcAft>
              <a:buNone/>
            </a:pPr>
            <a:r>
              <a:rPr lang="en" sz="1500">
                <a:solidFill>
                  <a:schemeClr val="lt1"/>
                </a:solidFill>
                <a:latin typeface="Nunito"/>
                <a:ea typeface="Nunito"/>
                <a:cs typeface="Nunito"/>
                <a:sym typeface="Nunito"/>
              </a:rPr>
              <a:t>K.SHASHANK - 20R21A1279</a:t>
            </a:r>
            <a:endParaRPr sz="1500">
              <a:solidFill>
                <a:schemeClr val="lt1"/>
              </a:solidFill>
              <a:latin typeface="Nunito"/>
              <a:ea typeface="Nunito"/>
              <a:cs typeface="Nunito"/>
              <a:sym typeface="Nunito"/>
            </a:endParaRPr>
          </a:p>
          <a:p>
            <a:pPr marL="0" lvl="0" indent="0" algn="l" rtl="0">
              <a:spcBef>
                <a:spcPts val="0"/>
              </a:spcBef>
              <a:spcAft>
                <a:spcPts val="0"/>
              </a:spcAft>
              <a:buNone/>
            </a:pPr>
            <a:r>
              <a:rPr lang="en" sz="1500">
                <a:solidFill>
                  <a:schemeClr val="lt1"/>
                </a:solidFill>
                <a:latin typeface="Nunito"/>
                <a:ea typeface="Nunito"/>
                <a:cs typeface="Nunito"/>
                <a:sym typeface="Nunito"/>
              </a:rPr>
              <a:t>SRESHTA.M - 20R21A1289</a:t>
            </a:r>
            <a:endParaRPr sz="1500">
              <a:solidFill>
                <a:schemeClr val="lt1"/>
              </a:solidFill>
              <a:latin typeface="Nunito"/>
              <a:ea typeface="Nunito"/>
              <a:cs typeface="Nunito"/>
              <a:sym typeface="Nunito"/>
            </a:endParaRPr>
          </a:p>
        </p:txBody>
      </p:sp>
      <p:sp>
        <p:nvSpPr>
          <p:cNvPr id="2" name="TextBox 1">
            <a:extLst>
              <a:ext uri="{FF2B5EF4-FFF2-40B4-BE49-F238E27FC236}">
                <a16:creationId xmlns:a16="http://schemas.microsoft.com/office/drawing/2014/main" id="{66ED4C39-7E4F-4668-8DA9-A07A1D1377B9}"/>
              </a:ext>
            </a:extLst>
          </p:cNvPr>
          <p:cNvSpPr txBox="1"/>
          <p:nvPr/>
        </p:nvSpPr>
        <p:spPr>
          <a:xfrm>
            <a:off x="5974080" y="1977390"/>
            <a:ext cx="41148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solidFill>
                  <a:srgbClr val="FFFFFF"/>
                </a:solidFill>
                <a:latin typeface="Nunito"/>
                <a:cs typeface="Segoe UI"/>
              </a:rPr>
              <a:t>MENTOR</a:t>
            </a:r>
            <a:r>
              <a:rPr lang="en-US" dirty="0">
                <a:solidFill>
                  <a:srgbClr val="FFFFFF"/>
                </a:solidFill>
                <a:latin typeface="Nunito"/>
                <a:cs typeface="Segoe UI"/>
              </a:rPr>
              <a:t>: </a:t>
            </a:r>
            <a:endParaRPr lang="en-US" dirty="0"/>
          </a:p>
          <a:p>
            <a:r>
              <a:rPr lang="en-US" dirty="0">
                <a:solidFill>
                  <a:srgbClr val="FFFFFF"/>
                </a:solidFill>
                <a:latin typeface="Nunito"/>
                <a:cs typeface="Segoe UI"/>
              </a:rPr>
              <a:t>                  J.PRADEEP KUMAR</a:t>
            </a:r>
            <a:endParaRPr lang="en-US" dirty="0"/>
          </a:p>
          <a:p>
            <a:r>
              <a:rPr lang="en-US" dirty="0">
                <a:solidFill>
                  <a:srgbClr val="FFFFFF"/>
                </a:solidFill>
                <a:latin typeface="Nunito"/>
                <a:cs typeface="Segoe UI"/>
              </a:rPr>
              <a:t>                  ASSISTANT PROFESSOR</a:t>
            </a:r>
          </a:p>
          <a:p>
            <a:r>
              <a:rPr lang="en-US" dirty="0">
                <a:solidFill>
                  <a:srgbClr val="FFFFFF"/>
                </a:solidFill>
                <a:latin typeface="Nunito"/>
                <a:cs typeface="Segoe UI"/>
              </a:rPr>
              <a:t>                  IT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idx="4294967295"/>
          </p:nvPr>
        </p:nvSpPr>
        <p:spPr>
          <a:xfrm>
            <a:off x="312420" y="236538"/>
            <a:ext cx="8521700" cy="571500"/>
          </a:xfrm>
          <a:prstGeom prst="rect">
            <a:avLst/>
          </a:prstGeom>
        </p:spPr>
        <p:txBody>
          <a:bodyPr spcFirstLastPara="1" wrap="square" lIns="91425" tIns="91425" rIns="91425" bIns="91425" anchor="t" anchorCtr="0">
            <a:noAutofit/>
          </a:bodyPr>
          <a:lstStyle/>
          <a:p>
            <a:pPr algn="ctr">
              <a:buSzPts val="990"/>
            </a:pPr>
            <a:r>
              <a:rPr lang="en" dirty="0">
                <a:solidFill>
                  <a:schemeClr val="accent4"/>
                </a:solidFill>
                <a:latin typeface="Times New Roman"/>
                <a:ea typeface="Times New Roman"/>
                <a:cs typeface="Times New Roman"/>
                <a:sym typeface="Times New Roman"/>
              </a:rPr>
              <a:t>– CIRCUIT DIAGRAM –</a:t>
            </a:r>
            <a:endParaRPr lang="en" dirty="0">
              <a:solidFill>
                <a:schemeClr val="accent4"/>
              </a:solidFill>
              <a:latin typeface="Times New Roman"/>
              <a:ea typeface="Times New Roman"/>
              <a:cs typeface="Times New Roman"/>
            </a:endParaRPr>
          </a:p>
        </p:txBody>
      </p:sp>
      <p:pic>
        <p:nvPicPr>
          <p:cNvPr id="3" name="Picture 3" descr="Diagram, schematic&#10;&#10;Description automatically generated">
            <a:extLst>
              <a:ext uri="{FF2B5EF4-FFF2-40B4-BE49-F238E27FC236}">
                <a16:creationId xmlns:a16="http://schemas.microsoft.com/office/drawing/2014/main" id="{E3B23927-9937-E3ED-A1C6-2479224706A7}"/>
              </a:ext>
            </a:extLst>
          </p:cNvPr>
          <p:cNvPicPr>
            <a:picLocks noChangeAspect="1"/>
          </p:cNvPicPr>
          <p:nvPr/>
        </p:nvPicPr>
        <p:blipFill>
          <a:blip r:embed="rId3"/>
          <a:stretch>
            <a:fillRect/>
          </a:stretch>
        </p:blipFill>
        <p:spPr>
          <a:xfrm>
            <a:off x="1478280" y="1328002"/>
            <a:ext cx="6065520" cy="3066617"/>
          </a:xfrm>
          <a:prstGeom prst="rect">
            <a:avLst/>
          </a:prstGeom>
        </p:spPr>
      </p:pic>
    </p:spTree>
    <p:extLst>
      <p:ext uri="{BB962C8B-B14F-4D97-AF65-F5344CB8AC3E}">
        <p14:creationId xmlns:p14="http://schemas.microsoft.com/office/powerpoint/2010/main" val="155388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45850"/>
            <a:ext cx="8520600" cy="841800"/>
          </a:xfrm>
          <a:prstGeom prst="rect">
            <a:avLst/>
          </a:prstGeom>
        </p:spPr>
        <p:txBody>
          <a:bodyPr spcFirstLastPara="1" wrap="square" lIns="91425" tIns="91425" rIns="91425" bIns="91425" anchor="t" anchorCtr="0">
            <a:noAutofit/>
          </a:bodyPr>
          <a:lstStyle/>
          <a:p>
            <a:pPr algn="ctr">
              <a:buSzPts val="990"/>
            </a:pPr>
            <a:r>
              <a:rPr lang="en" sz="2800" dirty="0">
                <a:solidFill>
                  <a:schemeClr val="accent4"/>
                </a:solidFill>
                <a:latin typeface="Times New Roman"/>
                <a:ea typeface="Times New Roman"/>
                <a:cs typeface="Times New Roman"/>
                <a:sym typeface="Times New Roman"/>
              </a:rPr>
              <a:t>– DATA FLOW DIAGRAM –</a:t>
            </a:r>
            <a:endParaRPr sz="2800" dirty="0">
              <a:solidFill>
                <a:schemeClr val="accent4"/>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8BFFEEDA-D85B-A481-C50B-B98898A2ABFD}"/>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22222"/>
              </a:solidFill>
            </a:endParaRPr>
          </a:p>
        </p:txBody>
      </p:sp>
      <p:pic>
        <p:nvPicPr>
          <p:cNvPr id="4" name="Picture 4" descr="Diagram&#10;&#10;Description automatically generated">
            <a:extLst>
              <a:ext uri="{FF2B5EF4-FFF2-40B4-BE49-F238E27FC236}">
                <a16:creationId xmlns:a16="http://schemas.microsoft.com/office/drawing/2014/main" id="{98AAB39F-29E0-8FBD-5121-6381DC8DBE31}"/>
              </a:ext>
            </a:extLst>
          </p:cNvPr>
          <p:cNvPicPr>
            <a:picLocks noChangeAspect="1"/>
          </p:cNvPicPr>
          <p:nvPr/>
        </p:nvPicPr>
        <p:blipFill>
          <a:blip r:embed="rId3"/>
          <a:stretch>
            <a:fillRect/>
          </a:stretch>
        </p:blipFill>
        <p:spPr>
          <a:xfrm>
            <a:off x="2107181" y="910590"/>
            <a:ext cx="4678177" cy="4053840"/>
          </a:xfrm>
          <a:prstGeom prst="rect">
            <a:avLst/>
          </a:prstGeom>
        </p:spPr>
      </p:pic>
    </p:spTree>
    <p:extLst>
      <p:ext uri="{BB962C8B-B14F-4D97-AF65-F5344CB8AC3E}">
        <p14:creationId xmlns:p14="http://schemas.microsoft.com/office/powerpoint/2010/main" val="403981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236050"/>
            <a:ext cx="8520600" cy="572700"/>
          </a:xfrm>
          <a:prstGeom prst="rect">
            <a:avLst/>
          </a:prstGeom>
        </p:spPr>
        <p:txBody>
          <a:bodyPr spcFirstLastPara="1" wrap="square" lIns="91425" tIns="91425" rIns="91425" bIns="91425" anchor="t" anchorCtr="0">
            <a:noAutofit/>
          </a:bodyPr>
          <a:lstStyle/>
          <a:p>
            <a:pPr algn="ctr">
              <a:buSzPts val="990"/>
            </a:pPr>
            <a:r>
              <a:rPr lang="en" dirty="0">
                <a:solidFill>
                  <a:schemeClr val="accent4"/>
                </a:solidFill>
                <a:latin typeface="Times New Roman"/>
                <a:ea typeface="Times New Roman"/>
                <a:cs typeface="Times New Roman"/>
                <a:sym typeface="Times New Roman"/>
              </a:rPr>
              <a:t>– IMPLEMENTATION –</a:t>
            </a:r>
            <a:endParaRPr dirty="0">
              <a:solidFill>
                <a:schemeClr val="accent4"/>
              </a:solidFill>
              <a:latin typeface="Times New Roman"/>
              <a:ea typeface="Times New Roman"/>
              <a:cs typeface="Times New Roman"/>
              <a:sym typeface="Times New Roman"/>
            </a:endParaRPr>
          </a:p>
        </p:txBody>
      </p:sp>
      <p:sp>
        <p:nvSpPr>
          <p:cNvPr id="104" name="Google Shape;104;p21"/>
          <p:cNvSpPr txBox="1">
            <a:spLocks noGrp="1"/>
          </p:cNvSpPr>
          <p:nvPr>
            <p:ph type="body" idx="1"/>
          </p:nvPr>
        </p:nvSpPr>
        <p:spPr>
          <a:xfrm>
            <a:off x="311700" y="896550"/>
            <a:ext cx="8520600" cy="4061400"/>
          </a:xfrm>
          <a:prstGeom prst="rect">
            <a:avLst/>
          </a:prstGeom>
          <a:ln>
            <a:noFill/>
          </a:ln>
        </p:spPr>
        <p:txBody>
          <a:bodyPr spcFirstLastPara="1" wrap="square" lIns="91425" tIns="91425" rIns="91425" bIns="91425" anchor="t" anchorCtr="0">
            <a:noAutofit/>
          </a:bodyPr>
          <a:lstStyle/>
          <a:p>
            <a:pPr marL="548640" indent="-457200">
              <a:lnSpc>
                <a:spcPct val="95000"/>
              </a:lnSpc>
              <a:buClr>
                <a:schemeClr val="lt1"/>
              </a:buClr>
              <a:buSzPts val="2165"/>
              <a:buChar char="•"/>
            </a:pPr>
            <a:r>
              <a:rPr lang="en" sz="2150" dirty="0">
                <a:solidFill>
                  <a:schemeClr val="bg1"/>
                </a:solidFill>
                <a:latin typeface="Nunito"/>
                <a:ea typeface="Nunito"/>
              </a:rPr>
              <a:t>Our idea has been used and developed as a working model. A Railway track has been fixed.</a:t>
            </a:r>
            <a:endParaRPr lang="en" dirty="0">
              <a:solidFill>
                <a:schemeClr val="bg1"/>
              </a:solidFill>
              <a:latin typeface="Nunito"/>
              <a:ea typeface="Nunito"/>
            </a:endParaRPr>
          </a:p>
          <a:p>
            <a:pPr marL="548640" indent="-457200">
              <a:lnSpc>
                <a:spcPct val="95000"/>
              </a:lnSpc>
              <a:buClr>
                <a:schemeClr val="lt1"/>
              </a:buClr>
              <a:buSzPts val="2165"/>
              <a:buChar char="•"/>
            </a:pPr>
            <a:r>
              <a:rPr lang="en" sz="2150" dirty="0">
                <a:solidFill>
                  <a:schemeClr val="bg1"/>
                </a:solidFill>
                <a:latin typeface="Nunito"/>
                <a:ea typeface="Nunito"/>
              </a:rPr>
              <a:t>And the level crossing gate is setup containing two gates facing each other with a gap and the gates are fixed with LED lights and the servo motor has been fixed at the gates and a small Buzzer is placed near the Arduino, an important point is that the tracks should be in between the level crossing setup.</a:t>
            </a:r>
            <a:endParaRPr lang="en">
              <a:solidFill>
                <a:schemeClr val="bg1"/>
              </a:solidFill>
              <a:latin typeface="Nunito"/>
              <a:ea typeface="Nunito"/>
            </a:endParaRPr>
          </a:p>
          <a:p>
            <a:pPr marL="548640" indent="-457200">
              <a:lnSpc>
                <a:spcPct val="95000"/>
              </a:lnSpc>
              <a:buClr>
                <a:schemeClr val="lt1"/>
              </a:buClr>
              <a:buSzPts val="2165"/>
              <a:buChar char="•"/>
            </a:pPr>
            <a:r>
              <a:rPr lang="en" sz="2150" dirty="0">
                <a:solidFill>
                  <a:schemeClr val="bg1"/>
                </a:solidFill>
                <a:latin typeface="Nunito"/>
                <a:ea typeface="Nunito"/>
              </a:rPr>
              <a:t>And the IR sensors have been placed at two opposite directions.</a:t>
            </a:r>
            <a:endParaRPr lang="en">
              <a:solidFill>
                <a:schemeClr val="bg1"/>
              </a:solidFill>
              <a:latin typeface="Nunito"/>
              <a:ea typeface="Nunito"/>
            </a:endParaRPr>
          </a:p>
          <a:p>
            <a:pPr marL="548640" indent="-457200">
              <a:lnSpc>
                <a:spcPct val="95000"/>
              </a:lnSpc>
              <a:buClr>
                <a:schemeClr val="lt1"/>
              </a:buClr>
              <a:buSzPts val="2165"/>
              <a:buChar char="•"/>
            </a:pPr>
            <a:r>
              <a:rPr lang="en" sz="2150" dirty="0">
                <a:solidFill>
                  <a:schemeClr val="bg1"/>
                </a:solidFill>
                <a:latin typeface="Nunito"/>
                <a:ea typeface="Nunito"/>
              </a:rPr>
              <a:t>The whole setup has been connected with the Arduino UNO board.</a:t>
            </a:r>
            <a:endParaRPr lang="en">
              <a:solidFill>
                <a:schemeClr val="bg1"/>
              </a:solidFill>
              <a:latin typeface="Nunito"/>
            </a:endParaRPr>
          </a:p>
          <a:p>
            <a:pPr marL="548640" indent="-457200">
              <a:lnSpc>
                <a:spcPct val="95000"/>
              </a:lnSpc>
              <a:buClr>
                <a:schemeClr val="lt1"/>
              </a:buClr>
              <a:buSzPts val="2165"/>
              <a:buChar char="•"/>
            </a:pPr>
            <a:r>
              <a:rPr lang="en-US" sz="2150" dirty="0">
                <a:solidFill>
                  <a:schemeClr val="bg1"/>
                </a:solidFill>
                <a:latin typeface="Nunito"/>
              </a:rPr>
              <a:t>After the whole setup is ready, a toy train is fixed on the track.</a:t>
            </a:r>
          </a:p>
        </p:txBody>
      </p:sp>
    </p:spTree>
    <p:extLst>
      <p:ext uri="{BB962C8B-B14F-4D97-AF65-F5344CB8AC3E}">
        <p14:creationId xmlns:p14="http://schemas.microsoft.com/office/powerpoint/2010/main" val="2567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91976D-9EB5-F472-9154-1C6D86D4060F}"/>
              </a:ext>
            </a:extLst>
          </p:cNvPr>
          <p:cNvSpPr txBox="1"/>
          <p:nvPr/>
        </p:nvSpPr>
        <p:spPr>
          <a:xfrm>
            <a:off x="533400" y="521970"/>
            <a:ext cx="806958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Char char="•"/>
            </a:pPr>
            <a:r>
              <a:rPr lang="en-US" sz="2000" dirty="0">
                <a:solidFill>
                  <a:schemeClr val="bg1"/>
                </a:solidFill>
                <a:latin typeface="Nunito"/>
              </a:rPr>
              <a:t>Then the toy-train starts running with the help of batteries. To start the process, power supply is switched on.</a:t>
            </a:r>
            <a:endParaRPr lang="en-US" sz="2000">
              <a:solidFill>
                <a:schemeClr val="bg1"/>
              </a:solidFill>
            </a:endParaRPr>
          </a:p>
          <a:p>
            <a:pPr marL="342900" indent="-342900" algn="just">
              <a:buChar char="•"/>
            </a:pPr>
            <a:r>
              <a:rPr lang="en-US" sz="2000" dirty="0">
                <a:solidFill>
                  <a:schemeClr val="bg1"/>
                </a:solidFill>
                <a:latin typeface="Nunito"/>
              </a:rPr>
              <a:t>After that when we turn on the toy train, it starts running, and when the train comes nearer to the 1st IR Sensor, the rail gates will be closed with red LED indication, and if it reaches the 2nd one the gates will open with green LED indication.</a:t>
            </a:r>
            <a:endParaRPr lang="en-US" sz="2000">
              <a:solidFill>
                <a:schemeClr val="bg1"/>
              </a:solidFill>
            </a:endParaRPr>
          </a:p>
          <a:p>
            <a:pPr marL="342900" indent="-342900" algn="just">
              <a:buChar char="•"/>
            </a:pPr>
            <a:r>
              <a:rPr lang="en-US" sz="2000" dirty="0">
                <a:solidFill>
                  <a:schemeClr val="bg1"/>
                </a:solidFill>
                <a:latin typeface="Nunito"/>
              </a:rPr>
              <a:t>The servo motor attached with the gates, which has Angular Rotation, helps the system with both the opening and closing of the gates.</a:t>
            </a:r>
            <a:endParaRPr lang="en-US" sz="2000">
              <a:solidFill>
                <a:schemeClr val="bg1"/>
              </a:solidFill>
            </a:endParaRPr>
          </a:p>
          <a:p>
            <a:pPr marL="342900" indent="-342900" algn="just">
              <a:buChar char="•"/>
            </a:pPr>
            <a:r>
              <a:rPr lang="en-US" sz="2000" dirty="0">
                <a:solidFill>
                  <a:schemeClr val="bg1"/>
                </a:solidFill>
                <a:latin typeface="Nunito"/>
              </a:rPr>
              <a:t>Like the gates, Buzzer will also be turned on automatically as soon as the train reaches 1st IR sensor and will be turned off when the train reaches 2nd one.</a:t>
            </a:r>
            <a:endParaRPr lang="en-US" sz="2000">
              <a:solidFill>
                <a:schemeClr val="bg1"/>
              </a:solidFill>
            </a:endParaRPr>
          </a:p>
          <a:p>
            <a:pPr marL="342900" indent="-342900" algn="just">
              <a:buChar char="•"/>
            </a:pPr>
            <a:r>
              <a:rPr lang="en-US" sz="2000" dirty="0">
                <a:solidFill>
                  <a:schemeClr val="bg1"/>
                </a:solidFill>
                <a:latin typeface="Nunito"/>
              </a:rPr>
              <a:t>During the whole process, the power supply should be turned on.</a:t>
            </a:r>
            <a:endParaRPr lang="en-US" sz="2000" dirty="0">
              <a:solidFill>
                <a:schemeClr val="bg1"/>
              </a:solidFill>
            </a:endParaRPr>
          </a:p>
        </p:txBody>
      </p:sp>
    </p:spTree>
    <p:extLst>
      <p:ext uri="{BB962C8B-B14F-4D97-AF65-F5344CB8AC3E}">
        <p14:creationId xmlns:p14="http://schemas.microsoft.com/office/powerpoint/2010/main" val="288878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240309"/>
            <a:ext cx="8520600" cy="572700"/>
          </a:xfrm>
          <a:prstGeom prst="rect">
            <a:avLst/>
          </a:prstGeom>
        </p:spPr>
        <p:txBody>
          <a:bodyPr spcFirstLastPara="1" wrap="square" lIns="91425" tIns="91425" rIns="91425" bIns="91425" anchor="t" anchorCtr="0">
            <a:noAutofit/>
          </a:bodyPr>
          <a:lstStyle/>
          <a:p>
            <a:pPr algn="ctr">
              <a:buSzPts val="990"/>
            </a:pPr>
            <a:r>
              <a:rPr lang="en" dirty="0">
                <a:solidFill>
                  <a:schemeClr val="accent4"/>
                </a:solidFill>
                <a:latin typeface="Times New Roman"/>
                <a:ea typeface="Times New Roman"/>
                <a:cs typeface="Times New Roman"/>
                <a:sym typeface="Times New Roman"/>
              </a:rPr>
              <a:t>– OUTPUT SCREENSHOTS –</a:t>
            </a:r>
            <a:endParaRPr dirty="0">
              <a:solidFill>
                <a:schemeClr val="accent4"/>
              </a:solidFill>
              <a:latin typeface="Times New Roman"/>
              <a:ea typeface="Times New Roman"/>
              <a:cs typeface="Times New Roman"/>
              <a:sym typeface="Times New Roman"/>
            </a:endParaRPr>
          </a:p>
        </p:txBody>
      </p:sp>
      <p:pic>
        <p:nvPicPr>
          <p:cNvPr id="2" name="Picture 2">
            <a:extLst>
              <a:ext uri="{FF2B5EF4-FFF2-40B4-BE49-F238E27FC236}">
                <a16:creationId xmlns:a16="http://schemas.microsoft.com/office/drawing/2014/main" id="{FD9BBC05-64E7-5892-1813-188BD1DC584F}"/>
              </a:ext>
            </a:extLst>
          </p:cNvPr>
          <p:cNvPicPr>
            <a:picLocks noChangeAspect="1"/>
          </p:cNvPicPr>
          <p:nvPr/>
        </p:nvPicPr>
        <p:blipFill>
          <a:blip r:embed="rId3"/>
          <a:stretch>
            <a:fillRect/>
          </a:stretch>
        </p:blipFill>
        <p:spPr>
          <a:xfrm>
            <a:off x="914399" y="943710"/>
            <a:ext cx="2743200" cy="3486385"/>
          </a:xfrm>
          <a:prstGeom prst="rect">
            <a:avLst/>
          </a:prstGeom>
        </p:spPr>
      </p:pic>
      <p:pic>
        <p:nvPicPr>
          <p:cNvPr id="3" name="Picture 3" descr="A picture containing table, indoor&#10;&#10;Description automatically generated">
            <a:extLst>
              <a:ext uri="{FF2B5EF4-FFF2-40B4-BE49-F238E27FC236}">
                <a16:creationId xmlns:a16="http://schemas.microsoft.com/office/drawing/2014/main" id="{94D5C2BA-9437-4AFB-36DC-C2550ACF7A98}"/>
              </a:ext>
            </a:extLst>
          </p:cNvPr>
          <p:cNvPicPr>
            <a:picLocks noChangeAspect="1"/>
          </p:cNvPicPr>
          <p:nvPr/>
        </p:nvPicPr>
        <p:blipFill>
          <a:blip r:embed="rId4"/>
          <a:stretch>
            <a:fillRect/>
          </a:stretch>
        </p:blipFill>
        <p:spPr>
          <a:xfrm>
            <a:off x="4641945" y="880925"/>
            <a:ext cx="3604714" cy="1684208"/>
          </a:xfrm>
          <a:prstGeom prst="rect">
            <a:avLst/>
          </a:prstGeom>
        </p:spPr>
      </p:pic>
      <p:pic>
        <p:nvPicPr>
          <p:cNvPr id="4" name="Picture 4" descr="A picture containing floor, indoor&#10;&#10;Description automatically generated">
            <a:extLst>
              <a:ext uri="{FF2B5EF4-FFF2-40B4-BE49-F238E27FC236}">
                <a16:creationId xmlns:a16="http://schemas.microsoft.com/office/drawing/2014/main" id="{6322F702-54D9-EA64-4D52-BE3CDB8A5012}"/>
              </a:ext>
            </a:extLst>
          </p:cNvPr>
          <p:cNvPicPr>
            <a:picLocks noChangeAspect="1"/>
          </p:cNvPicPr>
          <p:nvPr/>
        </p:nvPicPr>
        <p:blipFill>
          <a:blip r:embed="rId5"/>
          <a:stretch>
            <a:fillRect/>
          </a:stretch>
        </p:blipFill>
        <p:spPr>
          <a:xfrm>
            <a:off x="4641945" y="3089315"/>
            <a:ext cx="3587655" cy="1370287"/>
          </a:xfrm>
          <a:prstGeom prst="rect">
            <a:avLst/>
          </a:prstGeom>
        </p:spPr>
      </p:pic>
      <p:sp>
        <p:nvSpPr>
          <p:cNvPr id="5" name="TextBox 4">
            <a:extLst>
              <a:ext uri="{FF2B5EF4-FFF2-40B4-BE49-F238E27FC236}">
                <a16:creationId xmlns:a16="http://schemas.microsoft.com/office/drawing/2014/main" id="{A1FA1D2A-0629-64DE-79C7-48D3081D2C92}"/>
              </a:ext>
            </a:extLst>
          </p:cNvPr>
          <p:cNvSpPr txBox="1"/>
          <p:nvPr/>
        </p:nvSpPr>
        <p:spPr>
          <a:xfrm>
            <a:off x="419669" y="483386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6" name="TextBox 5">
            <a:extLst>
              <a:ext uri="{FF2B5EF4-FFF2-40B4-BE49-F238E27FC236}">
                <a16:creationId xmlns:a16="http://schemas.microsoft.com/office/drawing/2014/main" id="{D14C993E-7DA6-51DB-73FA-BADE9D4F85A7}"/>
              </a:ext>
            </a:extLst>
          </p:cNvPr>
          <p:cNvSpPr txBox="1"/>
          <p:nvPr/>
        </p:nvSpPr>
        <p:spPr>
          <a:xfrm>
            <a:off x="914400" y="450120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FFFF"/>
                </a:solidFill>
                <a:latin typeface="Nunito"/>
              </a:rPr>
              <a:t>-&gt; At initial condition  </a:t>
            </a:r>
            <a:endParaRPr lang="en-US" dirty="0"/>
          </a:p>
          <a:p>
            <a:pPr algn="ctr"/>
            <a:r>
              <a:rPr lang="en-US" dirty="0">
                <a:solidFill>
                  <a:srgbClr val="FFFFFF"/>
                </a:solidFill>
                <a:latin typeface="Nunito"/>
              </a:rPr>
              <a:t>Without power supply</a:t>
            </a:r>
          </a:p>
        </p:txBody>
      </p:sp>
      <p:sp>
        <p:nvSpPr>
          <p:cNvPr id="7" name="TextBox 6">
            <a:extLst>
              <a:ext uri="{FF2B5EF4-FFF2-40B4-BE49-F238E27FC236}">
                <a16:creationId xmlns:a16="http://schemas.microsoft.com/office/drawing/2014/main" id="{F0D96456-D5C8-41B5-AF0F-4EC3EB93B133}"/>
              </a:ext>
            </a:extLst>
          </p:cNvPr>
          <p:cNvSpPr txBox="1"/>
          <p:nvPr/>
        </p:nvSpPr>
        <p:spPr>
          <a:xfrm>
            <a:off x="5068437" y="257345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FFFF"/>
                </a:solidFill>
                <a:latin typeface="Nunito"/>
                <a:cs typeface="Segoe UI"/>
              </a:rPr>
              <a:t>-&gt; Train when passing from</a:t>
            </a:r>
          </a:p>
          <a:p>
            <a:pPr algn="ctr"/>
            <a:r>
              <a:rPr lang="en-US" dirty="0">
                <a:solidFill>
                  <a:srgbClr val="FFFFFF"/>
                </a:solidFill>
                <a:latin typeface="Nunito"/>
                <a:cs typeface="Segoe UI"/>
              </a:rPr>
              <a:t>First IR sensor</a:t>
            </a:r>
          </a:p>
        </p:txBody>
      </p:sp>
      <p:sp>
        <p:nvSpPr>
          <p:cNvPr id="8" name="TextBox 7">
            <a:extLst>
              <a:ext uri="{FF2B5EF4-FFF2-40B4-BE49-F238E27FC236}">
                <a16:creationId xmlns:a16="http://schemas.microsoft.com/office/drawing/2014/main" id="{F15B03F5-FF13-3027-656F-3ACF30B6DC42}"/>
              </a:ext>
            </a:extLst>
          </p:cNvPr>
          <p:cNvSpPr txBox="1"/>
          <p:nvPr/>
        </p:nvSpPr>
        <p:spPr>
          <a:xfrm>
            <a:off x="5068437" y="450120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FFFF"/>
                </a:solidFill>
                <a:latin typeface="Nunito"/>
                <a:cs typeface="Segoe UI"/>
              </a:rPr>
              <a:t>-&gt; Train when passing from</a:t>
            </a:r>
            <a:r>
              <a:rPr lang="en-US" dirty="0">
                <a:latin typeface="Nunito"/>
                <a:cs typeface="Segoe UI"/>
              </a:rPr>
              <a:t>​</a:t>
            </a:r>
          </a:p>
          <a:p>
            <a:pPr algn="ctr"/>
            <a:r>
              <a:rPr lang="en-US" dirty="0" err="1">
                <a:solidFill>
                  <a:srgbClr val="FFFFFF"/>
                </a:solidFill>
                <a:latin typeface="Nunito"/>
                <a:cs typeface="Segoe UI"/>
              </a:rPr>
              <a:t>SecondIR</a:t>
            </a:r>
            <a:r>
              <a:rPr lang="en-US" dirty="0">
                <a:solidFill>
                  <a:srgbClr val="FFFFFF"/>
                </a:solidFill>
                <a:latin typeface="Nunito"/>
                <a:cs typeface="Segoe UI"/>
              </a:rPr>
              <a:t> sensor</a:t>
            </a:r>
          </a:p>
        </p:txBody>
      </p:sp>
    </p:spTree>
    <p:extLst>
      <p:ext uri="{BB962C8B-B14F-4D97-AF65-F5344CB8AC3E}">
        <p14:creationId xmlns:p14="http://schemas.microsoft.com/office/powerpoint/2010/main" val="2145891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236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solidFill>
                  <a:schemeClr val="accent4"/>
                </a:solidFill>
                <a:latin typeface="Times New Roman"/>
                <a:ea typeface="Times New Roman"/>
                <a:cs typeface="Times New Roman"/>
                <a:sym typeface="Times New Roman"/>
              </a:rPr>
              <a:t>– CONCLUSION –</a:t>
            </a:r>
            <a:endParaRPr sz="2820">
              <a:solidFill>
                <a:schemeClr val="accent4"/>
              </a:solidFill>
              <a:latin typeface="Times New Roman"/>
              <a:ea typeface="Times New Roman"/>
              <a:cs typeface="Times New Roman"/>
              <a:sym typeface="Times New Roman"/>
            </a:endParaRPr>
          </a:p>
        </p:txBody>
      </p:sp>
      <p:sp>
        <p:nvSpPr>
          <p:cNvPr id="104" name="Google Shape;104;p21"/>
          <p:cNvSpPr txBox="1">
            <a:spLocks noGrp="1"/>
          </p:cNvSpPr>
          <p:nvPr>
            <p:ph type="body" idx="1"/>
          </p:nvPr>
        </p:nvSpPr>
        <p:spPr>
          <a:xfrm>
            <a:off x="311700" y="858450"/>
            <a:ext cx="8520600" cy="4061400"/>
          </a:xfrm>
          <a:prstGeom prst="rect">
            <a:avLst/>
          </a:prstGeom>
          <a:ln>
            <a:noFill/>
          </a:ln>
        </p:spPr>
        <p:txBody>
          <a:bodyPr spcFirstLastPara="1" wrap="square" lIns="91425" tIns="91425" rIns="91425" bIns="91425" anchor="t" anchorCtr="0">
            <a:noAutofit/>
          </a:bodyPr>
          <a:lstStyle/>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By using automatic railway gate controlling system we can avoid accidents.</a:t>
            </a:r>
            <a:endParaRPr sz="2165">
              <a:solidFill>
                <a:schemeClr val="lt1"/>
              </a:solidFill>
              <a:latin typeface="Nunito"/>
              <a:ea typeface="Nunito"/>
              <a:cs typeface="Nunito"/>
              <a:sym typeface="Nunito"/>
            </a:endParaRPr>
          </a:p>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To save the human life and vehicles from miserable train accidents is a challenge of the era of modern science and technology.</a:t>
            </a:r>
            <a:endParaRPr sz="2165">
              <a:solidFill>
                <a:schemeClr val="lt1"/>
              </a:solidFill>
              <a:latin typeface="Nunito"/>
              <a:ea typeface="Nunito"/>
              <a:cs typeface="Nunito"/>
              <a:sym typeface="Nunito"/>
            </a:endParaRPr>
          </a:p>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Consequently, this is able to play a great contribution to the railway gate automation with reliability and lower cost. ➢ In the future we can control the railway gate system using transmitter and receiver.</a:t>
            </a:r>
            <a:endParaRPr sz="2165">
              <a:solidFill>
                <a:schemeClr val="lt1"/>
              </a:solidFill>
              <a:latin typeface="Nunito"/>
              <a:ea typeface="Nunito"/>
              <a:cs typeface="Nunito"/>
              <a:sym typeface="Nunito"/>
            </a:endParaRPr>
          </a:p>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In future this developed working model will be equipped with GPS to navigate the position of the train and the track to avoid collision between two trains.</a:t>
            </a:r>
            <a:endParaRPr sz="2165">
              <a:solidFill>
                <a:schemeClr val="lt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236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solidFill>
                  <a:schemeClr val="accent4"/>
                </a:solidFill>
                <a:latin typeface="Times New Roman"/>
                <a:ea typeface="Times New Roman"/>
                <a:cs typeface="Times New Roman"/>
                <a:sym typeface="Times New Roman"/>
              </a:rPr>
              <a:t>– REFERENCES –</a:t>
            </a:r>
            <a:endParaRPr sz="2820">
              <a:solidFill>
                <a:schemeClr val="accent4"/>
              </a:solidFill>
              <a:latin typeface="Times New Roman"/>
              <a:ea typeface="Times New Roman"/>
              <a:cs typeface="Times New Roman"/>
              <a:sym typeface="Times New Roman"/>
            </a:endParaRPr>
          </a:p>
        </p:txBody>
      </p:sp>
      <p:sp>
        <p:nvSpPr>
          <p:cNvPr id="110" name="Google Shape;110;p22"/>
          <p:cNvSpPr txBox="1">
            <a:spLocks noGrp="1"/>
          </p:cNvSpPr>
          <p:nvPr>
            <p:ph type="body" idx="1"/>
          </p:nvPr>
        </p:nvSpPr>
        <p:spPr>
          <a:xfrm>
            <a:off x="311700" y="1082100"/>
            <a:ext cx="8520600" cy="4061400"/>
          </a:xfrm>
          <a:prstGeom prst="rect">
            <a:avLst/>
          </a:prstGeom>
          <a:ln>
            <a:noFill/>
          </a:ln>
        </p:spPr>
        <p:txBody>
          <a:bodyPr spcFirstLastPara="1" wrap="square" lIns="91425" tIns="91425" rIns="91425" bIns="91425" anchor="t" anchorCtr="0">
            <a:noAutofit/>
          </a:bodyPr>
          <a:lstStyle/>
          <a:p>
            <a:pPr marL="457200" lvl="0" indent="-366077" algn="l" rtl="0">
              <a:lnSpc>
                <a:spcPct val="95000"/>
              </a:lnSpc>
              <a:spcBef>
                <a:spcPts val="0"/>
              </a:spcBef>
              <a:spcAft>
                <a:spcPts val="0"/>
              </a:spcAft>
              <a:buClr>
                <a:schemeClr val="lt1"/>
              </a:buClr>
              <a:buSzPts val="2165"/>
              <a:buFont typeface="Nunito"/>
              <a:buChar char="●"/>
            </a:pPr>
            <a:r>
              <a:rPr lang="en" sz="2165" u="sng">
                <a:solidFill>
                  <a:schemeClr val="hlink"/>
                </a:solidFill>
                <a:latin typeface="Nunito"/>
                <a:ea typeface="Nunito"/>
                <a:cs typeface="Nunito"/>
                <a:sym typeface="Nunito"/>
                <a:hlinkClick r:id="rId3"/>
              </a:rPr>
              <a:t>https://www.electronicshub.org/automatic-railway-gate-controller/</a:t>
            </a:r>
            <a:endParaRPr sz="2165">
              <a:solidFill>
                <a:schemeClr val="lt1"/>
              </a:solidFill>
              <a:latin typeface="Nunito"/>
              <a:ea typeface="Nunito"/>
              <a:cs typeface="Nunito"/>
              <a:sym typeface="Nunito"/>
            </a:endParaRPr>
          </a:p>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Video reference: </a:t>
            </a:r>
            <a:r>
              <a:rPr lang="en" sz="2165" u="sng">
                <a:solidFill>
                  <a:schemeClr val="hlink"/>
                </a:solidFill>
                <a:latin typeface="Nunito"/>
                <a:ea typeface="Nunito"/>
                <a:cs typeface="Nunito"/>
                <a:sym typeface="Nunito"/>
                <a:hlinkClick r:id="rId4"/>
              </a:rPr>
              <a:t>https://youtu.be/pTGWT_fr_e8</a:t>
            </a:r>
            <a:endParaRPr sz="2165">
              <a:solidFill>
                <a:schemeClr val="lt1"/>
              </a:solidFill>
              <a:latin typeface="Nunito"/>
              <a:ea typeface="Nunito"/>
              <a:cs typeface="Nunito"/>
              <a:sym typeface="Nunito"/>
            </a:endParaRPr>
          </a:p>
        </p:txBody>
      </p:sp>
      <p:sp>
        <p:nvSpPr>
          <p:cNvPr id="111" name="Google Shape;111;p22"/>
          <p:cNvSpPr txBox="1"/>
          <p:nvPr/>
        </p:nvSpPr>
        <p:spPr>
          <a:xfrm>
            <a:off x="1528050" y="2972650"/>
            <a:ext cx="6087900" cy="74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20">
                <a:solidFill>
                  <a:schemeClr val="accent4"/>
                </a:solidFill>
                <a:latin typeface="Times New Roman"/>
                <a:ea typeface="Times New Roman"/>
                <a:cs typeface="Times New Roman"/>
                <a:sym typeface="Times New Roman"/>
              </a:rPr>
              <a:t>THANK YOU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36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solidFill>
                  <a:schemeClr val="accent4"/>
                </a:solidFill>
                <a:latin typeface="Times New Roman"/>
                <a:ea typeface="Times New Roman"/>
                <a:cs typeface="Times New Roman"/>
                <a:sym typeface="Times New Roman"/>
              </a:rPr>
              <a:t>– ABSTRACT –</a:t>
            </a:r>
            <a:endParaRPr sz="2820">
              <a:solidFill>
                <a:schemeClr val="accent4"/>
              </a:solidFill>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938945"/>
            <a:ext cx="8520600" cy="3440100"/>
          </a:xfrm>
          <a:prstGeom prst="rect">
            <a:avLst/>
          </a:prstGeom>
          <a:ln>
            <a:noFill/>
          </a:ln>
        </p:spPr>
        <p:txBody>
          <a:bodyPr spcFirstLastPara="1" wrap="square" lIns="91425" tIns="91425" rIns="91425" bIns="91425" anchor="t" anchorCtr="0">
            <a:noAutofit/>
          </a:bodyPr>
          <a:lstStyle/>
          <a:p>
            <a:pPr marL="457200" lvl="0" indent="0" algn="l" rtl="0">
              <a:lnSpc>
                <a:spcPct val="95000"/>
              </a:lnSpc>
              <a:spcBef>
                <a:spcPts val="0"/>
              </a:spcBef>
              <a:spcAft>
                <a:spcPts val="0"/>
              </a:spcAft>
              <a:buNone/>
            </a:pPr>
            <a:r>
              <a:rPr lang="en" sz="2165">
                <a:solidFill>
                  <a:schemeClr val="lt1"/>
                </a:solidFill>
                <a:latin typeface="Nunito"/>
                <a:ea typeface="Nunito"/>
                <a:cs typeface="Nunito"/>
                <a:sym typeface="Nunito"/>
              </a:rPr>
              <a:t>This Project explicitly deals with one of the most common problem that is traffic jams besides a Railway crossing.</a:t>
            </a:r>
            <a:endParaRPr sz="2165">
              <a:solidFill>
                <a:schemeClr val="lt1"/>
              </a:solidFill>
              <a:latin typeface="Nunito"/>
              <a:ea typeface="Nunito"/>
              <a:cs typeface="Nunito"/>
              <a:sym typeface="Nunito"/>
            </a:endParaRPr>
          </a:p>
          <a:p>
            <a:pPr marL="457200" lvl="0" indent="0" algn="l" rtl="0">
              <a:lnSpc>
                <a:spcPct val="95000"/>
              </a:lnSpc>
              <a:spcBef>
                <a:spcPts val="1200"/>
              </a:spcBef>
              <a:spcAft>
                <a:spcPts val="0"/>
              </a:spcAft>
              <a:buNone/>
            </a:pPr>
            <a:r>
              <a:rPr lang="en" sz="2165">
                <a:solidFill>
                  <a:schemeClr val="lt1"/>
                </a:solidFill>
                <a:latin typeface="Nunito"/>
                <a:ea typeface="Nunito"/>
                <a:cs typeface="Nunito"/>
                <a:sym typeface="Nunito"/>
              </a:rPr>
              <a:t>Since gates of Railway crossing are usually manually operated, for most of the times, gates are kept closed for no reason increasing road traffic.</a:t>
            </a:r>
            <a:endParaRPr sz="2165">
              <a:solidFill>
                <a:schemeClr val="lt1"/>
              </a:solidFill>
              <a:latin typeface="Nunito"/>
              <a:ea typeface="Nunito"/>
              <a:cs typeface="Nunito"/>
              <a:sym typeface="Nunito"/>
            </a:endParaRPr>
          </a:p>
          <a:p>
            <a:pPr marL="457200" lvl="0" indent="0" algn="l" rtl="0">
              <a:lnSpc>
                <a:spcPct val="95000"/>
              </a:lnSpc>
              <a:spcBef>
                <a:spcPts val="1200"/>
              </a:spcBef>
              <a:spcAft>
                <a:spcPts val="0"/>
              </a:spcAft>
              <a:buNone/>
            </a:pPr>
            <a:r>
              <a:rPr lang="en" sz="2165">
                <a:solidFill>
                  <a:schemeClr val="lt1"/>
                </a:solidFill>
                <a:latin typeface="Nunito"/>
                <a:ea typeface="Nunito"/>
                <a:cs typeface="Nunito"/>
                <a:sym typeface="Nunito"/>
              </a:rPr>
              <a:t>Moreover in our country accidents at rail road crossing are increasing day by day and the train accidents cause severe damage to life and property. </a:t>
            </a:r>
            <a:endParaRPr sz="2165">
              <a:solidFill>
                <a:schemeClr val="lt1"/>
              </a:solidFill>
              <a:latin typeface="Nunito"/>
              <a:ea typeface="Nunito"/>
              <a:cs typeface="Nunito"/>
              <a:sym typeface="Nunito"/>
            </a:endParaRPr>
          </a:p>
          <a:p>
            <a:pPr marL="457200" lvl="0" indent="0" algn="l" rtl="0">
              <a:lnSpc>
                <a:spcPct val="95000"/>
              </a:lnSpc>
              <a:spcBef>
                <a:spcPts val="1200"/>
              </a:spcBef>
              <a:spcAft>
                <a:spcPts val="1200"/>
              </a:spcAft>
              <a:buNone/>
            </a:pPr>
            <a:r>
              <a:rPr lang="en" sz="2165">
                <a:solidFill>
                  <a:schemeClr val="lt1"/>
                </a:solidFill>
                <a:latin typeface="Nunito"/>
                <a:ea typeface="Nunito"/>
                <a:cs typeface="Nunito"/>
                <a:sym typeface="Nunito"/>
              </a:rPr>
              <a:t>To solve the above problem, we have come with an idea that would automatically control the Railway gates at junctions.</a:t>
            </a:r>
            <a:endParaRPr sz="2165">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36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solidFill>
                  <a:schemeClr val="accent4"/>
                </a:solidFill>
                <a:latin typeface="Times New Roman"/>
                <a:ea typeface="Times New Roman"/>
                <a:cs typeface="Times New Roman"/>
                <a:sym typeface="Times New Roman"/>
              </a:rPr>
              <a:t>– INTRODUCTION –</a:t>
            </a:r>
            <a:endParaRPr sz="2820">
              <a:solidFill>
                <a:schemeClr val="accent4"/>
              </a:solidFill>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11700" y="920575"/>
            <a:ext cx="8520600" cy="3763200"/>
          </a:xfrm>
          <a:prstGeom prst="rect">
            <a:avLst/>
          </a:prstGeom>
          <a:ln>
            <a:noFill/>
          </a:ln>
        </p:spPr>
        <p:txBody>
          <a:bodyPr spcFirstLastPara="1" wrap="square" lIns="91425" tIns="91425" rIns="91425" bIns="91425" anchor="t" anchorCtr="0">
            <a:noAutofit/>
          </a:bodyPr>
          <a:lstStyle/>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Automatic railway gate control system is an arrangement of physical components which sense the arrival of the train and make the gate pull up and pull down automatically.</a:t>
            </a:r>
            <a:endParaRPr sz="2165">
              <a:solidFill>
                <a:schemeClr val="lt1"/>
              </a:solidFill>
              <a:latin typeface="Nunito"/>
              <a:ea typeface="Nunito"/>
              <a:cs typeface="Nunito"/>
              <a:sym typeface="Nunito"/>
            </a:endParaRPr>
          </a:p>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As a train approaches at the railway crossing from either side, the sensors placed at a certain distance from the gate detect the approaching train and accordingly controls the operation of the gate.</a:t>
            </a:r>
            <a:endParaRPr sz="2165">
              <a:solidFill>
                <a:schemeClr val="lt1"/>
              </a:solidFill>
              <a:latin typeface="Nunito"/>
              <a:ea typeface="Nunito"/>
              <a:cs typeface="Nunito"/>
              <a:sym typeface="Nunito"/>
            </a:endParaRPr>
          </a:p>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To avoid the accidents, sensors placed at some distance from the gate detect the departure of the train. </a:t>
            </a:r>
            <a:endParaRPr sz="2165">
              <a:solidFill>
                <a:schemeClr val="lt1"/>
              </a:solidFill>
              <a:latin typeface="Nunito"/>
              <a:ea typeface="Nunito"/>
              <a:cs typeface="Nunito"/>
              <a:sym typeface="Nunito"/>
            </a:endParaRPr>
          </a:p>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Thus, the time for which the gate is closed is less compared to the manually operated gates since the gate is closed depending upon the telephone call from the previous station.</a:t>
            </a:r>
            <a:endParaRPr sz="2165">
              <a:solidFill>
                <a:schemeClr val="lt1"/>
              </a:solidFill>
              <a:latin typeface="Nunito"/>
              <a:ea typeface="Nunito"/>
              <a:cs typeface="Nunito"/>
              <a:sym typeface="Nunito"/>
            </a:endParaRPr>
          </a:p>
          <a:p>
            <a:pPr marL="457200" lvl="0" indent="0" algn="l" rtl="0">
              <a:lnSpc>
                <a:spcPct val="95000"/>
              </a:lnSpc>
              <a:spcBef>
                <a:spcPts val="1200"/>
              </a:spcBef>
              <a:spcAft>
                <a:spcPts val="1200"/>
              </a:spcAft>
              <a:buNone/>
            </a:pPr>
            <a:endParaRPr sz="2165">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36050"/>
            <a:ext cx="8520600" cy="572700"/>
          </a:xfrm>
          <a:prstGeom prst="rect">
            <a:avLst/>
          </a:prstGeom>
        </p:spPr>
        <p:txBody>
          <a:bodyPr spcFirstLastPara="1" wrap="square" lIns="91425" tIns="91425" rIns="91425" bIns="91425" anchor="t" anchorCtr="0">
            <a:noAutofit/>
          </a:bodyPr>
          <a:lstStyle/>
          <a:p>
            <a:pPr algn="ctr"/>
            <a:r>
              <a:rPr lang="en" sz="3200" u="sng" dirty="0">
                <a:solidFill>
                  <a:schemeClr val="accent4"/>
                </a:solidFill>
                <a:latin typeface="Times New Roman"/>
                <a:ea typeface="Times New Roman"/>
                <a:cs typeface="Times New Roman"/>
              </a:rPr>
              <a:t>SYSTEM ANALYSIS</a:t>
            </a:r>
            <a:endParaRPr lang="en" dirty="0">
              <a:solidFill>
                <a:schemeClr val="accent4"/>
              </a:solidFill>
              <a:latin typeface="Times New Roman"/>
              <a:ea typeface="Times New Roman"/>
              <a:cs typeface="Times New Roman"/>
            </a:endParaRPr>
          </a:p>
        </p:txBody>
      </p:sp>
      <p:sp>
        <p:nvSpPr>
          <p:cNvPr id="73" name="Google Shape;73;p16"/>
          <p:cNvSpPr txBox="1">
            <a:spLocks noGrp="1"/>
          </p:cNvSpPr>
          <p:nvPr>
            <p:ph type="body" idx="1"/>
          </p:nvPr>
        </p:nvSpPr>
        <p:spPr>
          <a:xfrm>
            <a:off x="311700" y="859615"/>
            <a:ext cx="8520600" cy="3763200"/>
          </a:xfrm>
          <a:prstGeom prst="rect">
            <a:avLst/>
          </a:prstGeom>
          <a:ln>
            <a:noFill/>
          </a:ln>
        </p:spPr>
        <p:txBody>
          <a:bodyPr spcFirstLastPara="1" wrap="square" lIns="91425" tIns="91425" rIns="91425" bIns="91425" anchor="t" anchorCtr="0">
            <a:noAutofit/>
          </a:bodyPr>
          <a:lstStyle/>
          <a:p>
            <a:pPr marL="91440" indent="0" algn="ctr">
              <a:lnSpc>
                <a:spcPct val="95000"/>
              </a:lnSpc>
              <a:buClr>
                <a:schemeClr val="lt1"/>
              </a:buClr>
              <a:buSzPts val="2165"/>
              <a:buNone/>
            </a:pPr>
            <a:r>
              <a:rPr lang="en" sz="2200" dirty="0">
                <a:solidFill>
                  <a:schemeClr val="accent4"/>
                </a:solidFill>
                <a:latin typeface="Times New Roman"/>
                <a:ea typeface="Nunito"/>
                <a:cs typeface="Times New Roman"/>
              </a:rPr>
              <a:t>– EXISTING SYSTEM –</a:t>
            </a:r>
            <a:endParaRPr lang="en" sz="2200" dirty="0">
              <a:solidFill>
                <a:schemeClr val="accent4"/>
              </a:solidFill>
              <a:latin typeface="Nunito"/>
              <a:ea typeface="Nunito"/>
              <a:cs typeface="Nunito"/>
            </a:endParaRPr>
          </a:p>
          <a:p>
            <a:pPr marL="91440" indent="0" algn="ctr">
              <a:lnSpc>
                <a:spcPct val="95000"/>
              </a:lnSpc>
              <a:buSzPts val="2165"/>
              <a:buNone/>
            </a:pPr>
            <a:endParaRPr lang="en" sz="2150" dirty="0">
              <a:solidFill>
                <a:schemeClr val="accent4"/>
              </a:solidFill>
              <a:latin typeface="Times New Roman"/>
              <a:ea typeface="Nunito"/>
              <a:cs typeface="Times New Roman"/>
              <a:sym typeface="Nunito"/>
            </a:endParaRPr>
          </a:p>
          <a:p>
            <a:pPr marL="457200" lvl="0" indent="-365760" algn="l">
              <a:lnSpc>
                <a:spcPct val="95000"/>
              </a:lnSpc>
              <a:spcBef>
                <a:spcPts val="0"/>
              </a:spcBef>
              <a:spcAft>
                <a:spcPts val="0"/>
              </a:spcAft>
              <a:buClr>
                <a:schemeClr val="lt1"/>
              </a:buClr>
              <a:buSzPts val="2165"/>
              <a:buFont typeface="Nunito"/>
              <a:buChar char="●"/>
            </a:pPr>
            <a:r>
              <a:rPr lang="en" sz="2150" dirty="0">
                <a:solidFill>
                  <a:schemeClr val="lt1"/>
                </a:solidFill>
                <a:latin typeface="Nunito"/>
                <a:ea typeface="Nunito"/>
                <a:cs typeface="Nunito"/>
                <a:sym typeface="Nunito"/>
              </a:rPr>
              <a:t>Research on automatic gate controller systems has mainly focused on two main areas:</a:t>
            </a:r>
            <a:endParaRPr sz="2150" dirty="0">
              <a:solidFill>
                <a:schemeClr val="lt1"/>
              </a:solidFill>
              <a:latin typeface="Nunito"/>
              <a:ea typeface="Nunito"/>
              <a:cs typeface="Nunito"/>
            </a:endParaRPr>
          </a:p>
          <a:p>
            <a:pPr marL="457200" lvl="0" indent="0" algn="l" rtl="0">
              <a:lnSpc>
                <a:spcPct val="95000"/>
              </a:lnSpc>
              <a:spcBef>
                <a:spcPts val="1200"/>
              </a:spcBef>
              <a:spcAft>
                <a:spcPts val="0"/>
              </a:spcAft>
              <a:buNone/>
            </a:pPr>
            <a:r>
              <a:rPr lang="en" sz="2150" dirty="0" err="1">
                <a:solidFill>
                  <a:schemeClr val="lt1"/>
                </a:solidFill>
                <a:latin typeface="Nunito"/>
                <a:ea typeface="Nunito"/>
                <a:cs typeface="Nunito"/>
                <a:sym typeface="Nunito"/>
              </a:rPr>
              <a:t>i</a:t>
            </a:r>
            <a:r>
              <a:rPr lang="en" sz="2150" dirty="0">
                <a:solidFill>
                  <a:schemeClr val="lt1"/>
                </a:solidFill>
                <a:latin typeface="Nunito"/>
                <a:ea typeface="Nunito"/>
                <a:cs typeface="Nunito"/>
                <a:sym typeface="Nunito"/>
              </a:rPr>
              <a:t>) Information transmission and ii) Gate controlling.</a:t>
            </a:r>
            <a:endParaRPr sz="2150" dirty="0">
              <a:solidFill>
                <a:schemeClr val="lt1"/>
              </a:solidFill>
              <a:latin typeface="Nunito"/>
              <a:ea typeface="Nunito"/>
              <a:cs typeface="Nunito"/>
              <a:sym typeface="Nunito"/>
            </a:endParaRPr>
          </a:p>
          <a:p>
            <a:pPr marL="457200" lvl="0" indent="-365760" algn="l" rtl="0">
              <a:lnSpc>
                <a:spcPct val="95000"/>
              </a:lnSpc>
              <a:spcBef>
                <a:spcPts val="1200"/>
              </a:spcBef>
              <a:spcAft>
                <a:spcPts val="0"/>
              </a:spcAft>
              <a:buClr>
                <a:schemeClr val="lt1"/>
              </a:buClr>
              <a:buSzPts val="2165"/>
              <a:buFont typeface="Nunito"/>
              <a:buChar char="●"/>
            </a:pPr>
            <a:r>
              <a:rPr lang="en" sz="2150" dirty="0">
                <a:solidFill>
                  <a:schemeClr val="lt1"/>
                </a:solidFill>
                <a:latin typeface="Nunito"/>
                <a:ea typeface="Nunito"/>
                <a:cs typeface="Nunito"/>
                <a:sym typeface="Nunito"/>
              </a:rPr>
              <a:t>As we discussed that when the train approaches at the railway crossing from either side, the sensors placed at a certain distance from the gate detect the approaching train and accordingly controls the operation of the gate.</a:t>
            </a:r>
            <a:endParaRPr sz="2150" dirty="0">
              <a:solidFill>
                <a:schemeClr val="lt1"/>
              </a:solidFill>
              <a:latin typeface="Nunito"/>
              <a:ea typeface="Nunito"/>
              <a:cs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1490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solidFill>
                  <a:schemeClr val="accent4"/>
                </a:solidFill>
                <a:latin typeface="Times New Roman"/>
                <a:ea typeface="Times New Roman"/>
                <a:cs typeface="Times New Roman"/>
                <a:sym typeface="Times New Roman"/>
              </a:rPr>
              <a:t>–    DISADVANTAGES    –</a:t>
            </a:r>
            <a:endParaRPr sz="2820">
              <a:solidFill>
                <a:schemeClr val="accent4"/>
              </a:solidFill>
              <a:latin typeface="Times New Roman"/>
              <a:ea typeface="Times New Roman"/>
              <a:cs typeface="Times New Roman"/>
              <a:sym typeface="Times New Roman"/>
            </a:endParaRPr>
          </a:p>
          <a:p>
            <a:pPr marL="0" lvl="0" indent="0" algn="ctr" rtl="0">
              <a:spcBef>
                <a:spcPts val="0"/>
              </a:spcBef>
              <a:spcAft>
                <a:spcPts val="0"/>
              </a:spcAft>
              <a:buSzPts val="990"/>
              <a:buNone/>
            </a:pPr>
            <a:r>
              <a:rPr lang="en" sz="2820">
                <a:solidFill>
                  <a:schemeClr val="accent4"/>
                </a:solidFill>
                <a:latin typeface="Times New Roman"/>
                <a:ea typeface="Times New Roman"/>
                <a:cs typeface="Times New Roman"/>
                <a:sym typeface="Times New Roman"/>
              </a:rPr>
              <a:t>(for existing system)</a:t>
            </a:r>
            <a:endParaRPr sz="2820">
              <a:solidFill>
                <a:schemeClr val="accent4"/>
              </a:solidFill>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311700" y="1144200"/>
            <a:ext cx="8520600" cy="3763200"/>
          </a:xfrm>
          <a:prstGeom prst="rect">
            <a:avLst/>
          </a:prstGeom>
          <a:ln>
            <a:noFill/>
          </a:ln>
        </p:spPr>
        <p:txBody>
          <a:bodyPr spcFirstLastPara="1" wrap="square" lIns="91425" tIns="91425" rIns="91425" bIns="91425" anchor="t" anchorCtr="0">
            <a:noAutofit/>
          </a:bodyPr>
          <a:lstStyle/>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Problems those are related to the gate controlling are very sophisticated and challenging.</a:t>
            </a:r>
            <a:endParaRPr sz="2165">
              <a:solidFill>
                <a:schemeClr val="lt1"/>
              </a:solidFill>
              <a:latin typeface="Nunito"/>
              <a:ea typeface="Nunito"/>
              <a:cs typeface="Nunito"/>
              <a:sym typeface="Nunito"/>
            </a:endParaRPr>
          </a:p>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Problems related to information transmission concern train detection and fast transmission of this information to the control unit.</a:t>
            </a:r>
            <a:endParaRPr sz="2165">
              <a:solidFill>
                <a:schemeClr val="lt1"/>
              </a:solidFill>
              <a:latin typeface="Nunito"/>
              <a:ea typeface="Nunito"/>
              <a:cs typeface="Nunito"/>
              <a:sym typeface="Nunito"/>
            </a:endParaRPr>
          </a:p>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At the time of train crossing, they have to make the alarms on ,switch on the green or other indicator lights and later have to operate the gates manually, that too immediate closing and opening of gates.</a:t>
            </a:r>
            <a:endParaRPr sz="2165">
              <a:solidFill>
                <a:schemeClr val="lt1"/>
              </a:solidFill>
              <a:latin typeface="Nunito"/>
              <a:ea typeface="Nunito"/>
              <a:cs typeface="Nunito"/>
              <a:sym typeface="Nunito"/>
            </a:endParaRPr>
          </a:p>
          <a:p>
            <a:pPr marL="457200" lvl="0" indent="-366077" algn="l" rtl="0">
              <a:lnSpc>
                <a:spcPct val="95000"/>
              </a:lnSpc>
              <a:spcBef>
                <a:spcPts val="0"/>
              </a:spcBef>
              <a:spcAft>
                <a:spcPts val="0"/>
              </a:spcAft>
              <a:buClr>
                <a:schemeClr val="lt1"/>
              </a:buClr>
              <a:buSzPts val="2165"/>
              <a:buFont typeface="Nunito"/>
              <a:buChar char="●"/>
            </a:pPr>
            <a:r>
              <a:rPr lang="en" sz="2165">
                <a:solidFill>
                  <a:schemeClr val="lt1"/>
                </a:solidFill>
                <a:latin typeface="Nunito"/>
                <a:ea typeface="Nunito"/>
                <a:cs typeface="Nunito"/>
                <a:sym typeface="Nunito"/>
              </a:rPr>
              <a:t>The existing solutions have many complexities and require research for supporting railway.</a:t>
            </a:r>
            <a:endParaRPr sz="2165">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36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solidFill>
                  <a:schemeClr val="accent4"/>
                </a:solidFill>
                <a:latin typeface="Times New Roman"/>
                <a:ea typeface="Times New Roman"/>
                <a:cs typeface="Times New Roman"/>
                <a:sym typeface="Times New Roman"/>
              </a:rPr>
              <a:t>– PROPOSED SYSTEM –</a:t>
            </a:r>
            <a:endParaRPr sz="2820">
              <a:solidFill>
                <a:schemeClr val="accent4"/>
              </a:solidFill>
              <a:latin typeface="Times New Roman"/>
              <a:ea typeface="Times New Roman"/>
              <a:cs typeface="Times New Roman"/>
              <a:sym typeface="Times New Roman"/>
            </a:endParaRPr>
          </a:p>
        </p:txBody>
      </p:sp>
      <p:sp>
        <p:nvSpPr>
          <p:cNvPr id="85" name="Google Shape;85;p18"/>
          <p:cNvSpPr txBox="1">
            <a:spLocks noGrp="1"/>
          </p:cNvSpPr>
          <p:nvPr>
            <p:ph type="body" idx="1"/>
          </p:nvPr>
        </p:nvSpPr>
        <p:spPr>
          <a:xfrm>
            <a:off x="311700" y="1141555"/>
            <a:ext cx="8520600" cy="3763200"/>
          </a:xfrm>
          <a:prstGeom prst="rect">
            <a:avLst/>
          </a:prstGeom>
          <a:ln>
            <a:noFill/>
          </a:ln>
        </p:spPr>
        <p:txBody>
          <a:bodyPr spcFirstLastPara="1" wrap="square" lIns="91425" tIns="91425" rIns="91425" bIns="91425" anchor="t" anchorCtr="0">
            <a:noAutofit/>
          </a:bodyPr>
          <a:lstStyle/>
          <a:p>
            <a:pPr indent="-365760">
              <a:lnSpc>
                <a:spcPct val="95000"/>
              </a:lnSpc>
              <a:buClr>
                <a:schemeClr val="lt1"/>
              </a:buClr>
              <a:buSzPts val="2165"/>
              <a:buFont typeface="Nunito"/>
              <a:buChar char="●"/>
            </a:pPr>
            <a:r>
              <a:rPr lang="en" sz="2150" dirty="0">
                <a:solidFill>
                  <a:schemeClr val="lt1"/>
                </a:solidFill>
                <a:latin typeface="Nunito"/>
                <a:ea typeface="Nunito"/>
                <a:cs typeface="Nunito"/>
                <a:sym typeface="Nunito"/>
              </a:rPr>
              <a:t>The proposed system uses IR sensors which have very high efficiency.</a:t>
            </a:r>
            <a:endParaRPr lang="en-US" sz="2150" dirty="0">
              <a:solidFill>
                <a:schemeClr val="lt1"/>
              </a:solidFill>
              <a:latin typeface="Nunito"/>
              <a:ea typeface="Nunito"/>
              <a:cs typeface="Nunito"/>
            </a:endParaRPr>
          </a:p>
          <a:p>
            <a:pPr indent="-365760">
              <a:lnSpc>
                <a:spcPct val="95000"/>
              </a:lnSpc>
              <a:buClr>
                <a:schemeClr val="lt1"/>
              </a:buClr>
              <a:buSzPts val="2165"/>
              <a:buFont typeface="Nunito"/>
              <a:buChar char="●"/>
            </a:pPr>
            <a:r>
              <a:rPr lang="en" sz="2150" dirty="0">
                <a:solidFill>
                  <a:schemeClr val="lt1"/>
                </a:solidFill>
                <a:latin typeface="Nunito"/>
                <a:ea typeface="Nunito"/>
                <a:cs typeface="Nunito"/>
                <a:sym typeface="Nunito"/>
              </a:rPr>
              <a:t>These IR sensors are placed near the rail line at the both side of the level crossing. </a:t>
            </a:r>
            <a:endParaRPr sz="2165">
              <a:solidFill>
                <a:schemeClr val="lt1"/>
              </a:solidFill>
              <a:latin typeface="Nunito"/>
              <a:ea typeface="Nunito"/>
              <a:cs typeface="Nunito"/>
            </a:endParaRPr>
          </a:p>
          <a:p>
            <a:pPr marL="457200" lvl="0" indent="-365760" algn="l" rtl="0">
              <a:lnSpc>
                <a:spcPct val="95000"/>
              </a:lnSpc>
              <a:spcBef>
                <a:spcPts val="0"/>
              </a:spcBef>
              <a:spcAft>
                <a:spcPts val="0"/>
              </a:spcAft>
              <a:buClr>
                <a:schemeClr val="lt1"/>
              </a:buClr>
              <a:buSzPts val="2165"/>
              <a:buFont typeface="Nunito"/>
              <a:buChar char="●"/>
            </a:pPr>
            <a:r>
              <a:rPr lang="en" sz="2150" dirty="0">
                <a:solidFill>
                  <a:schemeClr val="lt1"/>
                </a:solidFill>
                <a:latin typeface="Nunito"/>
                <a:ea typeface="Nunito"/>
                <a:cs typeface="Nunito"/>
                <a:sym typeface="Nunito"/>
              </a:rPr>
              <a:t>These sensors which are placed at certain distance from the level crossing detect the train coming from either direction to the level crossing.</a:t>
            </a:r>
            <a:endParaRPr sz="2150" dirty="0">
              <a:solidFill>
                <a:schemeClr val="lt1"/>
              </a:solidFill>
              <a:latin typeface="Nunito"/>
              <a:ea typeface="Nunito"/>
              <a:cs typeface="Nunito"/>
            </a:endParaRPr>
          </a:p>
          <a:p>
            <a:pPr marL="457200" lvl="0" indent="-365760" algn="l" rtl="0">
              <a:lnSpc>
                <a:spcPct val="95000"/>
              </a:lnSpc>
              <a:spcBef>
                <a:spcPts val="0"/>
              </a:spcBef>
              <a:spcAft>
                <a:spcPts val="0"/>
              </a:spcAft>
              <a:buClr>
                <a:schemeClr val="lt1"/>
              </a:buClr>
              <a:buSzPts val="2165"/>
              <a:buFont typeface="Nunito"/>
              <a:buChar char="●"/>
            </a:pPr>
            <a:r>
              <a:rPr lang="en" sz="2150" dirty="0">
                <a:solidFill>
                  <a:schemeClr val="lt1"/>
                </a:solidFill>
                <a:latin typeface="Nunito"/>
                <a:ea typeface="Nunito"/>
                <a:cs typeface="Nunito"/>
                <a:sym typeface="Nunito"/>
              </a:rPr>
              <a:t>Then the information of the train is transferred to the control unit and the control unit switches on the red light, generates alarm and pull down the gate immediately. and vice versa….</a:t>
            </a:r>
            <a:endParaRPr sz="2150" dirty="0">
              <a:solidFill>
                <a:schemeClr val="lt1"/>
              </a:solidFill>
              <a:latin typeface="Nunito"/>
              <a:ea typeface="Nunito"/>
              <a:cs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36050"/>
            <a:ext cx="8520600" cy="572700"/>
          </a:xfrm>
          <a:prstGeom prst="rect">
            <a:avLst/>
          </a:prstGeom>
        </p:spPr>
        <p:txBody>
          <a:bodyPr spcFirstLastPara="1" wrap="square" lIns="91425" tIns="91425" rIns="91425" bIns="91425" anchor="t" anchorCtr="0">
            <a:noAutofit/>
          </a:bodyPr>
          <a:lstStyle/>
          <a:p>
            <a:pPr algn="ctr">
              <a:buSzPts val="990"/>
            </a:pPr>
            <a:r>
              <a:rPr lang="en" dirty="0">
                <a:solidFill>
                  <a:schemeClr val="accent4"/>
                </a:solidFill>
                <a:latin typeface="Times New Roman"/>
                <a:ea typeface="Times New Roman"/>
                <a:cs typeface="Times New Roman"/>
                <a:sym typeface="Times New Roman"/>
              </a:rPr>
              <a:t>– ADVANTAGES –</a:t>
            </a:r>
            <a:br>
              <a:rPr lang="en" dirty="0">
                <a:solidFill>
                  <a:schemeClr val="accent4"/>
                </a:solidFill>
                <a:latin typeface="Times New Roman"/>
                <a:ea typeface="Times New Roman"/>
                <a:cs typeface="Times New Roman"/>
                <a:sym typeface="Times New Roman"/>
              </a:rPr>
            </a:br>
            <a:r>
              <a:rPr lang="en" dirty="0">
                <a:solidFill>
                  <a:schemeClr val="accent4"/>
                </a:solidFill>
                <a:latin typeface="Times New Roman"/>
                <a:ea typeface="Times New Roman"/>
                <a:cs typeface="Times New Roman"/>
              </a:rPr>
              <a:t>(for proposed system)</a:t>
            </a:r>
            <a:endParaRPr sz="2820" dirty="0">
              <a:solidFill>
                <a:schemeClr val="accent4"/>
              </a:solidFill>
              <a:latin typeface="Times New Roman"/>
              <a:ea typeface="Times New Roman"/>
              <a:cs typeface="Times New Roman"/>
              <a:sym typeface="Times New Roman"/>
            </a:endParaRPr>
          </a:p>
        </p:txBody>
      </p:sp>
      <p:sp>
        <p:nvSpPr>
          <p:cNvPr id="91" name="Google Shape;91;p19"/>
          <p:cNvSpPr txBox="1">
            <a:spLocks noGrp="1"/>
          </p:cNvSpPr>
          <p:nvPr>
            <p:ph type="body" idx="1"/>
          </p:nvPr>
        </p:nvSpPr>
        <p:spPr>
          <a:xfrm>
            <a:off x="311700" y="1341155"/>
            <a:ext cx="8520600" cy="3763200"/>
          </a:xfrm>
          <a:prstGeom prst="rect">
            <a:avLst/>
          </a:prstGeom>
          <a:ln>
            <a:noFill/>
          </a:ln>
        </p:spPr>
        <p:txBody>
          <a:bodyPr spcFirstLastPara="1" wrap="square" lIns="91425" tIns="91425" rIns="91425" bIns="91425" anchor="t" anchorCtr="0">
            <a:noAutofit/>
          </a:bodyPr>
          <a:lstStyle/>
          <a:p>
            <a:pPr marL="457200" lvl="0" indent="-374650" algn="l" rtl="0">
              <a:spcBef>
                <a:spcPts val="0"/>
              </a:spcBef>
              <a:spcAft>
                <a:spcPts val="0"/>
              </a:spcAft>
              <a:buClr>
                <a:schemeClr val="lt1"/>
              </a:buClr>
              <a:buSzPts val="2300"/>
              <a:buFont typeface="Nunito"/>
              <a:buChar char="●"/>
            </a:pPr>
            <a:r>
              <a:rPr lang="en" sz="2100">
                <a:solidFill>
                  <a:schemeClr val="lt1"/>
                </a:solidFill>
                <a:latin typeface="Nunito"/>
                <a:ea typeface="Nunito"/>
                <a:cs typeface="Nunito"/>
                <a:sym typeface="Nunito"/>
              </a:rPr>
              <a:t>Avoid man power​.</a:t>
            </a:r>
            <a:endParaRPr sz="2100">
              <a:solidFill>
                <a:schemeClr val="lt1"/>
              </a:solidFill>
              <a:latin typeface="Nunito"/>
              <a:ea typeface="Nunito"/>
              <a:cs typeface="Nunito"/>
              <a:sym typeface="Nunito"/>
            </a:endParaRPr>
          </a:p>
          <a:p>
            <a:pPr marL="457200" lvl="0" indent="-374650" algn="l" rtl="0">
              <a:spcBef>
                <a:spcPts val="0"/>
              </a:spcBef>
              <a:spcAft>
                <a:spcPts val="0"/>
              </a:spcAft>
              <a:buClr>
                <a:schemeClr val="lt1"/>
              </a:buClr>
              <a:buSzPts val="2300"/>
              <a:buFont typeface="Nunito"/>
              <a:buChar char="●"/>
            </a:pPr>
            <a:r>
              <a:rPr lang="en" sz="2100">
                <a:solidFill>
                  <a:schemeClr val="lt1"/>
                </a:solidFill>
                <a:latin typeface="Nunito"/>
                <a:ea typeface="Nunito"/>
                <a:cs typeface="Nunito"/>
                <a:sym typeface="Nunito"/>
              </a:rPr>
              <a:t>Reduce operation costs.​</a:t>
            </a:r>
            <a:endParaRPr sz="2100">
              <a:solidFill>
                <a:schemeClr val="lt1"/>
              </a:solidFill>
              <a:latin typeface="Nunito"/>
              <a:ea typeface="Nunito"/>
              <a:cs typeface="Nunito"/>
              <a:sym typeface="Nunito"/>
            </a:endParaRPr>
          </a:p>
          <a:p>
            <a:pPr marL="457200" lvl="0" indent="-374650" algn="l" rtl="0">
              <a:spcBef>
                <a:spcPts val="0"/>
              </a:spcBef>
              <a:spcAft>
                <a:spcPts val="0"/>
              </a:spcAft>
              <a:buClr>
                <a:schemeClr val="lt1"/>
              </a:buClr>
              <a:buSzPts val="2300"/>
              <a:buFont typeface="Nunito"/>
              <a:buChar char="●"/>
            </a:pPr>
            <a:r>
              <a:rPr lang="en" sz="2100">
                <a:solidFill>
                  <a:schemeClr val="lt1"/>
                </a:solidFill>
                <a:latin typeface="Nunito"/>
                <a:ea typeface="Nunito"/>
                <a:cs typeface="Nunito"/>
                <a:sym typeface="Nunito"/>
              </a:rPr>
              <a:t>Easy to use​.</a:t>
            </a:r>
            <a:endParaRPr sz="2100">
              <a:solidFill>
                <a:schemeClr val="lt1"/>
              </a:solidFill>
              <a:latin typeface="Nunito"/>
              <a:ea typeface="Nunito"/>
              <a:cs typeface="Nunito"/>
              <a:sym typeface="Nunito"/>
            </a:endParaRPr>
          </a:p>
          <a:p>
            <a:pPr marL="457200" lvl="0" indent="-374650" algn="l" rtl="0">
              <a:spcBef>
                <a:spcPts val="0"/>
              </a:spcBef>
              <a:spcAft>
                <a:spcPts val="0"/>
              </a:spcAft>
              <a:buClr>
                <a:schemeClr val="lt1"/>
              </a:buClr>
              <a:buSzPts val="2300"/>
              <a:buFont typeface="Nunito"/>
              <a:buChar char="●"/>
            </a:pPr>
            <a:r>
              <a:rPr lang="en" sz="2100">
                <a:solidFill>
                  <a:schemeClr val="lt1"/>
                </a:solidFill>
                <a:latin typeface="Nunito"/>
                <a:ea typeface="Nunito"/>
                <a:cs typeface="Nunito"/>
                <a:sym typeface="Nunito"/>
              </a:rPr>
              <a:t>Performance is high.​</a:t>
            </a:r>
            <a:endParaRPr sz="2100">
              <a:solidFill>
                <a:schemeClr val="lt1"/>
              </a:solidFill>
              <a:latin typeface="Nunito"/>
              <a:ea typeface="Nunito"/>
              <a:cs typeface="Nunito"/>
              <a:sym typeface="Nunito"/>
            </a:endParaRPr>
          </a:p>
          <a:p>
            <a:pPr marL="457200" lvl="0" indent="-374650" algn="l" rtl="0">
              <a:spcBef>
                <a:spcPts val="0"/>
              </a:spcBef>
              <a:spcAft>
                <a:spcPts val="0"/>
              </a:spcAft>
              <a:buClr>
                <a:schemeClr val="lt1"/>
              </a:buClr>
              <a:buSzPts val="2300"/>
              <a:buFont typeface="Nunito"/>
              <a:buChar char="●"/>
            </a:pPr>
            <a:r>
              <a:rPr lang="en" sz="2100">
                <a:solidFill>
                  <a:schemeClr val="lt1"/>
                </a:solidFill>
                <a:latin typeface="Nunito"/>
                <a:ea typeface="Nunito"/>
                <a:cs typeface="Nunito"/>
                <a:sym typeface="Nunito"/>
              </a:rPr>
              <a:t>Portable​.</a:t>
            </a:r>
            <a:endParaRPr sz="2100">
              <a:solidFill>
                <a:schemeClr val="lt1"/>
              </a:solidFill>
              <a:latin typeface="Nunito"/>
              <a:ea typeface="Nunito"/>
              <a:cs typeface="Nunito"/>
              <a:sym typeface="Nunito"/>
            </a:endParaRPr>
          </a:p>
          <a:p>
            <a:pPr marL="457200" lvl="0" indent="-374650" algn="l" rtl="0">
              <a:spcBef>
                <a:spcPts val="0"/>
              </a:spcBef>
              <a:spcAft>
                <a:spcPts val="0"/>
              </a:spcAft>
              <a:buClr>
                <a:schemeClr val="lt1"/>
              </a:buClr>
              <a:buSzPts val="2300"/>
              <a:buFont typeface="Nunito"/>
              <a:buChar char="●"/>
            </a:pPr>
            <a:r>
              <a:rPr lang="en" sz="2100">
                <a:solidFill>
                  <a:schemeClr val="lt1"/>
                </a:solidFill>
                <a:latin typeface="Nunito"/>
                <a:ea typeface="Nunito"/>
                <a:cs typeface="Nunito"/>
                <a:sym typeface="Nunito"/>
              </a:rPr>
              <a:t>Accuracy is high​.</a:t>
            </a:r>
            <a:endParaRPr sz="2100">
              <a:solidFill>
                <a:schemeClr val="lt1"/>
              </a:solidFill>
              <a:latin typeface="Nunito"/>
              <a:ea typeface="Nunito"/>
              <a:cs typeface="Nunito"/>
              <a:sym typeface="Nunito"/>
            </a:endParaRPr>
          </a:p>
          <a:p>
            <a:pPr marL="457200" lvl="0" indent="-361950" algn="l" rtl="0">
              <a:spcBef>
                <a:spcPts val="0"/>
              </a:spcBef>
              <a:spcAft>
                <a:spcPts val="0"/>
              </a:spcAft>
              <a:buClr>
                <a:schemeClr val="lt1"/>
              </a:buClr>
              <a:buSzPts val="2100"/>
              <a:buFont typeface="Nunito"/>
              <a:buChar char="●"/>
            </a:pPr>
            <a:r>
              <a:rPr lang="en" sz="2100">
                <a:solidFill>
                  <a:schemeClr val="lt1"/>
                </a:solidFill>
                <a:latin typeface="Nunito"/>
                <a:ea typeface="Nunito"/>
                <a:cs typeface="Nunito"/>
                <a:sym typeface="Nunito"/>
              </a:rPr>
              <a:t>Automatic operation​.</a:t>
            </a:r>
            <a:r>
              <a:rPr lang="en" sz="1900">
                <a:solidFill>
                  <a:schemeClr val="lt1"/>
                </a:solidFill>
                <a:latin typeface="Nunito"/>
                <a:ea typeface="Nunito"/>
                <a:cs typeface="Nunito"/>
                <a:sym typeface="Nunito"/>
              </a:rPr>
              <a:t>​</a:t>
            </a:r>
            <a:endParaRPr sz="2465">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36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700" dirty="0">
                <a:solidFill>
                  <a:schemeClr val="accent4"/>
                </a:solidFill>
                <a:latin typeface="Times New Roman"/>
                <a:ea typeface="Times New Roman"/>
                <a:cs typeface="Times New Roman"/>
                <a:sym typeface="Times New Roman"/>
              </a:rPr>
              <a:t>– SOFTWARE REQUIRED –</a:t>
            </a:r>
            <a:endParaRPr sz="2700" dirty="0">
              <a:solidFill>
                <a:schemeClr val="accent4"/>
              </a:solidFill>
              <a:latin typeface="Times New Roman"/>
              <a:ea typeface="Times New Roman"/>
              <a:cs typeface="Times New Roman"/>
              <a:sym typeface="Times New Roman"/>
            </a:endParaRPr>
          </a:p>
        </p:txBody>
      </p:sp>
      <p:sp>
        <p:nvSpPr>
          <p:cNvPr id="97" name="Google Shape;97;p20"/>
          <p:cNvSpPr txBox="1">
            <a:spLocks noGrp="1"/>
          </p:cNvSpPr>
          <p:nvPr>
            <p:ph type="body" idx="1"/>
          </p:nvPr>
        </p:nvSpPr>
        <p:spPr>
          <a:xfrm>
            <a:off x="311700" y="836755"/>
            <a:ext cx="8520600" cy="3999300"/>
          </a:xfrm>
          <a:prstGeom prst="rect">
            <a:avLst/>
          </a:prstGeom>
          <a:ln>
            <a:noFill/>
          </a:ln>
        </p:spPr>
        <p:txBody>
          <a:bodyPr spcFirstLastPara="1" wrap="square" lIns="91425" tIns="91425" rIns="91425" bIns="91425" anchor="t" anchorCtr="0">
            <a:noAutofit/>
          </a:bodyPr>
          <a:lstStyle/>
          <a:p>
            <a:pPr marL="457200" lvl="0" indent="-365760" algn="l" rtl="0">
              <a:lnSpc>
                <a:spcPct val="95000"/>
              </a:lnSpc>
              <a:spcBef>
                <a:spcPts val="0"/>
              </a:spcBef>
              <a:spcAft>
                <a:spcPts val="0"/>
              </a:spcAft>
              <a:buClr>
                <a:schemeClr val="lt1"/>
              </a:buClr>
              <a:buSzPts val="2165"/>
              <a:buFont typeface="Nunito"/>
              <a:buChar char="●"/>
            </a:pPr>
            <a:r>
              <a:rPr lang="en" sz="2100" dirty="0">
                <a:solidFill>
                  <a:schemeClr val="lt1"/>
                </a:solidFill>
                <a:latin typeface="Nunito"/>
                <a:ea typeface="Nunito"/>
                <a:cs typeface="Nunito"/>
                <a:sym typeface="Nunito"/>
              </a:rPr>
              <a:t>We are using the software called “</a:t>
            </a:r>
            <a:r>
              <a:rPr lang="en" sz="2100" dirty="0">
                <a:solidFill>
                  <a:schemeClr val="accent4"/>
                </a:solidFill>
                <a:latin typeface="Nunito"/>
                <a:ea typeface="Nunito"/>
                <a:cs typeface="Nunito"/>
                <a:sym typeface="Nunito"/>
              </a:rPr>
              <a:t>ARDUINO IDE</a:t>
            </a:r>
            <a:r>
              <a:rPr lang="en" sz="2100" dirty="0">
                <a:solidFill>
                  <a:schemeClr val="lt1"/>
                </a:solidFill>
                <a:latin typeface="Nunito"/>
                <a:ea typeface="Nunito"/>
                <a:cs typeface="Nunito"/>
                <a:sym typeface="Nunito"/>
              </a:rPr>
              <a:t>”.</a:t>
            </a:r>
            <a:endParaRPr lang="en" sz="2100" dirty="0">
              <a:solidFill>
                <a:schemeClr val="lt1"/>
              </a:solidFill>
              <a:latin typeface="Nunito"/>
              <a:ea typeface="Nunito"/>
              <a:cs typeface="Nunito"/>
            </a:endParaRPr>
          </a:p>
          <a:p>
            <a:pPr marL="0" lvl="0" indent="0" algn="l" rtl="0">
              <a:lnSpc>
                <a:spcPct val="95000"/>
              </a:lnSpc>
              <a:spcBef>
                <a:spcPts val="1200"/>
              </a:spcBef>
              <a:spcAft>
                <a:spcPts val="0"/>
              </a:spcAft>
              <a:buNone/>
            </a:pPr>
            <a:endParaRPr sz="2165">
              <a:solidFill>
                <a:schemeClr val="lt1"/>
              </a:solidFill>
              <a:latin typeface="Nunito"/>
              <a:ea typeface="Nunito"/>
              <a:cs typeface="Nunito"/>
              <a:sym typeface="Nunito"/>
            </a:endParaRPr>
          </a:p>
          <a:p>
            <a:pPr marL="457200" lvl="0" indent="-365760" algn="l" rtl="0">
              <a:lnSpc>
                <a:spcPct val="95000"/>
              </a:lnSpc>
              <a:spcBef>
                <a:spcPts val="1200"/>
              </a:spcBef>
              <a:spcAft>
                <a:spcPts val="0"/>
              </a:spcAft>
              <a:buClr>
                <a:schemeClr val="lt1"/>
              </a:buClr>
              <a:buSzPts val="2165"/>
              <a:buFont typeface="Nunito"/>
              <a:buChar char="●"/>
            </a:pPr>
            <a:r>
              <a:rPr lang="en" sz="2100" dirty="0">
                <a:solidFill>
                  <a:schemeClr val="lt1"/>
                </a:solidFill>
                <a:latin typeface="Nunito"/>
                <a:ea typeface="Nunito"/>
                <a:cs typeface="Nunito"/>
                <a:sym typeface="Nunito"/>
              </a:rPr>
              <a:t>Arduino UNO</a:t>
            </a:r>
            <a:endParaRPr sz="2100">
              <a:solidFill>
                <a:schemeClr val="lt1"/>
              </a:solidFill>
              <a:latin typeface="Nunito"/>
              <a:ea typeface="Nunito"/>
              <a:cs typeface="Nunito"/>
            </a:endParaRPr>
          </a:p>
          <a:p>
            <a:pPr marL="457200" lvl="0" indent="-365760" algn="l" rtl="0">
              <a:lnSpc>
                <a:spcPct val="95000"/>
              </a:lnSpc>
              <a:spcBef>
                <a:spcPts val="0"/>
              </a:spcBef>
              <a:spcAft>
                <a:spcPts val="0"/>
              </a:spcAft>
              <a:buClr>
                <a:schemeClr val="lt1"/>
              </a:buClr>
              <a:buSzPts val="2165"/>
              <a:buFont typeface="Nunito"/>
              <a:buChar char="●"/>
            </a:pPr>
            <a:r>
              <a:rPr lang="en" sz="2100" dirty="0">
                <a:solidFill>
                  <a:schemeClr val="lt1"/>
                </a:solidFill>
                <a:latin typeface="Nunito"/>
                <a:ea typeface="Nunito"/>
                <a:cs typeface="Nunito"/>
                <a:sym typeface="Nunito"/>
              </a:rPr>
              <a:t>Servo motors(2)</a:t>
            </a:r>
            <a:endParaRPr sz="2100">
              <a:solidFill>
                <a:schemeClr val="lt1"/>
              </a:solidFill>
              <a:latin typeface="Nunito"/>
              <a:ea typeface="Nunito"/>
              <a:cs typeface="Nunito"/>
            </a:endParaRPr>
          </a:p>
          <a:p>
            <a:pPr marL="457200" lvl="0" indent="-365760" algn="l" rtl="0">
              <a:lnSpc>
                <a:spcPct val="95000"/>
              </a:lnSpc>
              <a:spcBef>
                <a:spcPts val="0"/>
              </a:spcBef>
              <a:spcAft>
                <a:spcPts val="0"/>
              </a:spcAft>
              <a:buClr>
                <a:schemeClr val="lt1"/>
              </a:buClr>
              <a:buSzPts val="2165"/>
              <a:buFont typeface="Nunito"/>
              <a:buChar char="●"/>
            </a:pPr>
            <a:r>
              <a:rPr lang="en" sz="2100" dirty="0">
                <a:solidFill>
                  <a:schemeClr val="lt1"/>
                </a:solidFill>
                <a:latin typeface="Nunito"/>
                <a:ea typeface="Nunito"/>
                <a:cs typeface="Nunito"/>
                <a:sym typeface="Nunito"/>
              </a:rPr>
              <a:t>IR sensors(2)</a:t>
            </a:r>
            <a:endParaRPr sz="2100">
              <a:solidFill>
                <a:schemeClr val="lt1"/>
              </a:solidFill>
              <a:latin typeface="Nunito"/>
              <a:ea typeface="Nunito"/>
              <a:cs typeface="Nunito"/>
            </a:endParaRPr>
          </a:p>
          <a:p>
            <a:pPr indent="-365760">
              <a:lnSpc>
                <a:spcPct val="95000"/>
              </a:lnSpc>
              <a:buClr>
                <a:schemeClr val="lt1"/>
              </a:buClr>
              <a:buSzPts val="2165"/>
              <a:buFont typeface="Nunito"/>
              <a:buChar char="●"/>
            </a:pPr>
            <a:r>
              <a:rPr lang="en" sz="2100" dirty="0">
                <a:solidFill>
                  <a:schemeClr val="lt1"/>
                </a:solidFill>
                <a:latin typeface="Nunito"/>
                <a:ea typeface="Nunito"/>
                <a:cs typeface="Nunito"/>
              </a:rPr>
              <a:t>LED'S(2)</a:t>
            </a:r>
          </a:p>
          <a:p>
            <a:pPr indent="-365760">
              <a:lnSpc>
                <a:spcPct val="95000"/>
              </a:lnSpc>
              <a:buClr>
                <a:schemeClr val="lt1"/>
              </a:buClr>
              <a:buSzPts val="2165"/>
              <a:buFont typeface="Nunito"/>
              <a:buChar char="●"/>
            </a:pPr>
            <a:r>
              <a:rPr lang="en" sz="2100" dirty="0">
                <a:solidFill>
                  <a:schemeClr val="lt1"/>
                </a:solidFill>
                <a:latin typeface="Nunito"/>
                <a:ea typeface="Nunito"/>
                <a:cs typeface="Nunito"/>
              </a:rPr>
              <a:t>Buzzer</a:t>
            </a:r>
          </a:p>
          <a:p>
            <a:pPr marL="457200" lvl="0" indent="-365760" algn="l" rtl="0">
              <a:lnSpc>
                <a:spcPct val="95000"/>
              </a:lnSpc>
              <a:spcBef>
                <a:spcPts val="0"/>
              </a:spcBef>
              <a:spcAft>
                <a:spcPts val="0"/>
              </a:spcAft>
              <a:buClr>
                <a:schemeClr val="lt1"/>
              </a:buClr>
              <a:buSzPts val="2165"/>
              <a:buFont typeface="Nunito"/>
              <a:buChar char="●"/>
            </a:pPr>
            <a:r>
              <a:rPr lang="en" sz="2100" dirty="0">
                <a:solidFill>
                  <a:schemeClr val="lt1"/>
                </a:solidFill>
                <a:latin typeface="Nunito"/>
                <a:ea typeface="Nunito"/>
                <a:cs typeface="Nunito"/>
                <a:sym typeface="Nunito"/>
              </a:rPr>
              <a:t>Toy train</a:t>
            </a:r>
            <a:endParaRPr sz="2100">
              <a:solidFill>
                <a:schemeClr val="lt1"/>
              </a:solidFill>
              <a:latin typeface="Nunito"/>
              <a:ea typeface="Nunito"/>
              <a:cs typeface="Nunito"/>
            </a:endParaRPr>
          </a:p>
          <a:p>
            <a:pPr marL="457200" lvl="0" indent="-365760" algn="l" rtl="0">
              <a:lnSpc>
                <a:spcPct val="95000"/>
              </a:lnSpc>
              <a:spcBef>
                <a:spcPts val="0"/>
              </a:spcBef>
              <a:spcAft>
                <a:spcPts val="0"/>
              </a:spcAft>
              <a:buClr>
                <a:schemeClr val="lt1"/>
              </a:buClr>
              <a:buSzPts val="2165"/>
              <a:buFont typeface="Nunito"/>
              <a:buChar char="●"/>
            </a:pPr>
            <a:r>
              <a:rPr lang="en" sz="2100" dirty="0">
                <a:solidFill>
                  <a:schemeClr val="lt1"/>
                </a:solidFill>
                <a:latin typeface="Nunito"/>
                <a:ea typeface="Nunito"/>
                <a:cs typeface="Nunito"/>
                <a:sym typeface="Nunito"/>
              </a:rPr>
              <a:t>Jumper wires</a:t>
            </a:r>
            <a:endParaRPr sz="2100">
              <a:solidFill>
                <a:schemeClr val="lt1"/>
              </a:solidFill>
              <a:latin typeface="Nunito"/>
              <a:ea typeface="Nunito"/>
              <a:cs typeface="Nunito"/>
            </a:endParaRPr>
          </a:p>
          <a:p>
            <a:pPr marL="457200" lvl="0" indent="-365760" algn="l" rtl="0">
              <a:lnSpc>
                <a:spcPct val="95000"/>
              </a:lnSpc>
              <a:spcBef>
                <a:spcPts val="0"/>
              </a:spcBef>
              <a:spcAft>
                <a:spcPts val="0"/>
              </a:spcAft>
              <a:buClr>
                <a:schemeClr val="lt1"/>
              </a:buClr>
              <a:buSzPts val="2165"/>
              <a:buFont typeface="Nunito"/>
              <a:buChar char="●"/>
            </a:pPr>
            <a:r>
              <a:rPr lang="en" sz="2100" dirty="0">
                <a:solidFill>
                  <a:schemeClr val="lt1"/>
                </a:solidFill>
                <a:latin typeface="Nunito"/>
                <a:ea typeface="Nunito"/>
                <a:cs typeface="Nunito"/>
                <a:sym typeface="Nunito"/>
              </a:rPr>
              <a:t>Bread board</a:t>
            </a:r>
            <a:endParaRPr sz="2100">
              <a:solidFill>
                <a:schemeClr val="lt1"/>
              </a:solidFill>
              <a:latin typeface="Nunito"/>
              <a:ea typeface="Nunito"/>
              <a:cs typeface="Nunito"/>
            </a:endParaRPr>
          </a:p>
          <a:p>
            <a:pPr marL="457200" lvl="0" indent="-365760" algn="l" rtl="0">
              <a:lnSpc>
                <a:spcPct val="95000"/>
              </a:lnSpc>
              <a:spcBef>
                <a:spcPts val="0"/>
              </a:spcBef>
              <a:spcAft>
                <a:spcPts val="0"/>
              </a:spcAft>
              <a:buClr>
                <a:schemeClr val="lt1"/>
              </a:buClr>
              <a:buSzPts val="2165"/>
              <a:buFont typeface="Nunito"/>
              <a:buChar char="●"/>
            </a:pPr>
            <a:r>
              <a:rPr lang="en" sz="2100" dirty="0">
                <a:solidFill>
                  <a:schemeClr val="lt1"/>
                </a:solidFill>
                <a:latin typeface="Nunito"/>
                <a:ea typeface="Nunito"/>
                <a:cs typeface="Nunito"/>
                <a:sym typeface="Nunito"/>
              </a:rPr>
              <a:t>USB cable for uploading code into Arduino UNO</a:t>
            </a:r>
            <a:endParaRPr sz="2100" dirty="0">
              <a:solidFill>
                <a:schemeClr val="lt1"/>
              </a:solidFill>
              <a:latin typeface="Nunito"/>
              <a:ea typeface="Nunito"/>
              <a:cs typeface="Nunito"/>
            </a:endParaRPr>
          </a:p>
        </p:txBody>
      </p:sp>
      <p:sp>
        <p:nvSpPr>
          <p:cNvPr id="98" name="Google Shape;98;p20"/>
          <p:cNvSpPr txBox="1"/>
          <p:nvPr/>
        </p:nvSpPr>
        <p:spPr>
          <a:xfrm>
            <a:off x="840300" y="1288931"/>
            <a:ext cx="7463400" cy="618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50" dirty="0">
                <a:solidFill>
                  <a:schemeClr val="accent4"/>
                </a:solidFill>
                <a:latin typeface="Times New Roman"/>
                <a:ea typeface="Times New Roman"/>
                <a:cs typeface="Times New Roman"/>
                <a:sym typeface="Times New Roman"/>
              </a:rPr>
              <a:t>– HARDWARE’S REQUIRED –</a:t>
            </a:r>
            <a:endParaRPr sz="2750" dirty="0">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695042B6-B547-6F74-8BC3-471DC85D27CF}"/>
              </a:ext>
            </a:extLst>
          </p:cNvPr>
          <p:cNvPicPr>
            <a:picLocks noChangeAspect="1"/>
          </p:cNvPicPr>
          <p:nvPr/>
        </p:nvPicPr>
        <p:blipFill>
          <a:blip r:embed="rId2"/>
          <a:stretch>
            <a:fillRect/>
          </a:stretch>
        </p:blipFill>
        <p:spPr>
          <a:xfrm>
            <a:off x="3346132" y="652462"/>
            <a:ext cx="2230755" cy="1605915"/>
          </a:xfrm>
          <a:prstGeom prst="rect">
            <a:avLst/>
          </a:prstGeom>
        </p:spPr>
      </p:pic>
      <p:pic>
        <p:nvPicPr>
          <p:cNvPr id="4" name="Picture 4">
            <a:extLst>
              <a:ext uri="{FF2B5EF4-FFF2-40B4-BE49-F238E27FC236}">
                <a16:creationId xmlns:a16="http://schemas.microsoft.com/office/drawing/2014/main" id="{3A512EB0-5114-687F-473D-017E6F3224FF}"/>
              </a:ext>
            </a:extLst>
          </p:cNvPr>
          <p:cNvPicPr>
            <a:picLocks noChangeAspect="1"/>
          </p:cNvPicPr>
          <p:nvPr/>
        </p:nvPicPr>
        <p:blipFill>
          <a:blip r:embed="rId3"/>
          <a:stretch>
            <a:fillRect/>
          </a:stretch>
        </p:blipFill>
        <p:spPr>
          <a:xfrm>
            <a:off x="767715" y="652462"/>
            <a:ext cx="2175510" cy="1605915"/>
          </a:xfrm>
          <a:prstGeom prst="rect">
            <a:avLst/>
          </a:prstGeom>
        </p:spPr>
      </p:pic>
      <p:pic>
        <p:nvPicPr>
          <p:cNvPr id="5" name="Picture 5" descr="A picture containing electronics, circuit&#10;&#10;Description automatically generated">
            <a:extLst>
              <a:ext uri="{FF2B5EF4-FFF2-40B4-BE49-F238E27FC236}">
                <a16:creationId xmlns:a16="http://schemas.microsoft.com/office/drawing/2014/main" id="{4BC9587D-7220-0AD5-D077-0A4A491AA321}"/>
              </a:ext>
            </a:extLst>
          </p:cNvPr>
          <p:cNvPicPr>
            <a:picLocks noChangeAspect="1"/>
          </p:cNvPicPr>
          <p:nvPr/>
        </p:nvPicPr>
        <p:blipFill>
          <a:blip r:embed="rId4"/>
          <a:stretch>
            <a:fillRect/>
          </a:stretch>
        </p:blipFill>
        <p:spPr>
          <a:xfrm>
            <a:off x="5888355" y="654367"/>
            <a:ext cx="2358390" cy="1602105"/>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6D426003-6400-47F2-0BCB-B3DF106259FC}"/>
              </a:ext>
            </a:extLst>
          </p:cNvPr>
          <p:cNvPicPr>
            <a:picLocks noChangeAspect="1"/>
          </p:cNvPicPr>
          <p:nvPr/>
        </p:nvPicPr>
        <p:blipFill>
          <a:blip r:embed="rId5"/>
          <a:stretch>
            <a:fillRect/>
          </a:stretch>
        </p:blipFill>
        <p:spPr>
          <a:xfrm>
            <a:off x="768667" y="2775585"/>
            <a:ext cx="2173605" cy="1596390"/>
          </a:xfrm>
          <a:prstGeom prst="rect">
            <a:avLst/>
          </a:prstGeom>
        </p:spPr>
      </p:pic>
      <p:pic>
        <p:nvPicPr>
          <p:cNvPr id="8" name="Picture 8">
            <a:extLst>
              <a:ext uri="{FF2B5EF4-FFF2-40B4-BE49-F238E27FC236}">
                <a16:creationId xmlns:a16="http://schemas.microsoft.com/office/drawing/2014/main" id="{067C6EC1-A71A-178A-5D5E-CD646143B131}"/>
              </a:ext>
            </a:extLst>
          </p:cNvPr>
          <p:cNvPicPr>
            <a:picLocks noChangeAspect="1"/>
          </p:cNvPicPr>
          <p:nvPr/>
        </p:nvPicPr>
        <p:blipFill>
          <a:blip r:embed="rId6"/>
          <a:stretch>
            <a:fillRect/>
          </a:stretch>
        </p:blipFill>
        <p:spPr>
          <a:xfrm>
            <a:off x="5917882" y="2776537"/>
            <a:ext cx="2329815" cy="1594485"/>
          </a:xfrm>
          <a:prstGeom prst="rect">
            <a:avLst/>
          </a:prstGeom>
        </p:spPr>
      </p:pic>
      <p:sp>
        <p:nvSpPr>
          <p:cNvPr id="10" name="TextBox 9">
            <a:extLst>
              <a:ext uri="{FF2B5EF4-FFF2-40B4-BE49-F238E27FC236}">
                <a16:creationId xmlns:a16="http://schemas.microsoft.com/office/drawing/2014/main" id="{60D45BC0-6CEF-1451-0C83-60D66D19CD51}"/>
              </a:ext>
            </a:extLst>
          </p:cNvPr>
          <p:cNvSpPr txBox="1"/>
          <p:nvPr/>
        </p:nvSpPr>
        <p:spPr>
          <a:xfrm>
            <a:off x="1089660" y="235839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FFFFFF"/>
                </a:solidFill>
                <a:latin typeface="Nunito"/>
              </a:rPr>
              <a:t>Arduino UNO</a:t>
            </a:r>
            <a:r>
              <a:rPr lang="en-US">
                <a:latin typeface="Nunito"/>
              </a:rPr>
              <a:t>​</a:t>
            </a:r>
          </a:p>
        </p:txBody>
      </p:sp>
      <p:sp>
        <p:nvSpPr>
          <p:cNvPr id="11" name="TextBox 10">
            <a:extLst>
              <a:ext uri="{FF2B5EF4-FFF2-40B4-BE49-F238E27FC236}">
                <a16:creationId xmlns:a16="http://schemas.microsoft.com/office/drawing/2014/main" id="{AE19BDB1-A5D8-A942-CEE2-8F4DF9291F25}"/>
              </a:ext>
            </a:extLst>
          </p:cNvPr>
          <p:cNvSpPr txBox="1"/>
          <p:nvPr/>
        </p:nvSpPr>
        <p:spPr>
          <a:xfrm>
            <a:off x="3832860" y="235839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Nunito"/>
              </a:rPr>
              <a:t>Servo motors</a:t>
            </a:r>
            <a:endParaRPr lang="en-US"/>
          </a:p>
        </p:txBody>
      </p:sp>
      <p:sp>
        <p:nvSpPr>
          <p:cNvPr id="12" name="TextBox 11">
            <a:extLst>
              <a:ext uri="{FF2B5EF4-FFF2-40B4-BE49-F238E27FC236}">
                <a16:creationId xmlns:a16="http://schemas.microsoft.com/office/drawing/2014/main" id="{00948CED-79D4-83A0-7771-66FF02FD44CF}"/>
              </a:ext>
            </a:extLst>
          </p:cNvPr>
          <p:cNvSpPr txBox="1"/>
          <p:nvPr/>
        </p:nvSpPr>
        <p:spPr>
          <a:xfrm>
            <a:off x="6576060" y="235839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Nunito"/>
              </a:rPr>
              <a:t>IR sensors</a:t>
            </a:r>
            <a:endParaRPr lang="en-US"/>
          </a:p>
        </p:txBody>
      </p:sp>
      <p:sp>
        <p:nvSpPr>
          <p:cNvPr id="13" name="TextBox 12">
            <a:extLst>
              <a:ext uri="{FF2B5EF4-FFF2-40B4-BE49-F238E27FC236}">
                <a16:creationId xmlns:a16="http://schemas.microsoft.com/office/drawing/2014/main" id="{C3CEAB02-97B9-CE2D-8242-CC753A583A75}"/>
              </a:ext>
            </a:extLst>
          </p:cNvPr>
          <p:cNvSpPr txBox="1"/>
          <p:nvPr/>
        </p:nvSpPr>
        <p:spPr>
          <a:xfrm>
            <a:off x="1135380" y="44767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FFFFFF"/>
                </a:solidFill>
                <a:latin typeface="Nunito"/>
              </a:rPr>
              <a:t>Bread board</a:t>
            </a:r>
            <a:r>
              <a:rPr lang="en-US">
                <a:latin typeface="Nunito"/>
              </a:rPr>
              <a:t>​</a:t>
            </a:r>
          </a:p>
        </p:txBody>
      </p:sp>
      <p:sp>
        <p:nvSpPr>
          <p:cNvPr id="14" name="TextBox 13">
            <a:extLst>
              <a:ext uri="{FF2B5EF4-FFF2-40B4-BE49-F238E27FC236}">
                <a16:creationId xmlns:a16="http://schemas.microsoft.com/office/drawing/2014/main" id="{55ECA704-15BB-18FD-B4F9-F12D2412AD2F}"/>
              </a:ext>
            </a:extLst>
          </p:cNvPr>
          <p:cNvSpPr txBox="1"/>
          <p:nvPr/>
        </p:nvSpPr>
        <p:spPr>
          <a:xfrm>
            <a:off x="3985260" y="44767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FFFFFF"/>
                </a:solidFill>
                <a:latin typeface="Nunito"/>
              </a:rPr>
              <a:t>Buzzer</a:t>
            </a:r>
            <a:r>
              <a:rPr lang="en-US">
                <a:latin typeface="Nunito"/>
              </a:rPr>
              <a:t>​</a:t>
            </a:r>
          </a:p>
        </p:txBody>
      </p:sp>
      <p:pic>
        <p:nvPicPr>
          <p:cNvPr id="17" name="Picture 17">
            <a:extLst>
              <a:ext uri="{FF2B5EF4-FFF2-40B4-BE49-F238E27FC236}">
                <a16:creationId xmlns:a16="http://schemas.microsoft.com/office/drawing/2014/main" id="{A611E79F-A094-4609-B9F8-A7BC1FA74CAA}"/>
              </a:ext>
            </a:extLst>
          </p:cNvPr>
          <p:cNvPicPr>
            <a:picLocks noChangeAspect="1"/>
          </p:cNvPicPr>
          <p:nvPr/>
        </p:nvPicPr>
        <p:blipFill>
          <a:blip r:embed="rId7"/>
          <a:stretch>
            <a:fillRect/>
          </a:stretch>
        </p:blipFill>
        <p:spPr>
          <a:xfrm>
            <a:off x="3345180" y="2777490"/>
            <a:ext cx="2232660" cy="1600200"/>
          </a:xfrm>
          <a:prstGeom prst="rect">
            <a:avLst/>
          </a:prstGeom>
        </p:spPr>
      </p:pic>
      <p:sp>
        <p:nvSpPr>
          <p:cNvPr id="18" name="TextBox 17">
            <a:extLst>
              <a:ext uri="{FF2B5EF4-FFF2-40B4-BE49-F238E27FC236}">
                <a16:creationId xmlns:a16="http://schemas.microsoft.com/office/drawing/2014/main" id="{6B18BF7A-CB28-36C7-1061-5A013618A437}"/>
              </a:ext>
            </a:extLst>
          </p:cNvPr>
          <p:cNvSpPr txBox="1"/>
          <p:nvPr/>
        </p:nvSpPr>
        <p:spPr>
          <a:xfrm>
            <a:off x="6728460" y="44767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Nunito"/>
              </a:rPr>
              <a:t>LED'S</a:t>
            </a:r>
            <a:endParaRPr lang="en-US"/>
          </a:p>
        </p:txBody>
      </p:sp>
    </p:spTree>
    <p:extLst>
      <p:ext uri="{BB962C8B-B14F-4D97-AF65-F5344CB8AC3E}">
        <p14:creationId xmlns:p14="http://schemas.microsoft.com/office/powerpoint/2010/main" val="3372237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14</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AUTOMATIC RAILWAY GATE CONTROLLING SYSTEM</vt:lpstr>
      <vt:lpstr>– ABSTRACT –</vt:lpstr>
      <vt:lpstr>– INTRODUCTION –</vt:lpstr>
      <vt:lpstr>SYSTEM ANALYSIS</vt:lpstr>
      <vt:lpstr>–    DISADVANTAGES    – (for existing system)</vt:lpstr>
      <vt:lpstr>– PROPOSED SYSTEM –</vt:lpstr>
      <vt:lpstr>– ADVANTAGES – (for proposed system)</vt:lpstr>
      <vt:lpstr>– SOFTWARE REQUIRED –</vt:lpstr>
      <vt:lpstr>PowerPoint Presentation</vt:lpstr>
      <vt:lpstr>– CIRCUIT DIAGRAM –</vt:lpstr>
      <vt:lpstr>– DATA FLOW DIAGRAM –</vt:lpstr>
      <vt:lpstr>– IMPLEMENTATION –</vt:lpstr>
      <vt:lpstr>PowerPoint Presentation</vt:lpstr>
      <vt:lpstr>– OUTPUT SCREENSHOTS –</vt:lpstr>
      <vt:lpstr>– CONCLUSION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RAILWAY GATE CONTROLLING SYSTEM</dc:title>
  <cp:revision>345</cp:revision>
  <dcterms:modified xsi:type="dcterms:W3CDTF">2022-06-28T04:56:53Z</dcterms:modified>
</cp:coreProperties>
</file>