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WVgswGgRSNeiA5YHlkFbLkFFL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pic>
        <p:nvPicPr>
          <p:cNvPr descr="\\DROBO-FS\QuickDrops\JB\PPTX NG\Droplets\LightingOverlay.png" id="57" name="Google Shape;57;p25"/>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8" name="Google Shape;58;p25"/>
          <p:cNvGrpSpPr/>
          <p:nvPr/>
        </p:nvGrpSpPr>
        <p:grpSpPr>
          <a:xfrm>
            <a:off x="0" y="0"/>
            <a:ext cx="2305051" cy="6858001"/>
            <a:chOff x="0" y="0"/>
            <a:chExt cx="2305051" cy="6858001"/>
          </a:xfrm>
        </p:grpSpPr>
        <p:sp>
          <p:nvSpPr>
            <p:cNvPr id="59" name="Google Shape;59;p25"/>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5"/>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5"/>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5"/>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5"/>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5"/>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5" name="Google Shape;65;p25"/>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6" name="Google Shape;66;p25"/>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5"/>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8" name="Google Shape;68;p25"/>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9" name="Google Shape;69;p25"/>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5"/>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5"/>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2" name="Google Shape;72;p25"/>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5"/>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4" name="Google Shape;74;p25"/>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5"/>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5"/>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7" name="Google Shape;77;p25"/>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5"/>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5"/>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0" name="Google Shape;80;p25"/>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5"/>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2" name="Google Shape;82;p25"/>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5"/>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4" name="Google Shape;84;p25"/>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5"/>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6" name="Google Shape;86;p25"/>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5"/>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5"/>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5"/>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0" name="Google Shape;90;p25"/>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1" name="Google Shape;91;p25"/>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5"/>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3" name="Google Shape;93;p25"/>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4" name="Google Shape;94;p25"/>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5"/>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6" name="Google Shape;96;p25"/>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5"/>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8" name="Google Shape;98;p25"/>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5"/>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1" name="Google Shape;101;p25"/>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5"/>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3" name="Google Shape;103;p25"/>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6" name="Google Shape;106;p25"/>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7" name="Google Shape;107;p25"/>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5"/>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0" name="Google Shape;110;p25"/>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5"/>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2" name="Google Shape;112;p25"/>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5"/>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5"/>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5" name="Google Shape;115;p25"/>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5"/>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9" name="Shape 169"/>
        <p:cNvGrpSpPr/>
        <p:nvPr/>
      </p:nvGrpSpPr>
      <p:grpSpPr>
        <a:xfrm>
          <a:off x="0" y="0"/>
          <a:ext cx="0" cy="0"/>
          <a:chOff x="0" y="0"/>
          <a:chExt cx="0" cy="0"/>
        </a:xfrm>
      </p:grpSpPr>
      <p:sp>
        <p:nvSpPr>
          <p:cNvPr id="170" name="Google Shape;170;p34"/>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34"/>
          <p:cNvSpPr/>
          <p:nvPr>
            <p:ph idx="2" type="pic"/>
          </p:nvPr>
        </p:nvSpPr>
        <p:spPr>
          <a:xfrm>
            <a:off x="1141411" y="606426"/>
            <a:ext cx="9912354" cy="3299778"/>
          </a:xfrm>
          <a:prstGeom prst="round2DiagRect">
            <a:avLst>
              <a:gd fmla="val 4860"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72" name="Google Shape;172;p34"/>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3" name="Google Shape;173;p3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6" name="Shape 176"/>
        <p:cNvGrpSpPr/>
        <p:nvPr/>
      </p:nvGrpSpPr>
      <p:grpSpPr>
        <a:xfrm>
          <a:off x="0" y="0"/>
          <a:ext cx="0" cy="0"/>
          <a:chOff x="0" y="0"/>
          <a:chExt cx="0" cy="0"/>
        </a:xfrm>
      </p:grpSpPr>
      <p:sp>
        <p:nvSpPr>
          <p:cNvPr id="177" name="Google Shape;177;p35"/>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5"/>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9" name="Google Shape;179;p3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3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82" name="Shape 182"/>
        <p:cNvGrpSpPr/>
        <p:nvPr/>
      </p:nvGrpSpPr>
      <p:grpSpPr>
        <a:xfrm>
          <a:off x="0" y="0"/>
          <a:ext cx="0" cy="0"/>
          <a:chOff x="0" y="0"/>
          <a:chExt cx="0" cy="0"/>
        </a:xfrm>
      </p:grpSpPr>
      <p:sp>
        <p:nvSpPr>
          <p:cNvPr id="183" name="Google Shape;183;p36"/>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36"/>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5" name="Google Shape;185;p36"/>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6" name="Google Shape;186;p3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89" name="Google Shape;189;p36"/>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IN" sz="8000" cap="none">
                <a:solidFill>
                  <a:schemeClr val="lt1"/>
                </a:solidFill>
                <a:latin typeface="Twentieth Century"/>
                <a:ea typeface="Twentieth Century"/>
                <a:cs typeface="Twentieth Century"/>
                <a:sym typeface="Twentieth Century"/>
              </a:rPr>
              <a:t>“</a:t>
            </a:r>
            <a:endParaRPr/>
          </a:p>
        </p:txBody>
      </p:sp>
      <p:sp>
        <p:nvSpPr>
          <p:cNvPr id="190" name="Google Shape;190;p36"/>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lang="en-IN" sz="800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91" name="Shape 191"/>
        <p:cNvGrpSpPr/>
        <p:nvPr/>
      </p:nvGrpSpPr>
      <p:grpSpPr>
        <a:xfrm>
          <a:off x="0" y="0"/>
          <a:ext cx="0" cy="0"/>
          <a:chOff x="0" y="0"/>
          <a:chExt cx="0" cy="0"/>
        </a:xfrm>
      </p:grpSpPr>
      <p:sp>
        <p:nvSpPr>
          <p:cNvPr id="192" name="Google Shape;192;p37"/>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37"/>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4" name="Google Shape;194;p3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3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3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7" name="Shape 197"/>
        <p:cNvGrpSpPr/>
        <p:nvPr/>
      </p:nvGrpSpPr>
      <p:grpSpPr>
        <a:xfrm>
          <a:off x="0" y="0"/>
          <a:ext cx="0" cy="0"/>
          <a:chOff x="0" y="0"/>
          <a:chExt cx="0" cy="0"/>
        </a:xfrm>
      </p:grpSpPr>
      <p:sp>
        <p:nvSpPr>
          <p:cNvPr id="198" name="Google Shape;198;p38"/>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p38"/>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38"/>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38"/>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2" name="Google Shape;202;p38"/>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3" name="Google Shape;203;p38"/>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4" name="Google Shape;204;p38"/>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5" name="Google Shape;205;p3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8" name="Shape 208"/>
        <p:cNvGrpSpPr/>
        <p:nvPr/>
      </p:nvGrpSpPr>
      <p:grpSpPr>
        <a:xfrm>
          <a:off x="0" y="0"/>
          <a:ext cx="0" cy="0"/>
          <a:chOff x="0" y="0"/>
          <a:chExt cx="0" cy="0"/>
        </a:xfrm>
      </p:grpSpPr>
      <p:sp>
        <p:nvSpPr>
          <p:cNvPr id="209" name="Google Shape;209;p39"/>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9"/>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1" name="Google Shape;211;p39"/>
          <p:cNvSpPr/>
          <p:nvPr>
            <p:ph idx="2" type="pic"/>
          </p:nvPr>
        </p:nvSpPr>
        <p:spPr>
          <a:xfrm>
            <a:off x="1141413" y="2666998"/>
            <a:ext cx="31952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2" name="Google Shape;212;p39"/>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3" name="Google Shape;213;p39"/>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4" name="Google Shape;214;p39"/>
          <p:cNvSpPr/>
          <p:nvPr>
            <p:ph idx="5" type="pic"/>
          </p:nvPr>
        </p:nvSpPr>
        <p:spPr>
          <a:xfrm>
            <a:off x="4489053" y="2666998"/>
            <a:ext cx="3198940"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5" name="Google Shape;215;p39"/>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6" name="Google Shape;216;p39"/>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7" name="Google Shape;217;p39"/>
          <p:cNvSpPr/>
          <p:nvPr>
            <p:ph idx="8" type="pic"/>
          </p:nvPr>
        </p:nvSpPr>
        <p:spPr>
          <a:xfrm>
            <a:off x="7852442" y="2666998"/>
            <a:ext cx="3194969" cy="1524000"/>
          </a:xfrm>
          <a:prstGeom prst="round2DiagRect">
            <a:avLst>
              <a:gd fmla="val 16667"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8" name="Google Shape;218;p39"/>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9" name="Google Shape;219;p3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4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40"/>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5" name="Google Shape;225;p4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4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4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41"/>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41"/>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31" name="Google Shape;231;p4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4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4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8" name="Shape 118"/>
        <p:cNvGrpSpPr/>
        <p:nvPr/>
      </p:nvGrpSpPr>
      <p:grpSpPr>
        <a:xfrm>
          <a:off x="0" y="0"/>
          <a:ext cx="0" cy="0"/>
          <a:chOff x="0" y="0"/>
          <a:chExt cx="0" cy="0"/>
        </a:xfrm>
      </p:grpSpPr>
      <p:sp>
        <p:nvSpPr>
          <p:cNvPr id="119" name="Google Shape;119;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1" name="Google Shape;121;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4" name="Shape 124"/>
        <p:cNvGrpSpPr/>
        <p:nvPr/>
      </p:nvGrpSpPr>
      <p:grpSpPr>
        <a:xfrm>
          <a:off x="0" y="0"/>
          <a:ext cx="0" cy="0"/>
          <a:chOff x="0" y="0"/>
          <a:chExt cx="0" cy="0"/>
        </a:xfrm>
      </p:grpSpPr>
      <p:sp>
        <p:nvSpPr>
          <p:cNvPr id="125" name="Google Shape;125;p27"/>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7"/>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7" name="Google Shape;127;p27"/>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28" name="Google Shape;128;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1" name="Shape 131"/>
        <p:cNvGrpSpPr/>
        <p:nvPr/>
      </p:nvGrpSpPr>
      <p:grpSpPr>
        <a:xfrm>
          <a:off x="0" y="0"/>
          <a:ext cx="0" cy="0"/>
          <a:chOff x="0" y="0"/>
          <a:chExt cx="0" cy="0"/>
        </a:xfrm>
      </p:grpSpPr>
      <p:sp>
        <p:nvSpPr>
          <p:cNvPr id="132" name="Google Shape;132;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p29"/>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9"/>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38" name="Google Shape;138;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1" name="Shape 141"/>
        <p:cNvGrpSpPr/>
        <p:nvPr/>
      </p:nvGrpSpPr>
      <p:grpSpPr>
        <a:xfrm>
          <a:off x="0" y="0"/>
          <a:ext cx="0" cy="0"/>
          <a:chOff x="0" y="0"/>
          <a:chExt cx="0" cy="0"/>
        </a:xfrm>
      </p:grpSpPr>
      <p:sp>
        <p:nvSpPr>
          <p:cNvPr id="142" name="Google Shape;142;p3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30"/>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4" name="Google Shape;144;p30"/>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45" name="Google Shape;145;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8" name="Shape 148"/>
        <p:cNvGrpSpPr/>
        <p:nvPr/>
      </p:nvGrpSpPr>
      <p:grpSpPr>
        <a:xfrm>
          <a:off x="0" y="0"/>
          <a:ext cx="0" cy="0"/>
          <a:chOff x="0" y="0"/>
          <a:chExt cx="0" cy="0"/>
        </a:xfrm>
      </p:grpSpPr>
      <p:sp>
        <p:nvSpPr>
          <p:cNvPr id="149" name="Google Shape;149;p31"/>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31"/>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51" name="Google Shape;151;p31"/>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2" name="Google Shape;152;p31"/>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53" name="Google Shape;153;p31"/>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3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7" name="Shape 157"/>
        <p:cNvGrpSpPr/>
        <p:nvPr/>
      </p:nvGrpSpPr>
      <p:grpSpPr>
        <a:xfrm>
          <a:off x="0" y="0"/>
          <a:ext cx="0" cy="0"/>
          <a:chOff x="0" y="0"/>
          <a:chExt cx="0" cy="0"/>
        </a:xfrm>
      </p:grpSpPr>
      <p:sp>
        <p:nvSpPr>
          <p:cNvPr id="158" name="Google Shape;158;p3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3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2" name="Shape 162"/>
        <p:cNvGrpSpPr/>
        <p:nvPr/>
      </p:nvGrpSpPr>
      <p:grpSpPr>
        <a:xfrm>
          <a:off x="0" y="0"/>
          <a:ext cx="0" cy="0"/>
          <a:chOff x="0" y="0"/>
          <a:chExt cx="0" cy="0"/>
        </a:xfrm>
      </p:grpSpPr>
      <p:sp>
        <p:nvSpPr>
          <p:cNvPr id="163" name="Google Shape;163;p33"/>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33"/>
          <p:cNvSpPr/>
          <p:nvPr>
            <p:ph idx="2" type="pic"/>
          </p:nvPr>
        </p:nvSpPr>
        <p:spPr>
          <a:xfrm>
            <a:off x="7380721" y="609601"/>
            <a:ext cx="3666690" cy="5181599"/>
          </a:xfrm>
          <a:prstGeom prst="round2DiagRect">
            <a:avLst>
              <a:gd fmla="val 5608" name="adj1"/>
              <a:gd fmla="val 0" name="adj2"/>
            </a:avLst>
          </a:prstGeom>
          <a:noFill/>
          <a:ln cap="sq" cmpd="sng" w="19050">
            <a:solidFill>
              <a:srgbClr val="B0BFC7">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5" name="Google Shape;165;p33"/>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6" name="Google Shape;166;p3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DROBO-FS\QuickDrops\JB\PPTX NG\Droplets\LightingOverlay.png" id="10" name="Google Shape;10;p2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11" name="Google Shape;11;p24"/>
          <p:cNvGrpSpPr/>
          <p:nvPr/>
        </p:nvGrpSpPr>
        <p:grpSpPr>
          <a:xfrm>
            <a:off x="-14288" y="0"/>
            <a:ext cx="12053888" cy="6858001"/>
            <a:chOff x="-14288" y="0"/>
            <a:chExt cx="12053888" cy="6858001"/>
          </a:xfrm>
        </p:grpSpPr>
        <p:grpSp>
          <p:nvGrpSpPr>
            <p:cNvPr id="12" name="Google Shape;12;p24"/>
            <p:cNvGrpSpPr/>
            <p:nvPr/>
          </p:nvGrpSpPr>
          <p:grpSpPr>
            <a:xfrm>
              <a:off x="-14288" y="0"/>
              <a:ext cx="1220788" cy="6858001"/>
              <a:chOff x="-14288" y="0"/>
              <a:chExt cx="1220788" cy="6858001"/>
            </a:xfrm>
          </p:grpSpPr>
          <p:sp>
            <p:nvSpPr>
              <p:cNvPr id="13" name="Google Shape;13;p24"/>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4"/>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4"/>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4"/>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7" name="Google Shape;17;p24"/>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4"/>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9" name="Google Shape;19;p24"/>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20" name="Google Shape;20;p24"/>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4"/>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4"/>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23" name="Google Shape;23;p24"/>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 name="Google Shape;24;p24"/>
              <p:cNvCxnSpPr/>
              <p:nvPr/>
            </p:nvCxnSpPr>
            <p:spPr>
              <a:xfrm>
                <a:off x="-4763" y="9525"/>
                <a:ext cx="0" cy="0"/>
              </a:xfrm>
              <a:prstGeom prst="straightConnector1">
                <a:avLst/>
              </a:prstGeom>
              <a:gradFill>
                <a:gsLst>
                  <a:gs pos="0">
                    <a:schemeClr val="lt2"/>
                  </a:gs>
                  <a:gs pos="100000">
                    <a:srgbClr val="3B4B54"/>
                  </a:gs>
                </a:gsLst>
                <a:lin ang="5400000" scaled="0"/>
              </a:gradFill>
              <a:ln cap="flat" cmpd="sng" w="9525">
                <a:solidFill>
                  <a:srgbClr val="FFFFFF"/>
                </a:solidFill>
                <a:prstDash val="solid"/>
                <a:miter lim="800000"/>
                <a:headEnd len="med" w="med" type="none"/>
                <a:tailEnd len="med" w="med" type="none"/>
              </a:ln>
            </p:spPr>
          </p:cxnSp>
          <p:sp>
            <p:nvSpPr>
              <p:cNvPr id="25" name="Google Shape;25;p24"/>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6" name="Google Shape;26;p24"/>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7" name="Google Shape;27;p24"/>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8" name="Google Shape;28;p24"/>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4"/>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4"/>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31" name="Google Shape;31;p24"/>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4"/>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33" name="Google Shape;33;p24"/>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4"/>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5" name="Google Shape;35;p24"/>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6" name="Google Shape;36;p24"/>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4"/>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4"/>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9" name="Google Shape;39;p24"/>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 name="Google Shape;40;p24"/>
            <p:cNvGrpSpPr/>
            <p:nvPr/>
          </p:nvGrpSpPr>
          <p:grpSpPr>
            <a:xfrm>
              <a:off x="11364912" y="0"/>
              <a:ext cx="674688" cy="6848476"/>
              <a:chOff x="11364912" y="0"/>
              <a:chExt cx="674688" cy="6848476"/>
            </a:xfrm>
          </p:grpSpPr>
          <p:sp>
            <p:nvSpPr>
              <p:cNvPr id="41" name="Google Shape;41;p24"/>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42" name="Google Shape;42;p24"/>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4"/>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4"/>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5" name="Google Shape;45;p24"/>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4"/>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7" name="Google Shape;47;p24"/>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4"/>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9" name="Google Shape;49;p24"/>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4"/>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53" name="Google Shape;53;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4" name="Google Shape;54;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5" name="Google Shape;55;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1.jpg"/><Relationship Id="rId6" Type="http://schemas.openxmlformats.org/officeDocument/2006/relationships/image" Target="../media/image19.png"/><Relationship Id="rId7" Type="http://schemas.openxmlformats.org/officeDocument/2006/relationships/image" Target="../media/image3.png"/><Relationship Id="rId8" Type="http://schemas.openxmlformats.org/officeDocument/2006/relationships/hyperlink" Target="mailto:N3710@1.60GHz"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grpSp>
        <p:nvGrpSpPr>
          <p:cNvPr id="239" name="Google Shape;239;p1"/>
          <p:cNvGrpSpPr/>
          <p:nvPr/>
        </p:nvGrpSpPr>
        <p:grpSpPr>
          <a:xfrm>
            <a:off x="0" y="-1"/>
            <a:ext cx="12192003" cy="6858001"/>
            <a:chOff x="0" y="-1"/>
            <a:chExt cx="12192003" cy="6858001"/>
          </a:xfrm>
        </p:grpSpPr>
        <p:sp>
          <p:nvSpPr>
            <p:cNvPr id="240" name="Google Shape;240;p1"/>
            <p:cNvSpPr/>
            <p:nvPr/>
          </p:nvSpPr>
          <p:spPr>
            <a:xfrm>
              <a:off x="1" y="-1"/>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id="241" name="Google Shape;241;p1"/>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pic>
        <p:nvPicPr>
          <p:cNvPr id="242" name="Google Shape;242;p1"/>
          <p:cNvPicPr preferRelativeResize="0"/>
          <p:nvPr/>
        </p:nvPicPr>
        <p:blipFill rotWithShape="1">
          <a:blip r:embed="rId5">
            <a:alphaModFix/>
          </a:blip>
          <a:srcRect b="0" l="0" r="0" t="0"/>
          <a:stretch/>
        </p:blipFill>
        <p:spPr>
          <a:xfrm>
            <a:off x="3611" y="354553"/>
            <a:ext cx="12188389" cy="6041316"/>
          </a:xfrm>
          <a:prstGeom prst="rect">
            <a:avLst/>
          </a:prstGeom>
          <a:noFill/>
          <a:ln>
            <a:noFill/>
          </a:ln>
        </p:spPr>
      </p:pic>
      <p:grpSp>
        <p:nvGrpSpPr>
          <p:cNvPr id="243" name="Google Shape;243;p1"/>
          <p:cNvGrpSpPr/>
          <p:nvPr/>
        </p:nvGrpSpPr>
        <p:grpSpPr>
          <a:xfrm>
            <a:off x="605895" y="2235200"/>
            <a:ext cx="10982062" cy="2396067"/>
            <a:chOff x="605895" y="2235200"/>
            <a:chExt cx="10982062" cy="2396067"/>
          </a:xfrm>
        </p:grpSpPr>
        <p:sp>
          <p:nvSpPr>
            <p:cNvPr id="244" name="Google Shape;244;p1"/>
            <p:cNvSpPr/>
            <p:nvPr/>
          </p:nvSpPr>
          <p:spPr>
            <a:xfrm>
              <a:off x="2582333" y="2235200"/>
              <a:ext cx="7027334" cy="2396067"/>
            </a:xfrm>
            <a:prstGeom prst="round2DiagRect">
              <a:avLst>
                <a:gd fmla="val 9246" name="adj1"/>
                <a:gd fmla="val 0" name="adj2"/>
              </a:avLst>
            </a:prstGeom>
            <a:solidFill>
              <a:schemeClr val="dk1">
                <a:alpha val="80000"/>
              </a:schemeClr>
            </a:solidFill>
            <a:ln cap="sq" cmpd="sng" w="19050">
              <a:solidFill>
                <a:schemeClr val="lt2">
                  <a:alpha val="60000"/>
                </a:scheme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245" name="Google Shape;245;p1"/>
            <p:cNvGrpSpPr/>
            <p:nvPr/>
          </p:nvGrpSpPr>
          <p:grpSpPr>
            <a:xfrm>
              <a:off x="605895" y="2900097"/>
              <a:ext cx="10982062" cy="1211524"/>
              <a:chOff x="605895" y="2900097"/>
              <a:chExt cx="10982062" cy="1211524"/>
            </a:xfrm>
          </p:grpSpPr>
          <p:sp>
            <p:nvSpPr>
              <p:cNvPr id="246" name="Google Shape;246;p1"/>
              <p:cNvSpPr/>
              <p:nvPr/>
            </p:nvSpPr>
            <p:spPr>
              <a:xfrm flipH="1" rot="-5400000">
                <a:off x="9653587" y="3379784"/>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47" name="Google Shape;247;p1"/>
              <p:cNvSpPr/>
              <p:nvPr/>
            </p:nvSpPr>
            <p:spPr>
              <a:xfrm flipH="1" rot="-5400000">
                <a:off x="10078244" y="3310728"/>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
              <p:cNvSpPr/>
              <p:nvPr/>
            </p:nvSpPr>
            <p:spPr>
              <a:xfrm flipH="1" rot="-5400000">
                <a:off x="11146631" y="3574253"/>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
              <p:cNvSpPr/>
              <p:nvPr/>
            </p:nvSpPr>
            <p:spPr>
              <a:xfrm flipH="1" rot="-5400000">
                <a:off x="10230644" y="3034502"/>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50" name="Google Shape;250;p1"/>
              <p:cNvSpPr/>
              <p:nvPr/>
            </p:nvSpPr>
            <p:spPr>
              <a:xfrm rot="5400000">
                <a:off x="10034587" y="256275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51" name="Google Shape;251;p1"/>
              <p:cNvSpPr/>
              <p:nvPr/>
            </p:nvSpPr>
            <p:spPr>
              <a:xfrm rot="5400000">
                <a:off x="10747375" y="3232679"/>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
              <p:cNvSpPr/>
              <p:nvPr/>
            </p:nvSpPr>
            <p:spPr>
              <a:xfrm rot="5400000">
                <a:off x="11399044" y="3095360"/>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
              <p:cNvSpPr/>
              <p:nvPr/>
            </p:nvSpPr>
            <p:spPr>
              <a:xfrm rot="5400000">
                <a:off x="10353675" y="2153178"/>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54" name="Google Shape;254;p1"/>
              <p:cNvSpPr/>
              <p:nvPr/>
            </p:nvSpPr>
            <p:spPr>
              <a:xfrm rot="5400000">
                <a:off x="9848850" y="330887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
              <p:cNvSpPr/>
              <p:nvPr/>
            </p:nvSpPr>
            <p:spPr>
              <a:xfrm rot="5400000">
                <a:off x="9721056" y="3284272"/>
                <a:ext cx="23813" cy="252413"/>
              </a:xfrm>
              <a:prstGeom prst="rect">
                <a:avLst/>
              </a:pr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
              <p:cNvSpPr/>
              <p:nvPr/>
            </p:nvSpPr>
            <p:spPr>
              <a:xfrm rot="5400000">
                <a:off x="2122751" y="3532184"/>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57" name="Google Shape;257;p1"/>
              <p:cNvSpPr/>
              <p:nvPr/>
            </p:nvSpPr>
            <p:spPr>
              <a:xfrm rot="5400000">
                <a:off x="1958445" y="3463128"/>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
              <p:cNvSpPr/>
              <p:nvPr/>
            </p:nvSpPr>
            <p:spPr>
              <a:xfrm rot="5400000">
                <a:off x="858308" y="3726653"/>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
              <p:cNvSpPr/>
              <p:nvPr/>
            </p:nvSpPr>
            <p:spPr>
              <a:xfrm rot="5400000">
                <a:off x="1658407" y="3186902"/>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60" name="Google Shape;260;p1"/>
              <p:cNvSpPr/>
              <p:nvPr/>
            </p:nvSpPr>
            <p:spPr>
              <a:xfrm flipH="1" rot="-5400000">
                <a:off x="1860814" y="271515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61" name="Google Shape;261;p1"/>
              <p:cNvSpPr/>
              <p:nvPr/>
            </p:nvSpPr>
            <p:spPr>
              <a:xfrm flipH="1" rot="-5400000">
                <a:off x="1289314" y="3385079"/>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
              <p:cNvSpPr/>
              <p:nvPr/>
            </p:nvSpPr>
            <p:spPr>
              <a:xfrm flipH="1" rot="-5400000">
                <a:off x="605895" y="3247760"/>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
              <p:cNvSpPr/>
              <p:nvPr/>
            </p:nvSpPr>
            <p:spPr>
              <a:xfrm flipH="1" rot="-5400000">
                <a:off x="1532202" y="2305578"/>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rotWithShape="0" algn="tl" dir="2700000" dist="38100">
                  <a:srgbClr val="000000">
                    <a:alpha val="57647"/>
                  </a:srgbClr>
                </a:outerShdw>
              </a:effectLst>
            </p:spPr>
          </p:sp>
          <p:sp>
            <p:nvSpPr>
              <p:cNvPr id="264" name="Google Shape;264;p1"/>
              <p:cNvSpPr/>
              <p:nvPr/>
            </p:nvSpPr>
            <p:spPr>
              <a:xfrm flipH="1" rot="-5400000">
                <a:off x="2154501" y="346127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
              <p:cNvSpPr/>
              <p:nvPr/>
            </p:nvSpPr>
            <p:spPr>
              <a:xfrm flipH="1" rot="-5400000">
                <a:off x="2448983" y="3436672"/>
                <a:ext cx="23813" cy="252413"/>
              </a:xfrm>
              <a:prstGeom prst="rect">
                <a:avLst/>
              </a:prstGeom>
              <a:solidFill>
                <a:schemeClr val="lt2">
                  <a:alpha val="60000"/>
                </a:schemeClr>
              </a:solidFill>
              <a:ln>
                <a:noFill/>
              </a:ln>
              <a:effectLst>
                <a:outerShdw blurRad="50800" rotWithShape="0" algn="tl" dir="2700000" dist="38100">
                  <a:srgbClr val="000000">
                    <a:alpha val="5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6" name="Google Shape;266;p1"/>
          <p:cNvSpPr txBox="1"/>
          <p:nvPr>
            <p:ph type="ctrTitle"/>
          </p:nvPr>
        </p:nvSpPr>
        <p:spPr>
          <a:xfrm>
            <a:off x="2667000" y="2328334"/>
            <a:ext cx="6858000" cy="136789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wentieth Century"/>
              <a:buNone/>
            </a:pPr>
            <a:r>
              <a:rPr lang="en-IN"/>
              <a:t>GESTURE RECOGNITION AND COUNTER</a:t>
            </a:r>
            <a:endParaRPr/>
          </a:p>
        </p:txBody>
      </p:sp>
      <p:sp>
        <p:nvSpPr>
          <p:cNvPr id="267" name="Google Shape;267;p1"/>
          <p:cNvSpPr/>
          <p:nvPr/>
        </p:nvSpPr>
        <p:spPr>
          <a:xfrm>
            <a:off x="1004575" y="1759925"/>
            <a:ext cx="11579100" cy="2504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0"/>
          <p:cNvSpPr txBox="1"/>
          <p:nvPr/>
        </p:nvSpPr>
        <p:spPr>
          <a:xfrm>
            <a:off x="1630296" y="701235"/>
            <a:ext cx="6104964" cy="138185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300">
                <a:solidFill>
                  <a:schemeClr val="lt1"/>
                </a:solidFill>
                <a:latin typeface="Times New Roman"/>
                <a:ea typeface="Times New Roman"/>
                <a:cs typeface="Times New Roman"/>
                <a:sym typeface="Times New Roman"/>
              </a:rPr>
              <a:t>approx= cv2.approxPolyDP(cnt,epsilon,True)</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#make convex hull around hand</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hull = cv2.convexHull(cnt)</a:t>
            </a:r>
            <a:endParaRPr sz="1300">
              <a:solidFill>
                <a:schemeClr val="lt1"/>
              </a:solidFill>
              <a:latin typeface="Twentieth Century"/>
              <a:ea typeface="Twentieth Century"/>
              <a:cs typeface="Twentieth Century"/>
              <a:sym typeface="Twentieth Century"/>
            </a:endParaRPr>
          </a:p>
        </p:txBody>
      </p:sp>
      <p:sp>
        <p:nvSpPr>
          <p:cNvPr id="403" name="Google Shape;403;p10"/>
          <p:cNvSpPr txBox="1"/>
          <p:nvPr/>
        </p:nvSpPr>
        <p:spPr>
          <a:xfrm>
            <a:off x="1510496" y="1814475"/>
            <a:ext cx="6099858" cy="3356625"/>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t/>
            </a:r>
            <a:endParaRPr sz="1300">
              <a:solidFill>
                <a:schemeClr val="lt1"/>
              </a:solidFill>
              <a:latin typeface="Times New Roman"/>
              <a:ea typeface="Times New Roman"/>
              <a:cs typeface="Times New Roman"/>
              <a:sym typeface="Times New Roman"/>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#define area of hull and area of hand</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areahull = cv2.contourArea(hull)</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areacnt = cv2.contourArea(cnt)</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#find the percentage of area not covered by hand in convex hull</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arearatio=((areahull-areacnt)/areacnt)*100</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2400">
                <a:solidFill>
                  <a:srgbClr val="000000"/>
                </a:solidFill>
                <a:latin typeface="Times New Roman"/>
                <a:ea typeface="Times New Roman"/>
                <a:cs typeface="Times New Roman"/>
                <a:sym typeface="Times New Roman"/>
              </a:rPr>
              <a:t>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1"/>
          <p:cNvSpPr txBox="1"/>
          <p:nvPr/>
        </p:nvSpPr>
        <p:spPr>
          <a:xfrm>
            <a:off x="1491503" y="828263"/>
            <a:ext cx="6104964" cy="433759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chemeClr val="lt1"/>
                </a:solidFill>
                <a:latin typeface="Times New Roman"/>
                <a:ea typeface="Times New Roman"/>
                <a:cs typeface="Times New Roman"/>
                <a:sym typeface="Times New Roman"/>
              </a:rPr>
              <a:t>#</a:t>
            </a:r>
            <a:r>
              <a:rPr lang="en-IN" sz="1300">
                <a:solidFill>
                  <a:schemeClr val="lt1"/>
                </a:solidFill>
                <a:latin typeface="Times New Roman"/>
                <a:ea typeface="Times New Roman"/>
                <a:cs typeface="Times New Roman"/>
                <a:sym typeface="Times New Roman"/>
              </a:rPr>
              <a:t>find the defects in convex hull with respect to hand</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hull = cv2.convexHull(approx, returnPoints=False)</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defects = cv2.convexityDefects(approx, hull)</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 l = no. of defects</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l=0</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#code for finding no. of defects due to fingers</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for i in range(defects.shape[0]):</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s,e,f,d = defects[i,0]</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start = tuple(approx[s][0])</a:t>
            </a:r>
            <a:endParaRPr sz="13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2"/>
          <p:cNvSpPr txBox="1"/>
          <p:nvPr/>
        </p:nvSpPr>
        <p:spPr>
          <a:xfrm>
            <a:off x="1907882" y="807229"/>
            <a:ext cx="6104964" cy="362015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rgbClr val="000000"/>
                </a:solidFill>
                <a:latin typeface="Times New Roman"/>
                <a:ea typeface="Times New Roman"/>
                <a:cs typeface="Times New Roman"/>
                <a:sym typeface="Times New Roman"/>
              </a:rPr>
              <a:t> </a:t>
            </a:r>
            <a:r>
              <a:rPr lang="en-IN" sz="1300">
                <a:solidFill>
                  <a:schemeClr val="lt1"/>
                </a:solidFill>
                <a:latin typeface="Times New Roman"/>
                <a:ea typeface="Times New Roman"/>
                <a:cs typeface="Times New Roman"/>
                <a:sym typeface="Times New Roman"/>
              </a:rPr>
              <a:t>end = tuple(approx[e][0])</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far = tuple(approx[f][0])</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pt= (100,180)</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 find length of all sides of triangle</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 = math.sqrt((end[0] - start[0])**2 + (end[1] - start[1])**2)</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b = math.sqrt((far[0] - start[0])**2 + (far[1] - start[1])**2)</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 = math.sqrt((end[0] - far[0])**2 + (end[1] - far[1])**2)</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s = (a+b+c)/2</a:t>
            </a:r>
            <a:endParaRPr sz="13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3"/>
          <p:cNvSpPr txBox="1"/>
          <p:nvPr/>
        </p:nvSpPr>
        <p:spPr>
          <a:xfrm>
            <a:off x="1418114" y="979014"/>
            <a:ext cx="6104964" cy="2898807"/>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300">
                <a:solidFill>
                  <a:schemeClr val="lt1"/>
                </a:solidFill>
                <a:latin typeface="Times New Roman"/>
                <a:ea typeface="Times New Roman"/>
                <a:cs typeface="Times New Roman"/>
                <a:sym typeface="Times New Roman"/>
              </a:rPr>
              <a:t>ar = math.sqrt(s*(s-a)*(s-b)*(s-c))</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#distance between point and convex hull</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d=(2*ar)/a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 apply cosine rule here</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angle = math.acos((b**2 + c**2 - a**2)/(2*b*c)) * 57</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rgbClr val="000000"/>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800">
                <a:solidFill>
                  <a:srgbClr val="000000"/>
                </a:solidFill>
                <a:latin typeface="Times New Roman"/>
                <a:ea typeface="Times New Roman"/>
                <a:cs typeface="Times New Roman"/>
                <a:sym typeface="Times New Roman"/>
              </a:rPr>
              <a:t>        </a:t>
            </a:r>
            <a:endParaRPr sz="1400">
              <a:solidFill>
                <a:schemeClr val="lt1"/>
              </a:solidFill>
              <a:latin typeface="Calibri"/>
              <a:ea typeface="Calibri"/>
              <a:cs typeface="Calibri"/>
              <a:sym typeface="Calibri"/>
            </a:endParaRPr>
          </a:p>
        </p:txBody>
      </p:sp>
      <p:sp>
        <p:nvSpPr>
          <p:cNvPr id="419" name="Google Shape;419;p13"/>
          <p:cNvSpPr txBox="1"/>
          <p:nvPr/>
        </p:nvSpPr>
        <p:spPr>
          <a:xfrm>
            <a:off x="1290576" y="3171022"/>
            <a:ext cx="6099858" cy="161274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300">
                <a:solidFill>
                  <a:schemeClr val="lt1"/>
                </a:solidFill>
                <a:latin typeface="Times New Roman"/>
                <a:ea typeface="Times New Roman"/>
                <a:cs typeface="Times New Roman"/>
                <a:sym typeface="Times New Roman"/>
              </a:rPr>
              <a:t># ignore angles &gt; 90 and ignore points very close to convex hull(they generally come due to noise)</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if angle &lt;= 90 and d&gt;30:</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l += 1</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cv2.circle(roi, far, 3, [255,0,0], -1)</a:t>
            </a:r>
            <a:endParaRPr sz="13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4"/>
          <p:cNvSpPr txBox="1"/>
          <p:nvPr/>
        </p:nvSpPr>
        <p:spPr>
          <a:xfrm>
            <a:off x="1528041" y="1063833"/>
            <a:ext cx="6104964" cy="376256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300">
                <a:solidFill>
                  <a:schemeClr val="lt1"/>
                </a:solidFill>
                <a:latin typeface="Times New Roman"/>
                <a:ea typeface="Times New Roman"/>
                <a:cs typeface="Times New Roman"/>
                <a:sym typeface="Times New Roman"/>
              </a:rPr>
              <a:t># ignore angles &gt; 90 and ignore points very close to convex hull(they generally come due to noise)</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if angle &lt;= 90 and d&gt;30:</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l += 1</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cv2.circle(roi, far, 3, [255,0,0], -1)</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#draw lines around hand</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cv2.line(roi,start, end, [0,255,0], 2)</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l+=1</a:t>
            </a:r>
            <a:endParaRPr sz="13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5"/>
          <p:cNvSpPr txBox="1"/>
          <p:nvPr/>
        </p:nvSpPr>
        <p:spPr>
          <a:xfrm>
            <a:off x="1295399" y="403412"/>
            <a:ext cx="7687235" cy="389080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300">
                <a:solidFill>
                  <a:schemeClr val="lt1"/>
                </a:solidFill>
                <a:latin typeface="Times New Roman"/>
                <a:ea typeface="Times New Roman"/>
                <a:cs typeface="Times New Roman"/>
                <a:sym typeface="Times New Roman"/>
              </a:rPr>
              <a:t>#print corresponding gestures which are in their ranges</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font = cv2.FONT_HERSHEY_SIMPLEX</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if l==1:</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if areacnt&lt;2000:</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cv2.putText(frame,'Put hand in the box',(0,50), font, 2, (0,0,255), 3, cv2.LINE_AA)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else:</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if arearatio&lt;12:</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cv2.putText(frame,'0',(0,50), font, 2, (0,0,255), 3, cv2.LINE_AA)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elif arearatio&lt;17.5:</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cv2.putText(frame,'Best of luck',(0,50), font, 2, (0,0,255), 3, cv2.LINE_AA)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rgbClr val="000000"/>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16"/>
          <p:cNvSpPr txBox="1"/>
          <p:nvPr/>
        </p:nvSpPr>
        <p:spPr>
          <a:xfrm>
            <a:off x="1474694" y="600635"/>
            <a:ext cx="7776882" cy="298601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rgbClr val="000000"/>
                </a:solidFill>
                <a:latin typeface="Times New Roman"/>
                <a:ea typeface="Times New Roman"/>
                <a:cs typeface="Times New Roman"/>
                <a:sym typeface="Times New Roman"/>
              </a:rPr>
              <a:t> </a:t>
            </a:r>
            <a:r>
              <a:rPr lang="en-IN" sz="1300">
                <a:solidFill>
                  <a:schemeClr val="lt1"/>
                </a:solidFill>
                <a:latin typeface="Times New Roman"/>
                <a:ea typeface="Times New Roman"/>
                <a:cs typeface="Times New Roman"/>
                <a:sym typeface="Times New Roman"/>
              </a:rPr>
              <a:t>else:</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cv2.putText(frame,'1',(0,50), font, 2, (0,0,255), 3, cv2.LINE_AA)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elif l==2:</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cv2.putText(frame,'2',(0,50), font, 2, (0,0,255), 3, cv2.LINE_AA)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elif l==3:</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800">
                <a:solidFill>
                  <a:srgbClr val="000000"/>
                </a:solidFill>
                <a:latin typeface="Times New Roman"/>
                <a:ea typeface="Times New Roman"/>
                <a:cs typeface="Times New Roman"/>
                <a:sym typeface="Times New Roman"/>
              </a:rPr>
              <a:t>         </a:t>
            </a:r>
            <a:endParaRPr sz="1800">
              <a:solidFill>
                <a:schemeClr val="lt1"/>
              </a:solidFill>
              <a:latin typeface="Twentieth Century"/>
              <a:ea typeface="Twentieth Century"/>
              <a:cs typeface="Twentieth Century"/>
              <a:sym typeface="Twentieth Century"/>
            </a:endParaRPr>
          </a:p>
        </p:txBody>
      </p:sp>
      <p:sp>
        <p:nvSpPr>
          <p:cNvPr id="435" name="Google Shape;435;p16"/>
          <p:cNvSpPr txBox="1"/>
          <p:nvPr/>
        </p:nvSpPr>
        <p:spPr>
          <a:xfrm>
            <a:off x="1753564" y="3337527"/>
            <a:ext cx="6099858" cy="1822615"/>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300">
                <a:solidFill>
                  <a:schemeClr val="lt1"/>
                </a:solidFill>
                <a:latin typeface="Times New Roman"/>
                <a:ea typeface="Times New Roman"/>
                <a:cs typeface="Times New Roman"/>
                <a:sym typeface="Times New Roman"/>
              </a:rPr>
              <a:t> if arearatio&lt;27:</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cv2.putText(frame,'3',(0,50), font, 2, (0,0,255), 3, cv2.LINE_AA)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else:</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cv2.putText(frame,'ok',(0,50), font, 2, (0,0,255), 3, cv2.LINE_AA)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800">
                <a:solidFill>
                  <a:schemeClr val="lt1"/>
                </a:solidFill>
                <a:latin typeface="Times New Roman"/>
                <a:ea typeface="Times New Roman"/>
                <a:cs typeface="Times New Roman"/>
                <a:sym typeface="Times New Roman"/>
              </a:rPr>
              <a:t>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7"/>
          <p:cNvSpPr txBox="1"/>
          <p:nvPr/>
        </p:nvSpPr>
        <p:spPr>
          <a:xfrm>
            <a:off x="1940858" y="586651"/>
            <a:ext cx="6104964" cy="362015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chemeClr val="lt1"/>
                </a:solidFill>
                <a:latin typeface="Times New Roman"/>
                <a:ea typeface="Times New Roman"/>
                <a:cs typeface="Times New Roman"/>
                <a:sym typeface="Times New Roman"/>
              </a:rPr>
              <a:t> </a:t>
            </a:r>
            <a:r>
              <a:rPr lang="en-IN" sz="1300">
                <a:solidFill>
                  <a:schemeClr val="lt1"/>
                </a:solidFill>
                <a:latin typeface="Times New Roman"/>
                <a:ea typeface="Times New Roman"/>
                <a:cs typeface="Times New Roman"/>
                <a:sym typeface="Times New Roman"/>
              </a:rPr>
              <a:t>if arearatio&lt;27:</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cv2.putText(frame,'3',(0,50), font, 2, (0,0,255), 3, cv2.LINE_AA)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else:</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cv2.putText(frame,'ok',(0,50), font, 2, (0,0,255), 3, cv2.LINE_AA)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elif l==4:</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cv2.putText(frame,'4',(0,50), font, 2, (0,0,255), 3, cv2.LINE_AA)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elif l==5:</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cv2.putText(frame,'5',(0,50), font, 2, (0,0,255), 3, cv2.LINE_AA)</a:t>
            </a:r>
            <a:endParaRPr sz="13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18"/>
          <p:cNvSpPr txBox="1"/>
          <p:nvPr/>
        </p:nvSpPr>
        <p:spPr>
          <a:xfrm>
            <a:off x="1622612" y="609600"/>
            <a:ext cx="7516905" cy="290355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800">
                <a:solidFill>
                  <a:srgbClr val="000000"/>
                </a:solidFill>
                <a:latin typeface="Times New Roman"/>
                <a:ea typeface="Times New Roman"/>
                <a:cs typeface="Times New Roman"/>
                <a:sym typeface="Times New Roman"/>
              </a:rPr>
              <a:t> </a:t>
            </a:r>
            <a:r>
              <a:rPr lang="en-IN" sz="1300">
                <a:solidFill>
                  <a:schemeClr val="lt1"/>
                </a:solidFill>
                <a:latin typeface="Times New Roman"/>
                <a:ea typeface="Times New Roman"/>
                <a:cs typeface="Times New Roman"/>
                <a:sym typeface="Times New Roman"/>
              </a:rPr>
              <a:t>elif l==6:</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cv2.putText(frame,'reposition',(0,50), font, 2, (0,0,255), 3, cv2.LINE_AA)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else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cv2.putText(frame,'reposition',(10,50), font, 2, (0,0,255), 3, cv2.LINE_AA)</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#show the windows</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cv2.imshow('mask',mask)</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cv2.imshow('frame',frame)</a:t>
            </a:r>
            <a:endParaRPr sz="1300">
              <a:solidFill>
                <a:schemeClr val="lt1"/>
              </a:solidFill>
              <a:latin typeface="Twentieth Century"/>
              <a:ea typeface="Twentieth Century"/>
              <a:cs typeface="Twentieth Century"/>
              <a:sym typeface="Twentieth Century"/>
            </a:endParaRPr>
          </a:p>
        </p:txBody>
      </p:sp>
      <p:sp>
        <p:nvSpPr>
          <p:cNvPr id="446" name="Google Shape;446;p18"/>
          <p:cNvSpPr txBox="1"/>
          <p:nvPr/>
        </p:nvSpPr>
        <p:spPr>
          <a:xfrm>
            <a:off x="1622612" y="3665552"/>
            <a:ext cx="6099900" cy="3594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300">
                <a:solidFill>
                  <a:schemeClr val="lt1"/>
                </a:solidFill>
                <a:latin typeface="Times New Roman"/>
                <a:ea typeface="Times New Roman"/>
                <a:cs typeface="Times New Roman"/>
                <a:sym typeface="Times New Roman"/>
              </a:rPr>
              <a:t>except:</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pass</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k = cv2.waitKey(5) &amp; 0xFF</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if k == 27:</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break</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cv2.destroyAllWindows()</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cap.release()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800">
                <a:solidFill>
                  <a:schemeClr val="lt1"/>
                </a:solidFill>
                <a:latin typeface="Times New Roman"/>
                <a:ea typeface="Times New Roman"/>
                <a:cs typeface="Times New Roman"/>
                <a:sym typeface="Times New Roman"/>
              </a:rPr>
              <a:t>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IN"/>
              <a:t>ADVANTAGES</a:t>
            </a:r>
            <a:endParaRPr/>
          </a:p>
        </p:txBody>
      </p:sp>
      <p:sp>
        <p:nvSpPr>
          <p:cNvPr id="452" name="Google Shape;452;p19"/>
          <p:cNvSpPr txBox="1"/>
          <p:nvPr>
            <p:ph idx="1" type="body"/>
          </p:nvPr>
        </p:nvSpPr>
        <p:spPr>
          <a:xfrm>
            <a:off x="1141412" y="2249486"/>
            <a:ext cx="9905999" cy="398999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Clr>
                <a:schemeClr val="lt1"/>
              </a:buClr>
              <a:buSzPct val="125000"/>
              <a:buChar char="•"/>
            </a:pPr>
            <a:r>
              <a:rPr b="0" i="0" lang="en-IN">
                <a:latin typeface="Montserrat"/>
                <a:ea typeface="Montserrat"/>
                <a:cs typeface="Montserrat"/>
                <a:sym typeface="Montserrat"/>
              </a:rPr>
              <a:t>Gestures allow the user to handle multiple points of input and even define several parameters at once. </a:t>
            </a:r>
            <a:endParaRPr/>
          </a:p>
          <a:p>
            <a:pPr indent="-228600" lvl="0" marL="228600" rtl="0" algn="l">
              <a:lnSpc>
                <a:spcPct val="120000"/>
              </a:lnSpc>
              <a:spcBef>
                <a:spcPts val="1000"/>
              </a:spcBef>
              <a:spcAft>
                <a:spcPts val="0"/>
              </a:spcAft>
              <a:buClr>
                <a:schemeClr val="lt1"/>
              </a:buClr>
              <a:buSzPct val="125000"/>
              <a:buChar char="•"/>
            </a:pPr>
            <a:r>
              <a:rPr b="0" i="0" lang="en-IN">
                <a:latin typeface="Montserrat"/>
                <a:ea typeface="Montserrat"/>
                <a:cs typeface="Montserrat"/>
                <a:sym typeface="Montserrat"/>
              </a:rPr>
              <a:t>Unlike traditional buttons and menus, gestures do not interrupt the user's activity by forcing him to move his hand to the location of a command. Instead, they can be performed directly from the current cursor position.</a:t>
            </a:r>
            <a:endParaRPr/>
          </a:p>
          <a:p>
            <a:pPr indent="-228600" lvl="0" marL="228600" rtl="0" algn="l">
              <a:lnSpc>
                <a:spcPct val="120000"/>
              </a:lnSpc>
              <a:spcBef>
                <a:spcPts val="1000"/>
              </a:spcBef>
              <a:spcAft>
                <a:spcPts val="0"/>
              </a:spcAft>
              <a:buClr>
                <a:schemeClr val="lt1"/>
              </a:buClr>
              <a:buSzPct val="125000"/>
              <a:buChar char="•"/>
            </a:pPr>
            <a:r>
              <a:rPr b="0" i="0" lang="en-IN">
                <a:latin typeface="Montserrat"/>
                <a:ea typeface="Montserrat"/>
                <a:cs typeface="Montserrat"/>
                <a:sym typeface="Montserrat"/>
              </a:rPr>
              <a:t> Also, they do not require any additional devices: the command and even its parameters can be specified by a simple hand movement.</a:t>
            </a:r>
            <a:endParaRPr/>
          </a:p>
          <a:p>
            <a:pPr indent="-228600" lvl="0" marL="228600" rtl="0" algn="l">
              <a:lnSpc>
                <a:spcPct val="120000"/>
              </a:lnSpc>
              <a:spcBef>
                <a:spcPts val="1000"/>
              </a:spcBef>
              <a:spcAft>
                <a:spcPts val="0"/>
              </a:spcAft>
              <a:buClr>
                <a:schemeClr val="lt1"/>
              </a:buClr>
              <a:buSzPct val="125000"/>
              <a:buChar char="•"/>
            </a:pPr>
            <a:r>
              <a:rPr b="0" i="0" lang="en-IN">
                <a:latin typeface="Montserrat"/>
                <a:ea typeface="Montserrat"/>
                <a:cs typeface="Montserrat"/>
                <a:sym typeface="Montserrat"/>
              </a:rPr>
              <a:t>Gestures feel very natural to perform since they mirror our experiences in the real world.</a:t>
            </a:r>
            <a:endParaRPr/>
          </a:p>
          <a:p>
            <a:pPr indent="-52387" lvl="0" marL="228600" rtl="0" algn="l">
              <a:lnSpc>
                <a:spcPct val="120000"/>
              </a:lnSpc>
              <a:spcBef>
                <a:spcPts val="1000"/>
              </a:spcBef>
              <a:spcAft>
                <a:spcPts val="0"/>
              </a:spcAft>
              <a:buClr>
                <a:schemeClr val="lt1"/>
              </a:buClr>
              <a:buSzPct val="125000"/>
              <a:buNone/>
            </a:pPr>
            <a:r>
              <a:t/>
            </a:r>
            <a:endParaRPr/>
          </a:p>
        </p:txBody>
      </p:sp>
      <p:pic>
        <p:nvPicPr>
          <p:cNvPr descr="Bar graph with upward trend" id="453" name="Google Shape;453;p19"/>
          <p:cNvPicPr preferRelativeResize="0"/>
          <p:nvPr/>
        </p:nvPicPr>
        <p:blipFill rotWithShape="1">
          <a:blip r:embed="rId3">
            <a:alphaModFix/>
          </a:blip>
          <a:srcRect b="0" l="0" r="0" t="0"/>
          <a:stretch/>
        </p:blipFill>
        <p:spPr>
          <a:xfrm>
            <a:off x="3995195" y="801687"/>
            <a:ext cx="91440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IN"/>
              <a:t>ABSTRACT</a:t>
            </a:r>
            <a:endParaRPr/>
          </a:p>
        </p:txBody>
      </p:sp>
      <p:sp>
        <p:nvSpPr>
          <p:cNvPr id="273" name="Google Shape;273;p2"/>
          <p:cNvSpPr txBox="1"/>
          <p:nvPr>
            <p:ph idx="1" type="body"/>
          </p:nvPr>
        </p:nvSpPr>
        <p:spPr>
          <a:xfrm>
            <a:off x="1141412" y="1813034"/>
            <a:ext cx="9905999" cy="4426447"/>
          </a:xfrm>
          <a:prstGeom prst="rect">
            <a:avLst/>
          </a:prstGeom>
          <a:noFill/>
          <a:ln>
            <a:noFill/>
          </a:ln>
        </p:spPr>
        <p:txBody>
          <a:bodyPr anchorCtr="0" anchor="t" bIns="45700" lIns="91425" spcFirstLastPara="1" rIns="91425" wrap="square" tIns="45700">
            <a:normAutofit lnSpcReduction="10000"/>
          </a:bodyPr>
          <a:lstStyle/>
          <a:p>
            <a:pPr indent="-228600" lvl="0" marL="228600" rtl="0" algn="ctr">
              <a:lnSpc>
                <a:spcPct val="120000"/>
              </a:lnSpc>
              <a:spcBef>
                <a:spcPts val="0"/>
              </a:spcBef>
              <a:spcAft>
                <a:spcPts val="0"/>
              </a:spcAft>
              <a:buClr>
                <a:schemeClr val="lt1"/>
              </a:buClr>
              <a:buSzPts val="3000"/>
              <a:buChar char="•"/>
            </a:pPr>
            <a:r>
              <a:rPr lang="en-IN"/>
              <a:t>Hand gesture recognition system has developed excessively in the recent years reason being its ability to cooperate with machine successfully.</a:t>
            </a:r>
            <a:endParaRPr/>
          </a:p>
          <a:p>
            <a:pPr indent="-228600" lvl="0" marL="228600" rtl="0" algn="ctr">
              <a:lnSpc>
                <a:spcPct val="120000"/>
              </a:lnSpc>
              <a:spcBef>
                <a:spcPts val="1000"/>
              </a:spcBef>
              <a:spcAft>
                <a:spcPts val="0"/>
              </a:spcAft>
              <a:buClr>
                <a:schemeClr val="lt1"/>
              </a:buClr>
              <a:buSzPts val="3000"/>
              <a:buChar char="•"/>
            </a:pPr>
            <a:r>
              <a:rPr lang="en-IN"/>
              <a:t>Gestures are considered as the most natural way for communication among humans and PCs in virtual framework earlier we use hand gestures for non verbal communication with people but now we can also use hand gestures to communicate with machines.</a:t>
            </a:r>
            <a:endParaRPr/>
          </a:p>
          <a:p>
            <a:pPr indent="-228600" lvl="0" marL="228600" rtl="0" algn="ctr">
              <a:lnSpc>
                <a:spcPct val="120000"/>
              </a:lnSpc>
              <a:spcBef>
                <a:spcPts val="1000"/>
              </a:spcBef>
              <a:spcAft>
                <a:spcPts val="0"/>
              </a:spcAft>
              <a:buClr>
                <a:schemeClr val="lt1"/>
              </a:buClr>
              <a:buSzPts val="3000"/>
              <a:buChar char="•"/>
            </a:pPr>
            <a:r>
              <a:rPr lang="en-IN"/>
              <a:t>This project is to implement human computer interaction. based on machine leaning domain. This project is implemented with OpenCV and with help of python. In this project computer recognizes the gestures and shows the data what we are performing.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IN"/>
              <a:t>DISADVANTAGES</a:t>
            </a:r>
            <a:endParaRPr/>
          </a:p>
        </p:txBody>
      </p:sp>
      <p:sp>
        <p:nvSpPr>
          <p:cNvPr id="459" name="Google Shape;459;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Clr>
                <a:srgbClr val="F2F2F2"/>
              </a:buClr>
              <a:buSzPts val="3000"/>
              <a:buChar char="•"/>
            </a:pPr>
            <a:r>
              <a:rPr b="0" i="0" lang="en-IN">
                <a:solidFill>
                  <a:srgbClr val="F2F2F2"/>
                </a:solidFill>
                <a:latin typeface="Montserrat"/>
                <a:ea typeface="Montserrat"/>
                <a:cs typeface="Montserrat"/>
                <a:sym typeface="Montserrat"/>
              </a:rPr>
              <a:t>Gesture-based interfaces have many advantages and provide the user with a completely new form of interaction. However, this kind of input also raises issues that are not relevant with traditional input. </a:t>
            </a:r>
            <a:endParaRPr/>
          </a:p>
          <a:p>
            <a:pPr indent="-228600" lvl="0" marL="228600" rtl="0" algn="l">
              <a:lnSpc>
                <a:spcPct val="120000"/>
              </a:lnSpc>
              <a:spcBef>
                <a:spcPts val="1000"/>
              </a:spcBef>
              <a:spcAft>
                <a:spcPts val="0"/>
              </a:spcAft>
              <a:buClr>
                <a:srgbClr val="F2F2F2"/>
              </a:buClr>
              <a:buSzPts val="3000"/>
              <a:buChar char="•"/>
            </a:pPr>
            <a:r>
              <a:rPr b="0" i="0" lang="en-IN">
                <a:solidFill>
                  <a:srgbClr val="F2F2F2"/>
                </a:solidFill>
                <a:latin typeface="Montserrat"/>
                <a:ea typeface="Montserrat"/>
                <a:cs typeface="Montserrat"/>
                <a:sym typeface="Montserrat"/>
              </a:rPr>
              <a:t>On the user's side, these problems are to learn, to remember and to accurately execute gestures.</a:t>
            </a:r>
            <a:endParaRPr/>
          </a:p>
          <a:p>
            <a:pPr indent="-228600" lvl="0" marL="228600" rtl="0" algn="l">
              <a:lnSpc>
                <a:spcPct val="120000"/>
              </a:lnSpc>
              <a:spcBef>
                <a:spcPts val="1000"/>
              </a:spcBef>
              <a:spcAft>
                <a:spcPts val="0"/>
              </a:spcAft>
              <a:buClr>
                <a:srgbClr val="F2F2F2"/>
              </a:buClr>
              <a:buSzPts val="3000"/>
              <a:buChar char="•"/>
            </a:pPr>
            <a:r>
              <a:rPr b="0" i="0" lang="en-IN">
                <a:solidFill>
                  <a:srgbClr val="F2F2F2"/>
                </a:solidFill>
                <a:latin typeface="Montserrat"/>
                <a:ea typeface="Montserrat"/>
                <a:cs typeface="Montserrat"/>
                <a:sym typeface="Montserrat"/>
              </a:rPr>
              <a:t> The developer has to provide a system that correctly recognizes these gestures.</a:t>
            </a:r>
            <a:endParaRPr>
              <a:solidFill>
                <a:srgbClr val="F2F2F2"/>
              </a:solidFill>
            </a:endParaRPr>
          </a:p>
        </p:txBody>
      </p:sp>
      <p:pic>
        <p:nvPicPr>
          <p:cNvPr descr="Bar graph with downward trend" id="460" name="Google Shape;460;p20"/>
          <p:cNvPicPr preferRelativeResize="0"/>
          <p:nvPr/>
        </p:nvPicPr>
        <p:blipFill rotWithShape="1">
          <a:blip r:embed="rId3">
            <a:alphaModFix/>
          </a:blip>
          <a:srcRect b="0" l="0" r="0" t="0"/>
          <a:stretch/>
        </p:blipFill>
        <p:spPr>
          <a:xfrm>
            <a:off x="4607170" y="801688"/>
            <a:ext cx="914400" cy="9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IN"/>
              <a:t>RESULT</a:t>
            </a:r>
            <a:endParaRPr/>
          </a:p>
        </p:txBody>
      </p:sp>
      <p:pic>
        <p:nvPicPr>
          <p:cNvPr id="466" name="Google Shape;466;p21"/>
          <p:cNvPicPr preferRelativeResize="0"/>
          <p:nvPr>
            <p:ph idx="1" type="body"/>
          </p:nvPr>
        </p:nvPicPr>
        <p:blipFill rotWithShape="1">
          <a:blip r:embed="rId3">
            <a:alphaModFix/>
          </a:blip>
          <a:srcRect b="0" l="0" r="0" t="0"/>
          <a:stretch/>
        </p:blipFill>
        <p:spPr>
          <a:xfrm>
            <a:off x="1896916" y="1807721"/>
            <a:ext cx="1707027" cy="1687834"/>
          </a:xfrm>
          <a:prstGeom prst="rect">
            <a:avLst/>
          </a:prstGeom>
          <a:noFill/>
          <a:ln>
            <a:noFill/>
          </a:ln>
        </p:spPr>
      </p:pic>
      <p:pic>
        <p:nvPicPr>
          <p:cNvPr id="467" name="Google Shape;467;p21"/>
          <p:cNvPicPr preferRelativeResize="0"/>
          <p:nvPr/>
        </p:nvPicPr>
        <p:blipFill rotWithShape="1">
          <a:blip r:embed="rId4">
            <a:alphaModFix/>
          </a:blip>
          <a:srcRect b="0" l="0" r="0" t="0"/>
          <a:stretch/>
        </p:blipFill>
        <p:spPr>
          <a:xfrm>
            <a:off x="4696099" y="907886"/>
            <a:ext cx="3730271" cy="2587669"/>
          </a:xfrm>
          <a:prstGeom prst="rect">
            <a:avLst/>
          </a:prstGeom>
          <a:noFill/>
          <a:ln>
            <a:noFill/>
          </a:ln>
        </p:spPr>
      </p:pic>
      <p:pic>
        <p:nvPicPr>
          <p:cNvPr id="468" name="Google Shape;468;p21"/>
          <p:cNvPicPr preferRelativeResize="0"/>
          <p:nvPr/>
        </p:nvPicPr>
        <p:blipFill rotWithShape="1">
          <a:blip r:embed="rId5">
            <a:alphaModFix/>
          </a:blip>
          <a:srcRect b="0" l="0" r="0" t="0"/>
          <a:stretch/>
        </p:blipFill>
        <p:spPr>
          <a:xfrm>
            <a:off x="1896917" y="4241234"/>
            <a:ext cx="1707028" cy="1943268"/>
          </a:xfrm>
          <a:prstGeom prst="rect">
            <a:avLst/>
          </a:prstGeom>
          <a:noFill/>
          <a:ln>
            <a:noFill/>
          </a:ln>
        </p:spPr>
      </p:pic>
      <p:pic>
        <p:nvPicPr>
          <p:cNvPr id="469" name="Google Shape;469;p21"/>
          <p:cNvPicPr preferRelativeResize="0"/>
          <p:nvPr/>
        </p:nvPicPr>
        <p:blipFill rotWithShape="1">
          <a:blip r:embed="rId6">
            <a:alphaModFix/>
          </a:blip>
          <a:srcRect b="0" l="0" r="0" t="0"/>
          <a:stretch/>
        </p:blipFill>
        <p:spPr>
          <a:xfrm>
            <a:off x="4788696" y="3919034"/>
            <a:ext cx="3315030" cy="247019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IN"/>
              <a:t>CONCLUSION</a:t>
            </a:r>
            <a:endParaRPr/>
          </a:p>
        </p:txBody>
      </p:sp>
      <p:pic>
        <p:nvPicPr>
          <p:cNvPr descr="Bullseye" id="475" name="Google Shape;475;p22"/>
          <p:cNvPicPr preferRelativeResize="0"/>
          <p:nvPr>
            <p:ph idx="1" type="body"/>
          </p:nvPr>
        </p:nvPicPr>
        <p:blipFill rotWithShape="1">
          <a:blip r:embed="rId3">
            <a:alphaModFix/>
          </a:blip>
          <a:srcRect b="0" l="0" r="0" t="0"/>
          <a:stretch/>
        </p:blipFill>
        <p:spPr>
          <a:xfrm>
            <a:off x="4183551" y="900603"/>
            <a:ext cx="914400" cy="914400"/>
          </a:xfrm>
          <a:prstGeom prst="rect">
            <a:avLst/>
          </a:prstGeom>
          <a:noFill/>
          <a:ln>
            <a:noFill/>
          </a:ln>
        </p:spPr>
      </p:pic>
      <p:sp>
        <p:nvSpPr>
          <p:cNvPr id="476" name="Google Shape;476;p22"/>
          <p:cNvSpPr txBox="1"/>
          <p:nvPr/>
        </p:nvSpPr>
        <p:spPr>
          <a:xfrm>
            <a:off x="1141413" y="2097088"/>
            <a:ext cx="9550033"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Arial"/>
              <a:buChar char="•"/>
            </a:pPr>
            <a:r>
              <a:rPr lang="en-IN" sz="2400">
                <a:solidFill>
                  <a:schemeClr val="lt1"/>
                </a:solidFill>
                <a:latin typeface="Twentieth Century"/>
                <a:ea typeface="Twentieth Century"/>
                <a:cs typeface="Twentieth Century"/>
                <a:sym typeface="Twentieth Century"/>
              </a:rPr>
              <a:t>Our aim is to improve human-machine interaction.</a:t>
            </a:r>
            <a:endParaRPr/>
          </a:p>
          <a:p>
            <a:pPr indent="-285750" lvl="0" marL="285750" marR="0" rtl="0" algn="l">
              <a:spcBef>
                <a:spcPts val="0"/>
              </a:spcBef>
              <a:spcAft>
                <a:spcPts val="0"/>
              </a:spcAft>
              <a:buClr>
                <a:schemeClr val="lt1"/>
              </a:buClr>
              <a:buSzPts val="2400"/>
              <a:buFont typeface="Arial"/>
              <a:buChar char="•"/>
            </a:pPr>
            <a:r>
              <a:rPr b="0" i="0" lang="en-IN" sz="2400">
                <a:solidFill>
                  <a:schemeClr val="lt1"/>
                </a:solidFill>
                <a:latin typeface="Twentieth Century"/>
                <a:ea typeface="Twentieth Century"/>
                <a:cs typeface="Twentieth Century"/>
                <a:sym typeface="Twentieth Century"/>
              </a:rPr>
              <a:t>Hand gestures provides an interesting interaction in a variety of computer applications.</a:t>
            </a:r>
            <a:endParaRPr sz="2400">
              <a:solidFill>
                <a:schemeClr val="lt1"/>
              </a:solidFill>
              <a:latin typeface="Twentieth Century"/>
              <a:ea typeface="Twentieth Century"/>
              <a:cs typeface="Twentieth Century"/>
              <a:sym typeface="Twentieth Century"/>
            </a:endParaRPr>
          </a:p>
          <a:p>
            <a:pPr indent="-285750" lvl="0" marL="285750" marR="0" rtl="0" algn="just">
              <a:spcBef>
                <a:spcPts val="0"/>
              </a:spcBef>
              <a:spcAft>
                <a:spcPts val="0"/>
              </a:spcAft>
              <a:buClr>
                <a:schemeClr val="lt1"/>
              </a:buClr>
              <a:buSzPts val="2400"/>
              <a:buFont typeface="Arial"/>
              <a:buChar char="•"/>
            </a:pPr>
            <a:r>
              <a:rPr lang="en-IN" sz="2400">
                <a:solidFill>
                  <a:schemeClr val="lt1"/>
                </a:solidFill>
                <a:latin typeface="Twentieth Century"/>
                <a:ea typeface="Twentieth Century"/>
                <a:cs typeface="Twentieth Century"/>
                <a:sym typeface="Twentieth Century"/>
              </a:rPr>
              <a:t>If this is built then this can be a beginning for building a robot .</a:t>
            </a:r>
            <a:endParaRPr/>
          </a:p>
          <a:p>
            <a:pPr indent="-285750" lvl="0" marL="285750" marR="0" rtl="0" algn="just">
              <a:spcBef>
                <a:spcPts val="0"/>
              </a:spcBef>
              <a:spcAft>
                <a:spcPts val="0"/>
              </a:spcAft>
              <a:buClr>
                <a:schemeClr val="lt1"/>
              </a:buClr>
              <a:buSzPts val="2400"/>
              <a:buFont typeface="Arial"/>
              <a:buChar char="•"/>
            </a:pPr>
            <a:r>
              <a:rPr lang="en-IN" sz="2400">
                <a:solidFill>
                  <a:schemeClr val="lt1"/>
                </a:solidFill>
                <a:latin typeface="Twentieth Century"/>
                <a:ea typeface="Twentieth Century"/>
                <a:cs typeface="Twentieth Century"/>
                <a:sym typeface="Twentieth Century"/>
              </a:rPr>
              <a:t>In case a situation like if robots need to understand gestures and need to respond ,at that instance this is used.</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descr="See the source image" id="481" name="Google Shape;481;p23"/>
          <p:cNvPicPr preferRelativeResize="0"/>
          <p:nvPr/>
        </p:nvPicPr>
        <p:blipFill rotWithShape="1">
          <a:blip r:embed="rId3">
            <a:alphaModFix/>
          </a:blip>
          <a:srcRect b="0" l="0" r="0" t="0"/>
          <a:stretch/>
        </p:blipFill>
        <p:spPr>
          <a:xfrm>
            <a:off x="1" y="0"/>
            <a:ext cx="12312868"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
          <p:cNvSpPr txBox="1"/>
          <p:nvPr>
            <p:ph type="title"/>
          </p:nvPr>
        </p:nvSpPr>
        <p:spPr>
          <a:xfrm>
            <a:off x="1146704" y="459558"/>
            <a:ext cx="5451319" cy="16398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IN"/>
              <a:t>PROPOSED SYSTEM</a:t>
            </a:r>
            <a:endParaRPr/>
          </a:p>
        </p:txBody>
      </p:sp>
      <p:sp>
        <p:nvSpPr>
          <p:cNvPr id="279" name="Google Shape;279;p3"/>
          <p:cNvSpPr txBox="1"/>
          <p:nvPr>
            <p:ph idx="2" type="body"/>
          </p:nvPr>
        </p:nvSpPr>
        <p:spPr>
          <a:xfrm>
            <a:off x="1146705" y="2249486"/>
            <a:ext cx="545131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2000"/>
              <a:buNone/>
            </a:pPr>
            <a:r>
              <a:rPr lang="en-IN"/>
              <a:t>Most gesture recognition methods usually contain three major stages .</a:t>
            </a:r>
            <a:endParaRPr/>
          </a:p>
          <a:p>
            <a:pPr indent="-285750" lvl="0" marL="285750" rtl="0" algn="l">
              <a:lnSpc>
                <a:spcPct val="120000"/>
              </a:lnSpc>
              <a:spcBef>
                <a:spcPts val="1000"/>
              </a:spcBef>
              <a:spcAft>
                <a:spcPts val="0"/>
              </a:spcAft>
              <a:buClr>
                <a:schemeClr val="lt1"/>
              </a:buClr>
              <a:buSzPts val="2000"/>
              <a:buFont typeface="Arial"/>
              <a:buChar char="•"/>
            </a:pPr>
            <a:r>
              <a:rPr lang="en-IN"/>
              <a:t>The first stage is the object detection. The target is to detect hand objects in the digital images or videos.</a:t>
            </a:r>
            <a:endParaRPr/>
          </a:p>
          <a:p>
            <a:pPr indent="-285750" lvl="0" marL="285750" rtl="0" algn="l">
              <a:lnSpc>
                <a:spcPct val="120000"/>
              </a:lnSpc>
              <a:spcBef>
                <a:spcPts val="1000"/>
              </a:spcBef>
              <a:spcAft>
                <a:spcPts val="0"/>
              </a:spcAft>
              <a:buClr>
                <a:schemeClr val="lt1"/>
              </a:buClr>
              <a:buSzPts val="2000"/>
              <a:buFont typeface="Arial"/>
              <a:buChar char="•"/>
            </a:pPr>
            <a:r>
              <a:rPr lang="en-IN"/>
              <a:t>The second stage is to do object recognition . The detected hand objects are recognised to identify the gestures . At this stage, differentiated features and effective classifiers selection are a major issues in most researchers.</a:t>
            </a:r>
            <a:endParaRPr/>
          </a:p>
          <a:p>
            <a:pPr indent="-285750" lvl="0" marL="285750" rtl="0" algn="l">
              <a:lnSpc>
                <a:spcPct val="120000"/>
              </a:lnSpc>
              <a:spcBef>
                <a:spcPts val="1000"/>
              </a:spcBef>
              <a:spcAft>
                <a:spcPts val="0"/>
              </a:spcAft>
              <a:buClr>
                <a:schemeClr val="lt1"/>
              </a:buClr>
              <a:buSzPts val="2000"/>
              <a:buFont typeface="Arial"/>
              <a:buChar char="•"/>
            </a:pPr>
            <a:r>
              <a:rPr lang="en-IN"/>
              <a:t>The third stage is to analyse sequential gestures to identify users instructions or behaviour.</a:t>
            </a:r>
            <a:endParaRPr/>
          </a:p>
        </p:txBody>
      </p:sp>
      <p:pic>
        <p:nvPicPr>
          <p:cNvPr descr="See the source image" id="280" name="Google Shape;280;p3"/>
          <p:cNvPicPr preferRelativeResize="0"/>
          <p:nvPr>
            <p:ph idx="1" type="body"/>
          </p:nvPr>
        </p:nvPicPr>
        <p:blipFill rotWithShape="1">
          <a:blip r:embed="rId3">
            <a:alphaModFix/>
          </a:blip>
          <a:srcRect b="22233" l="7753" r="2987" t="18581"/>
          <a:stretch/>
        </p:blipFill>
        <p:spPr>
          <a:xfrm>
            <a:off x="6843292" y="1040661"/>
            <a:ext cx="3856038" cy="2979682"/>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
          <p:cNvSpPr txBox="1"/>
          <p:nvPr>
            <p:ph type="title"/>
          </p:nvPr>
        </p:nvSpPr>
        <p:spPr>
          <a:xfrm>
            <a:off x="1334964" y="430307"/>
            <a:ext cx="3856037" cy="163988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IN"/>
              <a:t>EXISTING SYSTEM</a:t>
            </a:r>
            <a:endParaRPr/>
          </a:p>
        </p:txBody>
      </p:sp>
      <p:sp>
        <p:nvSpPr>
          <p:cNvPr id="286" name="Google Shape;286;p4"/>
          <p:cNvSpPr txBox="1"/>
          <p:nvPr>
            <p:ph idx="2" type="body"/>
          </p:nvPr>
        </p:nvSpPr>
        <p:spPr>
          <a:xfrm>
            <a:off x="1334964" y="2070191"/>
            <a:ext cx="3856037" cy="4357502"/>
          </a:xfrm>
          <a:prstGeom prst="rect">
            <a:avLst/>
          </a:prstGeom>
          <a:noFill/>
          <a:ln>
            <a:noFill/>
          </a:ln>
        </p:spPr>
        <p:txBody>
          <a:bodyPr anchorCtr="0" anchor="t" bIns="45700" lIns="91425" spcFirstLastPara="1" rIns="91425" wrap="square" tIns="45700">
            <a:normAutofit fontScale="85000" lnSpcReduction="20000"/>
          </a:bodyPr>
          <a:lstStyle/>
          <a:p>
            <a:pPr indent="-285750" lvl="0" marL="285750" rtl="0" algn="l">
              <a:lnSpc>
                <a:spcPct val="120000"/>
              </a:lnSpc>
              <a:spcBef>
                <a:spcPts val="0"/>
              </a:spcBef>
              <a:spcAft>
                <a:spcPts val="0"/>
              </a:spcAft>
              <a:buClr>
                <a:schemeClr val="lt1"/>
              </a:buClr>
              <a:buSzPct val="125000"/>
              <a:buFont typeface="Arial"/>
              <a:buChar char="•"/>
            </a:pPr>
            <a:r>
              <a:rPr lang="en-IN"/>
              <a:t>In recent decades,due to computer software and hardware technologies of continuous innovation and breakthrough , the social life and information technology have a very close relationship.</a:t>
            </a:r>
            <a:endParaRPr/>
          </a:p>
          <a:p>
            <a:pPr indent="-285750" lvl="0" marL="285750" rtl="0" algn="l">
              <a:lnSpc>
                <a:spcPct val="120000"/>
              </a:lnSpc>
              <a:spcBef>
                <a:spcPts val="1000"/>
              </a:spcBef>
              <a:spcAft>
                <a:spcPts val="0"/>
              </a:spcAft>
              <a:buClr>
                <a:schemeClr val="lt1"/>
              </a:buClr>
              <a:buSzPct val="125000"/>
              <a:buFont typeface="Arial"/>
              <a:buChar char="•"/>
            </a:pPr>
            <a:r>
              <a:rPr lang="en-IN"/>
              <a:t>The traditional electronic input devices such as mouse,keyboard and joysticks are still the most common interaction way.However it doesn’t mean that these devices are the most convenient and natural input devices for most users.</a:t>
            </a:r>
            <a:endParaRPr/>
          </a:p>
          <a:p>
            <a:pPr indent="-285750" lvl="0" marL="285750" rtl="0" algn="l">
              <a:lnSpc>
                <a:spcPct val="120000"/>
              </a:lnSpc>
              <a:spcBef>
                <a:spcPts val="1000"/>
              </a:spcBef>
              <a:spcAft>
                <a:spcPts val="0"/>
              </a:spcAft>
              <a:buClr>
                <a:schemeClr val="lt1"/>
              </a:buClr>
              <a:buSzPct val="125000"/>
              <a:buFont typeface="Arial"/>
              <a:buChar char="•"/>
            </a:pPr>
            <a:r>
              <a:rPr lang="en-IN"/>
              <a:t>Since ancient times,gestures are a major way for communication an interaction between people.</a:t>
            </a:r>
            <a:endParaRPr/>
          </a:p>
          <a:p>
            <a:pPr indent="-285750" lvl="0" marL="285750" rtl="0" algn="l">
              <a:lnSpc>
                <a:spcPct val="120000"/>
              </a:lnSpc>
              <a:spcBef>
                <a:spcPts val="1000"/>
              </a:spcBef>
              <a:spcAft>
                <a:spcPts val="0"/>
              </a:spcAft>
              <a:buClr>
                <a:schemeClr val="lt1"/>
              </a:buClr>
              <a:buSzPct val="125000"/>
              <a:buFont typeface="Arial"/>
              <a:buChar char="•"/>
            </a:pPr>
            <a:r>
              <a:rPr lang="en-IN"/>
              <a:t>People can easily express the idea by gestures still are naturally used by many people and especially are the major and nature interaction way for deaf people.</a:t>
            </a:r>
            <a:endParaRPr/>
          </a:p>
        </p:txBody>
      </p:sp>
      <p:pic>
        <p:nvPicPr>
          <p:cNvPr descr="See the source image" id="287" name="Google Shape;287;p4"/>
          <p:cNvPicPr preferRelativeResize="0"/>
          <p:nvPr>
            <p:ph idx="1" type="body"/>
          </p:nvPr>
        </p:nvPicPr>
        <p:blipFill rotWithShape="1">
          <a:blip r:embed="rId3">
            <a:alphaModFix/>
          </a:blip>
          <a:srcRect b="0" l="0" r="0" t="0"/>
          <a:stretch/>
        </p:blipFill>
        <p:spPr>
          <a:xfrm>
            <a:off x="6096000" y="882416"/>
            <a:ext cx="4514850" cy="3686175"/>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grpSp>
        <p:nvGrpSpPr>
          <p:cNvPr id="293" name="Google Shape;293;p5"/>
          <p:cNvGrpSpPr/>
          <p:nvPr/>
        </p:nvGrpSpPr>
        <p:grpSpPr>
          <a:xfrm>
            <a:off x="0" y="-1"/>
            <a:ext cx="12192003" cy="6858001"/>
            <a:chOff x="0" y="-1"/>
            <a:chExt cx="12192003" cy="6858001"/>
          </a:xfrm>
        </p:grpSpPr>
        <p:sp>
          <p:nvSpPr>
            <p:cNvPr id="294" name="Google Shape;294;p5"/>
            <p:cNvSpPr/>
            <p:nvPr/>
          </p:nvSpPr>
          <p:spPr>
            <a:xfrm>
              <a:off x="1" y="-1"/>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id="295" name="Google Shape;295;p5"/>
            <p:cNvPicPr preferRelativeResize="0"/>
            <p:nvPr/>
          </p:nvPicPr>
          <p:blipFill rotWithShape="1">
            <a:blip r:embed="rId4">
              <a:alphaModFix amt="30000"/>
            </a:blip>
            <a:srcRect b="0" l="0" r="0" t="0"/>
            <a:stretch/>
          </p:blipFill>
          <p:spPr>
            <a:xfrm>
              <a:off x="0" y="-1"/>
              <a:ext cx="12192003" cy="6858001"/>
            </a:xfrm>
            <a:prstGeom prst="rect">
              <a:avLst/>
            </a:prstGeom>
            <a:noFill/>
            <a:ln>
              <a:noFill/>
            </a:ln>
          </p:spPr>
        </p:pic>
      </p:grpSp>
      <p:sp>
        <p:nvSpPr>
          <p:cNvPr id="296" name="Google Shape;296;p5"/>
          <p:cNvSpPr txBox="1"/>
          <p:nvPr>
            <p:ph type="title"/>
          </p:nvPr>
        </p:nvSpPr>
        <p:spPr>
          <a:xfrm>
            <a:off x="6191803" y="189210"/>
            <a:ext cx="3084891"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wentieth Century"/>
              <a:buNone/>
            </a:pPr>
            <a:r>
              <a:rPr lang="en-IN" sz="3200"/>
              <a:t>COMPUTING COMPONENTS</a:t>
            </a:r>
            <a:endParaRPr/>
          </a:p>
        </p:txBody>
      </p:sp>
      <p:pic>
        <p:nvPicPr>
          <p:cNvPr descr="circuit board" id="297" name="Google Shape;297;p5"/>
          <p:cNvPicPr preferRelativeResize="0"/>
          <p:nvPr/>
        </p:nvPicPr>
        <p:blipFill rotWithShape="1">
          <a:blip r:embed="rId5">
            <a:alphaModFix/>
          </a:blip>
          <a:srcRect b="0" l="7131" r="14064" t="0"/>
          <a:stretch/>
        </p:blipFill>
        <p:spPr>
          <a:xfrm flipH="1">
            <a:off x="-5597" y="10"/>
            <a:ext cx="5626468" cy="6857990"/>
          </a:xfrm>
          <a:prstGeom prst="rect">
            <a:avLst/>
          </a:prstGeom>
          <a:noFill/>
          <a:ln>
            <a:noFill/>
          </a:ln>
        </p:spPr>
      </p:pic>
      <p:grpSp>
        <p:nvGrpSpPr>
          <p:cNvPr id="298" name="Google Shape;298;p5"/>
          <p:cNvGrpSpPr/>
          <p:nvPr/>
        </p:nvGrpSpPr>
        <p:grpSpPr>
          <a:xfrm>
            <a:off x="0" y="0"/>
            <a:ext cx="2305051" cy="6858001"/>
            <a:chOff x="0" y="0"/>
            <a:chExt cx="2305051" cy="6858001"/>
          </a:xfrm>
        </p:grpSpPr>
        <p:sp>
          <p:nvSpPr>
            <p:cNvPr id="299" name="Google Shape;299;p5"/>
            <p:cNvSpPr/>
            <p:nvPr/>
          </p:nvSpPr>
          <p:spPr>
            <a:xfrm>
              <a:off x="1209675" y="4763"/>
              <a:ext cx="23813" cy="2181225"/>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414338" y="9525"/>
              <a:ext cx="28575" cy="4481513"/>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solidFill>
              <a:schemeClr val="lt1">
                <a:alpha val="69803"/>
              </a:schemeClr>
            </a:solidFill>
            <a:ln>
              <a:noFill/>
            </a:ln>
          </p:spPr>
        </p:sp>
        <p:sp>
          <p:nvSpPr>
            <p:cNvPr id="305" name="Google Shape;305;p5"/>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solidFill>
              <a:schemeClr val="lt1">
                <a:alpha val="69803"/>
              </a:schemeClr>
            </a:solidFill>
            <a:ln>
              <a:noFill/>
            </a:ln>
          </p:spPr>
        </p:sp>
        <p:sp>
          <p:nvSpPr>
            <p:cNvPr id="306" name="Google Shape;306;p5"/>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solidFill>
              <a:schemeClr val="lt1">
                <a:alpha val="69803"/>
              </a:schemeClr>
            </a:solidFill>
            <a:ln>
              <a:noFill/>
            </a:ln>
          </p:spPr>
        </p:sp>
        <p:sp>
          <p:nvSpPr>
            <p:cNvPr id="308" name="Google Shape;308;p5"/>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solidFill>
              <a:schemeClr val="lt1">
                <a:alpha val="69803"/>
              </a:schemeClr>
            </a:solidFill>
            <a:ln>
              <a:noFill/>
            </a:ln>
          </p:spPr>
        </p:sp>
        <p:sp>
          <p:nvSpPr>
            <p:cNvPr id="309" name="Google Shape;309;p5"/>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solidFill>
              <a:schemeClr val="lt1">
                <a:alpha val="69803"/>
              </a:schemeClr>
            </a:solidFill>
            <a:ln>
              <a:noFill/>
            </a:ln>
          </p:spPr>
        </p:sp>
        <p:sp>
          <p:nvSpPr>
            <p:cNvPr id="312" name="Google Shape;312;p5"/>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solidFill>
              <a:schemeClr val="lt1">
                <a:alpha val="69803"/>
              </a:schemeClr>
            </a:solidFill>
            <a:ln>
              <a:noFill/>
            </a:ln>
          </p:spPr>
        </p:sp>
        <p:sp>
          <p:nvSpPr>
            <p:cNvPr id="314" name="Google Shape;314;p5"/>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solidFill>
              <a:schemeClr val="lt1">
                <a:alpha val="69803"/>
              </a:schemeClr>
            </a:solidFill>
            <a:ln>
              <a:noFill/>
            </a:ln>
          </p:spPr>
        </p:sp>
        <p:sp>
          <p:nvSpPr>
            <p:cNvPr id="317" name="Google Shape;317;p5"/>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solidFill>
              <a:schemeClr val="lt1">
                <a:alpha val="69803"/>
              </a:schemeClr>
            </a:solidFill>
            <a:ln>
              <a:noFill/>
            </a:ln>
          </p:spPr>
        </p:sp>
        <p:sp>
          <p:nvSpPr>
            <p:cNvPr id="320" name="Google Shape;320;p5"/>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solidFill>
              <a:schemeClr val="lt1">
                <a:alpha val="69803"/>
              </a:schemeClr>
            </a:solidFill>
            <a:ln>
              <a:noFill/>
            </a:ln>
          </p:spPr>
        </p:sp>
        <p:sp>
          <p:nvSpPr>
            <p:cNvPr id="322" name="Google Shape;322;p5"/>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solidFill>
              <a:schemeClr val="lt1">
                <a:alpha val="69803"/>
              </a:schemeClr>
            </a:solidFill>
            <a:ln>
              <a:noFill/>
            </a:ln>
          </p:spPr>
        </p:sp>
        <p:sp>
          <p:nvSpPr>
            <p:cNvPr id="324" name="Google Shape;324;p5"/>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solidFill>
              <a:schemeClr val="lt1">
                <a:alpha val="69803"/>
              </a:schemeClr>
            </a:solidFill>
            <a:ln>
              <a:noFill/>
            </a:ln>
          </p:spPr>
        </p:sp>
        <p:sp>
          <p:nvSpPr>
            <p:cNvPr id="326" name="Google Shape;326;p5"/>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642938" y="6610350"/>
              <a:ext cx="23813" cy="242888"/>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solidFill>
              <a:schemeClr val="lt1">
                <a:alpha val="69803"/>
              </a:schemeClr>
            </a:solidFill>
            <a:ln>
              <a:noFill/>
            </a:ln>
          </p:spPr>
        </p:sp>
        <p:sp>
          <p:nvSpPr>
            <p:cNvPr id="330" name="Google Shape;330;p5"/>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solidFill>
              <a:schemeClr val="lt1">
                <a:alpha val="69803"/>
              </a:schemeClr>
            </a:solidFill>
            <a:ln>
              <a:noFill/>
            </a:ln>
          </p:spPr>
        </p:sp>
        <p:sp>
          <p:nvSpPr>
            <p:cNvPr id="331" name="Google Shape;331;p5"/>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chemeClr val="lt1">
                <a:alpha val="69803"/>
              </a:schemeClr>
            </a:solidFill>
            <a:ln>
              <a:noFill/>
            </a:ln>
          </p:spPr>
        </p:sp>
        <p:sp>
          <p:nvSpPr>
            <p:cNvPr id="333" name="Google Shape;333;p5"/>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solidFill>
              <a:schemeClr val="lt1">
                <a:alpha val="69803"/>
              </a:schemeClr>
            </a:solidFill>
            <a:ln>
              <a:noFill/>
            </a:ln>
          </p:spPr>
        </p:sp>
        <p:sp>
          <p:nvSpPr>
            <p:cNvPr id="334" name="Google Shape;334;p5"/>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solidFill>
              <a:schemeClr val="lt1">
                <a:alpha val="69803"/>
              </a:schemeClr>
            </a:solidFill>
            <a:ln>
              <a:noFill/>
            </a:ln>
          </p:spPr>
        </p:sp>
        <p:sp>
          <p:nvSpPr>
            <p:cNvPr id="336" name="Google Shape;336;p5"/>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solidFill>
              <a:schemeClr val="lt1">
                <a:alpha val="69803"/>
              </a:schemeClr>
            </a:solidFill>
            <a:ln>
              <a:noFill/>
            </a:ln>
          </p:spPr>
        </p:sp>
        <p:sp>
          <p:nvSpPr>
            <p:cNvPr id="338" name="Google Shape;338;p5"/>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1228725" y="4662488"/>
              <a:ext cx="23813" cy="2181225"/>
            </a:xfrm>
            <a:prstGeom prst="rect">
              <a:avLst/>
            </a:pr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solidFill>
              <a:schemeClr val="lt1">
                <a:alpha val="69803"/>
              </a:schemeClr>
            </a:solidFill>
            <a:ln>
              <a:noFill/>
            </a:ln>
          </p:spPr>
        </p:sp>
        <p:sp>
          <p:nvSpPr>
            <p:cNvPr id="341" name="Google Shape;341;p5"/>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solidFill>
              <a:schemeClr val="lt1">
                <a:alpha val="69803"/>
              </a:schemeClr>
            </a:solidFill>
            <a:ln>
              <a:noFill/>
            </a:ln>
          </p:spPr>
        </p:sp>
        <p:sp>
          <p:nvSpPr>
            <p:cNvPr id="343" name="Google Shape;343;p5"/>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5"/>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5"/>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solidFill>
              <a:schemeClr val="lt1">
                <a:alpha val="69803"/>
              </a:schemeClr>
            </a:solidFill>
            <a:ln>
              <a:noFill/>
            </a:ln>
          </p:spPr>
        </p:sp>
        <p:sp>
          <p:nvSpPr>
            <p:cNvPr id="346" name="Google Shape;346;p5"/>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solidFill>
              <a:schemeClr val="lt1">
                <a:alpha val="69803"/>
              </a:schemeClr>
            </a:solidFill>
            <a:ln>
              <a:noFill/>
            </a:ln>
          </p:spPr>
        </p:sp>
        <p:sp>
          <p:nvSpPr>
            <p:cNvPr id="347" name="Google Shape;347;p5"/>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solidFill>
              <a:schemeClr val="lt1">
                <a:alpha val="69803"/>
              </a:schemeClr>
            </a:solidFill>
            <a:ln>
              <a:noFill/>
            </a:ln>
          </p:spPr>
        </p:sp>
        <p:sp>
          <p:nvSpPr>
            <p:cNvPr id="350" name="Google Shape;350;p5"/>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chemeClr val="lt1">
                <a:alpha val="69803"/>
              </a:schemeClr>
            </a:solidFill>
            <a:ln>
              <a:noFill/>
            </a:ln>
          </p:spPr>
        </p:sp>
        <p:sp>
          <p:nvSpPr>
            <p:cNvPr id="352" name="Google Shape;352;p5"/>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chemeClr val="l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5"/>
          <p:cNvGrpSpPr/>
          <p:nvPr/>
        </p:nvGrpSpPr>
        <p:grpSpPr>
          <a:xfrm>
            <a:off x="6120933" y="1563688"/>
            <a:ext cx="4896732" cy="5033363"/>
            <a:chOff x="0" y="0"/>
            <a:chExt cx="4896732" cy="5033363"/>
          </a:xfrm>
        </p:grpSpPr>
        <p:sp>
          <p:nvSpPr>
            <p:cNvPr id="354" name="Google Shape;354;p5"/>
            <p:cNvSpPr/>
            <p:nvPr/>
          </p:nvSpPr>
          <p:spPr>
            <a:xfrm rot="-5400000">
              <a:off x="-1776754" y="2365291"/>
              <a:ext cx="3981979" cy="3689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
            <p:cNvSpPr txBox="1"/>
            <p:nvPr/>
          </p:nvSpPr>
          <p:spPr>
            <a:xfrm rot="-5400000">
              <a:off x="-1776754" y="2365291"/>
              <a:ext cx="3981979" cy="368980"/>
            </a:xfrm>
            <a:prstGeom prst="rect">
              <a:avLst/>
            </a:prstGeom>
            <a:noFill/>
            <a:ln>
              <a:noFill/>
            </a:ln>
          </p:spPr>
          <p:txBody>
            <a:bodyPr anchorCtr="0" anchor="t" bIns="0" lIns="0" spcFirstLastPara="1" rIns="325400" wrap="square" tIns="0">
              <a:noAutofit/>
            </a:bodyPr>
            <a:lstStyle/>
            <a:p>
              <a:pPr indent="0" lvl="0" marL="0" marR="0" rtl="0" algn="r">
                <a:lnSpc>
                  <a:spcPct val="90000"/>
                </a:lnSpc>
                <a:spcBef>
                  <a:spcPts val="0"/>
                </a:spcBef>
                <a:spcAft>
                  <a:spcPts val="0"/>
                </a:spcAft>
                <a:buClr>
                  <a:schemeClr val="lt1"/>
                </a:buClr>
                <a:buSzPts val="2500"/>
                <a:buFont typeface="Twentieth Century"/>
                <a:buNone/>
              </a:pPr>
              <a:r>
                <a:rPr lang="en-IN" sz="2500">
                  <a:solidFill>
                    <a:schemeClr val="lt1"/>
                  </a:solidFill>
                  <a:latin typeface="Twentieth Century"/>
                  <a:ea typeface="Twentieth Century"/>
                  <a:cs typeface="Twentieth Century"/>
                  <a:sym typeface="Twentieth Century"/>
                </a:rPr>
                <a:t>SOFTWARE COMPONENTS</a:t>
              </a:r>
              <a:endParaRPr/>
            </a:p>
          </p:txBody>
        </p:sp>
        <p:sp>
          <p:nvSpPr>
            <p:cNvPr id="356" name="Google Shape;356;p5"/>
            <p:cNvSpPr/>
            <p:nvPr/>
          </p:nvSpPr>
          <p:spPr>
            <a:xfrm>
              <a:off x="398725" y="558792"/>
              <a:ext cx="1837914" cy="3981979"/>
            </a:xfrm>
            <a:prstGeom prst="rect">
              <a:avLst/>
            </a:prstGeom>
            <a:solidFill>
              <a:srgbClr val="C75819"/>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
            <p:cNvSpPr/>
            <p:nvPr/>
          </p:nvSpPr>
          <p:spPr>
            <a:xfrm>
              <a:off x="0" y="0"/>
              <a:ext cx="737961" cy="737961"/>
            </a:xfrm>
            <a:prstGeom prst="rect">
              <a:avLst/>
            </a:prstGeom>
            <a:blipFill rotWithShape="1">
              <a:blip r:embed="rId6">
                <a:alphaModFix/>
              </a:blip>
              <a:stretch>
                <a:fillRect b="0" l="0" r="0" t="0"/>
              </a:stretch>
            </a:blip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
            <p:cNvSpPr/>
            <p:nvPr/>
          </p:nvSpPr>
          <p:spPr>
            <a:xfrm rot="-5400000">
              <a:off x="883338" y="2368060"/>
              <a:ext cx="3981979" cy="3689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
            <p:cNvSpPr txBox="1"/>
            <p:nvPr/>
          </p:nvSpPr>
          <p:spPr>
            <a:xfrm rot="-5400000">
              <a:off x="883338" y="2368060"/>
              <a:ext cx="3981979" cy="368980"/>
            </a:xfrm>
            <a:prstGeom prst="rect">
              <a:avLst/>
            </a:prstGeom>
            <a:noFill/>
            <a:ln>
              <a:noFill/>
            </a:ln>
          </p:spPr>
          <p:txBody>
            <a:bodyPr anchorCtr="0" anchor="t" bIns="0" lIns="0" spcFirstLastPara="1" rIns="325400" wrap="square" tIns="0">
              <a:noAutofit/>
            </a:bodyPr>
            <a:lstStyle/>
            <a:p>
              <a:pPr indent="0" lvl="0" marL="0" marR="0" rtl="0" algn="r">
                <a:lnSpc>
                  <a:spcPct val="90000"/>
                </a:lnSpc>
                <a:spcBef>
                  <a:spcPts val="0"/>
                </a:spcBef>
                <a:spcAft>
                  <a:spcPts val="0"/>
                </a:spcAft>
                <a:buClr>
                  <a:schemeClr val="lt1"/>
                </a:buClr>
                <a:buSzPts val="2500"/>
                <a:buFont typeface="Twentieth Century"/>
                <a:buNone/>
              </a:pPr>
              <a:r>
                <a:rPr lang="en-IN" sz="2500">
                  <a:solidFill>
                    <a:schemeClr val="lt1"/>
                  </a:solidFill>
                  <a:latin typeface="Twentieth Century"/>
                  <a:ea typeface="Twentieth Century"/>
                  <a:cs typeface="Twentieth Century"/>
                  <a:sym typeface="Twentieth Century"/>
                </a:rPr>
                <a:t>HARDWARE COMPONENTS</a:t>
              </a:r>
              <a:endParaRPr/>
            </a:p>
          </p:txBody>
        </p:sp>
        <p:sp>
          <p:nvSpPr>
            <p:cNvPr id="360" name="Google Shape;360;p5"/>
            <p:cNvSpPr/>
            <p:nvPr/>
          </p:nvSpPr>
          <p:spPr>
            <a:xfrm>
              <a:off x="3058818" y="71737"/>
              <a:ext cx="1837914" cy="4961626"/>
            </a:xfrm>
            <a:prstGeom prst="rect">
              <a:avLst/>
            </a:prstGeom>
            <a:gradFill>
              <a:gsLst>
                <a:gs pos="0">
                  <a:srgbClr val="DC6989"/>
                </a:gs>
                <a:gs pos="100000">
                  <a:srgbClr val="CA3462"/>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
            <p:cNvSpPr/>
            <p:nvPr/>
          </p:nvSpPr>
          <p:spPr>
            <a:xfrm>
              <a:off x="2504779" y="0"/>
              <a:ext cx="737961" cy="737961"/>
            </a:xfrm>
            <a:prstGeom prst="rect">
              <a:avLst/>
            </a:prstGeom>
            <a:blipFill rotWithShape="1">
              <a:blip r:embed="rId7">
                <a:alphaModFix/>
              </a:blip>
              <a:stretch>
                <a:fillRect b="0" l="0" r="0" t="0"/>
              </a:stretch>
            </a:blip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5"/>
          <p:cNvSpPr txBox="1"/>
          <p:nvPr/>
        </p:nvSpPr>
        <p:spPr>
          <a:xfrm>
            <a:off x="6620995" y="2619376"/>
            <a:ext cx="1597030" cy="258532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IN" sz="1800">
                <a:solidFill>
                  <a:schemeClr val="lt1"/>
                </a:solidFill>
                <a:latin typeface="Twentieth Century"/>
                <a:ea typeface="Twentieth Century"/>
                <a:cs typeface="Twentieth Century"/>
                <a:sym typeface="Twentieth Century"/>
              </a:rPr>
              <a:t>Python-3x</a:t>
            </a:r>
            <a:endParaRPr/>
          </a:p>
          <a:p>
            <a:pPr indent="-285750" lvl="0" marL="285750" marR="0" rtl="0" algn="l">
              <a:spcBef>
                <a:spcPts val="0"/>
              </a:spcBef>
              <a:spcAft>
                <a:spcPts val="0"/>
              </a:spcAft>
              <a:buClr>
                <a:schemeClr val="lt1"/>
              </a:buClr>
              <a:buSzPts val="1800"/>
              <a:buFont typeface="Arial"/>
              <a:buChar char="•"/>
            </a:pPr>
            <a:r>
              <a:rPr lang="en-IN" sz="1800">
                <a:solidFill>
                  <a:schemeClr val="lt1"/>
                </a:solidFill>
                <a:latin typeface="Twentieth Century"/>
                <a:ea typeface="Twentieth Century"/>
                <a:cs typeface="Twentieth Century"/>
                <a:sym typeface="Twentieth Century"/>
              </a:rPr>
              <a:t>OpenCV-4.5</a:t>
            </a:r>
            <a:endParaRPr/>
          </a:p>
          <a:p>
            <a:pPr indent="-285750" lvl="0" marL="285750" marR="0" rtl="0" algn="l">
              <a:spcBef>
                <a:spcPts val="0"/>
              </a:spcBef>
              <a:spcAft>
                <a:spcPts val="0"/>
              </a:spcAft>
              <a:buClr>
                <a:schemeClr val="lt1"/>
              </a:buClr>
              <a:buSzPts val="1800"/>
              <a:buFont typeface="Arial"/>
              <a:buChar char="•"/>
            </a:pPr>
            <a:r>
              <a:rPr lang="en-IN" sz="1800">
                <a:solidFill>
                  <a:schemeClr val="lt1"/>
                </a:solidFill>
                <a:latin typeface="Twentieth Century"/>
                <a:ea typeface="Twentieth Century"/>
                <a:cs typeface="Twentieth Century"/>
                <a:sym typeface="Twentieth Century"/>
              </a:rPr>
              <a:t>MediaPipe-0.8.5</a:t>
            </a:r>
            <a:endParaRPr/>
          </a:p>
          <a:p>
            <a:pPr indent="-285750" lvl="0" marL="285750" marR="0" rtl="0" algn="l">
              <a:spcBef>
                <a:spcPts val="0"/>
              </a:spcBef>
              <a:spcAft>
                <a:spcPts val="0"/>
              </a:spcAft>
              <a:buClr>
                <a:schemeClr val="lt1"/>
              </a:buClr>
              <a:buSzPts val="1800"/>
              <a:buFont typeface="Arial"/>
              <a:buChar char="•"/>
            </a:pPr>
            <a:r>
              <a:rPr lang="en-IN" sz="1800">
                <a:solidFill>
                  <a:schemeClr val="lt1"/>
                </a:solidFill>
                <a:latin typeface="Twentieth Century"/>
                <a:ea typeface="Twentieth Century"/>
                <a:cs typeface="Twentieth Century"/>
                <a:sym typeface="Twentieth Century"/>
              </a:rPr>
              <a:t>Tensorflow-2.5.0</a:t>
            </a:r>
            <a:endParaRPr/>
          </a:p>
          <a:p>
            <a:pPr indent="-285750" lvl="0" marL="285750" marR="0" rtl="0" algn="l">
              <a:spcBef>
                <a:spcPts val="0"/>
              </a:spcBef>
              <a:spcAft>
                <a:spcPts val="0"/>
              </a:spcAft>
              <a:buClr>
                <a:schemeClr val="lt1"/>
              </a:buClr>
              <a:buSzPts val="1800"/>
              <a:buFont typeface="Arial"/>
              <a:buChar char="•"/>
            </a:pPr>
            <a:r>
              <a:rPr lang="en-IN" sz="1800">
                <a:solidFill>
                  <a:schemeClr val="lt1"/>
                </a:solidFill>
                <a:latin typeface="Twentieth Century"/>
                <a:ea typeface="Twentieth Century"/>
                <a:cs typeface="Twentieth Century"/>
                <a:sym typeface="Twentieth Century"/>
              </a:rPr>
              <a:t>Numpy-1.19.3</a:t>
            </a:r>
            <a:endParaRPr sz="1800">
              <a:solidFill>
                <a:schemeClr val="lt1"/>
              </a:solidFill>
              <a:latin typeface="Twentieth Century"/>
              <a:ea typeface="Twentieth Century"/>
              <a:cs typeface="Twentieth Century"/>
              <a:sym typeface="Twentieth Century"/>
            </a:endParaRPr>
          </a:p>
        </p:txBody>
      </p:sp>
      <p:sp>
        <p:nvSpPr>
          <p:cNvPr id="363" name="Google Shape;363;p5"/>
          <p:cNvSpPr txBox="1"/>
          <p:nvPr/>
        </p:nvSpPr>
        <p:spPr>
          <a:xfrm>
            <a:off x="9315079" y="2271713"/>
            <a:ext cx="1596093" cy="452431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IN" sz="1800">
                <a:solidFill>
                  <a:schemeClr val="lt1"/>
                </a:solidFill>
                <a:latin typeface="Twentieth Century"/>
                <a:ea typeface="Twentieth Century"/>
                <a:cs typeface="Twentieth Century"/>
                <a:sym typeface="Twentieth Century"/>
              </a:rPr>
              <a:t>Window10</a:t>
            </a:r>
            <a:endParaRPr/>
          </a:p>
          <a:p>
            <a:pPr indent="-285750" lvl="0" marL="285750" marR="0" rtl="0" algn="l">
              <a:spcBef>
                <a:spcPts val="0"/>
              </a:spcBef>
              <a:spcAft>
                <a:spcPts val="0"/>
              </a:spcAft>
              <a:buClr>
                <a:schemeClr val="lt1"/>
              </a:buClr>
              <a:buSzPts val="1800"/>
              <a:buFont typeface="Arial"/>
              <a:buChar char="•"/>
            </a:pPr>
            <a:r>
              <a:rPr lang="en-IN" sz="1800">
                <a:solidFill>
                  <a:schemeClr val="lt1"/>
                </a:solidFill>
                <a:latin typeface="Twentieth Century"/>
                <a:ea typeface="Twentieth Century"/>
                <a:cs typeface="Twentieth Century"/>
                <a:sym typeface="Twentieth Century"/>
              </a:rPr>
              <a:t>Intel® Pentiun® CPU </a:t>
            </a:r>
            <a:r>
              <a:rPr lang="en-IN" sz="1800" u="sng">
                <a:solidFill>
                  <a:schemeClr val="lt1"/>
                </a:solidFill>
                <a:latin typeface="Twentieth Century"/>
                <a:ea typeface="Twentieth Century"/>
                <a:cs typeface="Twentieth Century"/>
                <a:sym typeface="Twentieth Century"/>
                <a:hlinkClick r:id="rId8">
                  <a:extLst>
                    <a:ext uri="{A12FA001-AC4F-418D-AE19-62706E023703}">
                      <ahyp:hlinkClr val="tx"/>
                    </a:ext>
                  </a:extLst>
                </a:hlinkClick>
              </a:rPr>
              <a:t>N3710@1.60GHz</a:t>
            </a:r>
            <a:endParaRPr sz="1800">
              <a:solidFill>
                <a:schemeClr val="lt1"/>
              </a:solidFill>
              <a:latin typeface="Twentieth Century"/>
              <a:ea typeface="Twentieth Century"/>
              <a:cs typeface="Twentieth Century"/>
              <a:sym typeface="Twentieth Century"/>
            </a:endParaRPr>
          </a:p>
          <a:p>
            <a:pPr indent="-285750" lvl="0" marL="285750" marR="0" rtl="0" algn="l">
              <a:spcBef>
                <a:spcPts val="0"/>
              </a:spcBef>
              <a:spcAft>
                <a:spcPts val="0"/>
              </a:spcAft>
              <a:buClr>
                <a:schemeClr val="lt1"/>
              </a:buClr>
              <a:buSzPts val="1800"/>
              <a:buFont typeface="Arial"/>
              <a:buChar char="•"/>
            </a:pPr>
            <a:r>
              <a:rPr lang="en-IN" sz="1800">
                <a:solidFill>
                  <a:schemeClr val="lt1"/>
                </a:solidFill>
                <a:latin typeface="Twentieth Century"/>
                <a:ea typeface="Twentieth Century"/>
                <a:cs typeface="Twentieth Century"/>
                <a:sym typeface="Twentieth Century"/>
              </a:rPr>
              <a:t>64-bit operating system,x64-based processor</a:t>
            </a:r>
            <a:endParaRPr/>
          </a:p>
          <a:p>
            <a:pPr indent="-285750" lvl="0" marL="285750" marR="0" rtl="0" algn="l">
              <a:spcBef>
                <a:spcPts val="0"/>
              </a:spcBef>
              <a:spcAft>
                <a:spcPts val="0"/>
              </a:spcAft>
              <a:buClr>
                <a:schemeClr val="lt1"/>
              </a:buClr>
              <a:buSzPts val="1800"/>
              <a:buFont typeface="Arial"/>
              <a:buChar char="•"/>
            </a:pPr>
            <a:r>
              <a:rPr lang="en-IN" sz="1800">
                <a:solidFill>
                  <a:schemeClr val="lt1"/>
                </a:solidFill>
                <a:latin typeface="Twentieth Century"/>
                <a:ea typeface="Twentieth Century"/>
                <a:cs typeface="Twentieth Century"/>
                <a:sym typeface="Twentieth Century"/>
              </a:rPr>
              <a:t>8GB RAM</a:t>
            </a:r>
            <a:endParaRPr/>
          </a:p>
          <a:p>
            <a:pPr indent="-285750" lvl="0" marL="285750" marR="0" rtl="0" algn="l">
              <a:spcBef>
                <a:spcPts val="0"/>
              </a:spcBef>
              <a:spcAft>
                <a:spcPts val="0"/>
              </a:spcAft>
              <a:buClr>
                <a:schemeClr val="lt1"/>
              </a:buClr>
              <a:buSzPts val="1800"/>
              <a:buFont typeface="Arial"/>
              <a:buChar char="•"/>
            </a:pPr>
            <a:r>
              <a:rPr lang="en-IN" sz="1800">
                <a:solidFill>
                  <a:schemeClr val="lt1"/>
                </a:solidFill>
                <a:latin typeface="Twentieth Century"/>
                <a:ea typeface="Twentieth Century"/>
                <a:cs typeface="Twentieth Century"/>
                <a:sym typeface="Twentieth Century"/>
              </a:rPr>
              <a:t>Web cam</a:t>
            </a:r>
            <a:endParaRPr/>
          </a:p>
          <a:p>
            <a:pPr indent="-285750" lvl="0" marL="285750" marR="0" rtl="0" algn="l">
              <a:spcBef>
                <a:spcPts val="0"/>
              </a:spcBef>
              <a:spcAft>
                <a:spcPts val="0"/>
              </a:spcAft>
              <a:buClr>
                <a:schemeClr val="lt1"/>
              </a:buClr>
              <a:buSzPts val="1800"/>
              <a:buFont typeface="Arial"/>
              <a:buChar char="•"/>
            </a:pPr>
            <a:r>
              <a:rPr lang="en-IN" sz="1800">
                <a:solidFill>
                  <a:schemeClr val="lt1"/>
                </a:solidFill>
                <a:latin typeface="Twentieth Century"/>
                <a:ea typeface="Twentieth Century"/>
                <a:cs typeface="Twentieth Century"/>
                <a:sym typeface="Twentieth Century"/>
              </a:rPr>
              <a:t>NVIDIA GeForce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
          <p:cNvSpPr txBox="1"/>
          <p:nvPr/>
        </p:nvSpPr>
        <p:spPr>
          <a:xfrm>
            <a:off x="1747778" y="2782669"/>
            <a:ext cx="39353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600">
                <a:solidFill>
                  <a:schemeClr val="lt1"/>
                </a:solidFill>
                <a:latin typeface="Twentieth Century"/>
                <a:ea typeface="Twentieth Century"/>
                <a:cs typeface="Twentieth Century"/>
                <a:sym typeface="Twentieth Century"/>
              </a:rPr>
              <a:t>ARCHITECTURE</a:t>
            </a:r>
            <a:endParaRPr sz="3600">
              <a:solidFill>
                <a:schemeClr val="lt1"/>
              </a:solidFill>
              <a:latin typeface="Twentieth Century"/>
              <a:ea typeface="Twentieth Century"/>
              <a:cs typeface="Twentieth Century"/>
              <a:sym typeface="Twentieth Century"/>
            </a:endParaRPr>
          </a:p>
        </p:txBody>
      </p:sp>
      <p:pic>
        <p:nvPicPr>
          <p:cNvPr id="369" name="Google Shape;369;p6"/>
          <p:cNvPicPr preferRelativeResize="0"/>
          <p:nvPr/>
        </p:nvPicPr>
        <p:blipFill rotWithShape="1">
          <a:blip r:embed="rId3">
            <a:alphaModFix/>
          </a:blip>
          <a:srcRect b="0" l="0" r="0" t="0"/>
          <a:stretch/>
        </p:blipFill>
        <p:spPr>
          <a:xfrm>
            <a:off x="5424148" y="1459697"/>
            <a:ext cx="4912045" cy="3737335"/>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pSp>
        <p:nvGrpSpPr>
          <p:cNvPr id="374" name="Google Shape;374;p7"/>
          <p:cNvGrpSpPr/>
          <p:nvPr/>
        </p:nvGrpSpPr>
        <p:grpSpPr>
          <a:xfrm>
            <a:off x="1235116" y="409071"/>
            <a:ext cx="9986251" cy="6009091"/>
            <a:chOff x="1103453" y="409071"/>
            <a:chExt cx="9986251" cy="6009091"/>
          </a:xfrm>
        </p:grpSpPr>
        <p:sp>
          <p:nvSpPr>
            <p:cNvPr id="375" name="Google Shape;375;p7"/>
            <p:cNvSpPr/>
            <p:nvPr/>
          </p:nvSpPr>
          <p:spPr>
            <a:xfrm>
              <a:off x="1103454" y="409071"/>
              <a:ext cx="4826643" cy="2737414"/>
            </a:xfrm>
            <a:custGeom>
              <a:rect b="b" l="l" r="r" t="t"/>
              <a:pathLst>
                <a:path extrusionOk="0" h="4826643" w="2801072">
                  <a:moveTo>
                    <a:pt x="0" y="4826642"/>
                  </a:moveTo>
                  <a:lnTo>
                    <a:pt x="0" y="804458"/>
                  </a:lnTo>
                  <a:cubicBezTo>
                    <a:pt x="0" y="360168"/>
                    <a:pt x="121301" y="1"/>
                    <a:pt x="270933" y="1"/>
                  </a:cubicBezTo>
                  <a:lnTo>
                    <a:pt x="2801072" y="1"/>
                  </a:lnTo>
                  <a:lnTo>
                    <a:pt x="2801072" y="4826642"/>
                  </a:lnTo>
                  <a:lnTo>
                    <a:pt x="0" y="4826642"/>
                  </a:lnTo>
                  <a:close/>
                </a:path>
              </a:pathLst>
            </a:custGeom>
            <a:solidFill>
              <a:srgbClr val="4ECE90"/>
            </a:solidFill>
            <a:ln cap="flat" cmpd="sng" w="1587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dk1"/>
                </a:buClr>
                <a:buSzPts val="4000"/>
                <a:buFont typeface="Twentieth Century"/>
                <a:buNone/>
              </a:pPr>
              <a:r>
                <a:rPr lang="en-IN" sz="4000">
                  <a:solidFill>
                    <a:schemeClr val="dk1"/>
                  </a:solidFill>
                  <a:latin typeface="Twentieth Century"/>
                  <a:ea typeface="Twentieth Century"/>
                  <a:cs typeface="Twentieth Century"/>
                  <a:sym typeface="Twentieth Century"/>
                </a:rPr>
                <a:t>STRENGHTS:</a:t>
              </a:r>
              <a:endParaRPr sz="4000">
                <a:solidFill>
                  <a:schemeClr val="dk1"/>
                </a:solidFill>
                <a:latin typeface="Twentieth Century"/>
                <a:ea typeface="Twentieth Century"/>
                <a:cs typeface="Twentieth Century"/>
                <a:sym typeface="Twentieth Century"/>
              </a:endParaRPr>
            </a:p>
          </p:txBody>
        </p:sp>
        <p:sp>
          <p:nvSpPr>
            <p:cNvPr id="376" name="Google Shape;376;p7"/>
            <p:cNvSpPr/>
            <p:nvPr/>
          </p:nvSpPr>
          <p:spPr>
            <a:xfrm>
              <a:off x="6261903" y="439838"/>
              <a:ext cx="4826643" cy="2801072"/>
            </a:xfrm>
            <a:custGeom>
              <a:rect b="b" l="l" r="r" t="t"/>
              <a:pathLst>
                <a:path extrusionOk="0" h="2801072" w="4826643">
                  <a:moveTo>
                    <a:pt x="0" y="0"/>
                  </a:moveTo>
                  <a:lnTo>
                    <a:pt x="4359788" y="0"/>
                  </a:lnTo>
                  <a:cubicBezTo>
                    <a:pt x="4617625" y="0"/>
                    <a:pt x="4826643" y="209018"/>
                    <a:pt x="4826643" y="466855"/>
                  </a:cubicBezTo>
                  <a:lnTo>
                    <a:pt x="4826643" y="2801072"/>
                  </a:lnTo>
                  <a:lnTo>
                    <a:pt x="0" y="2801072"/>
                  </a:lnTo>
                  <a:lnTo>
                    <a:pt x="0" y="0"/>
                  </a:lnTo>
                  <a:close/>
                </a:path>
              </a:pathLst>
            </a:custGeom>
            <a:solidFill>
              <a:srgbClr val="4ECE90"/>
            </a:solidFill>
            <a:ln cap="flat" cmpd="sng" w="15875">
              <a:solidFill>
                <a:schemeClr val="lt1"/>
              </a:solidFill>
              <a:prstDash val="solid"/>
              <a:round/>
              <a:headEnd len="sm" w="sm" type="none"/>
              <a:tailEnd len="sm" w="sm" type="none"/>
            </a:ln>
          </p:spPr>
          <p:txBody>
            <a:bodyPr anchorCtr="0" anchor="ctr" bIns="1141200" lIns="440925" spcFirstLastPara="1" rIns="440925" wrap="square" tIns="440925">
              <a:noAutofit/>
            </a:bodyPr>
            <a:lstStyle/>
            <a:p>
              <a:pPr indent="0" lvl="0" marL="0" marR="0" rtl="0" algn="ctr">
                <a:lnSpc>
                  <a:spcPct val="90000"/>
                </a:lnSpc>
                <a:spcBef>
                  <a:spcPts val="0"/>
                </a:spcBef>
                <a:spcAft>
                  <a:spcPts val="0"/>
                </a:spcAft>
                <a:buClr>
                  <a:schemeClr val="lt1"/>
                </a:buClr>
                <a:buSzPts val="6200"/>
                <a:buFont typeface="Twentieth Century"/>
                <a:buNone/>
              </a:pPr>
              <a:r>
                <a:t/>
              </a:r>
              <a:endParaRPr sz="6200">
                <a:solidFill>
                  <a:schemeClr val="lt1"/>
                </a:solidFill>
                <a:latin typeface="Twentieth Century"/>
                <a:ea typeface="Twentieth Century"/>
                <a:cs typeface="Twentieth Century"/>
                <a:sym typeface="Twentieth Century"/>
              </a:endParaRPr>
            </a:p>
          </p:txBody>
        </p:sp>
        <p:sp>
          <p:nvSpPr>
            <p:cNvPr id="377" name="Google Shape;377;p7"/>
            <p:cNvSpPr/>
            <p:nvPr/>
          </p:nvSpPr>
          <p:spPr>
            <a:xfrm>
              <a:off x="1103453" y="3617089"/>
              <a:ext cx="4826644" cy="2801073"/>
            </a:xfrm>
            <a:custGeom>
              <a:rect b="b" l="l" r="r" t="t"/>
              <a:pathLst>
                <a:path extrusionOk="0" h="2801072" w="4826643">
                  <a:moveTo>
                    <a:pt x="4826643" y="2801072"/>
                  </a:moveTo>
                  <a:lnTo>
                    <a:pt x="466855" y="2801072"/>
                  </a:lnTo>
                  <a:cubicBezTo>
                    <a:pt x="209018" y="2801072"/>
                    <a:pt x="0" y="2592054"/>
                    <a:pt x="0" y="2334217"/>
                  </a:cubicBezTo>
                  <a:lnTo>
                    <a:pt x="0" y="0"/>
                  </a:lnTo>
                  <a:lnTo>
                    <a:pt x="4826643" y="0"/>
                  </a:lnTo>
                  <a:lnTo>
                    <a:pt x="4826643" y="2801072"/>
                  </a:lnTo>
                  <a:close/>
                </a:path>
              </a:pathLst>
            </a:custGeom>
            <a:solidFill>
              <a:srgbClr val="4ECE90"/>
            </a:solidFill>
            <a:ln cap="flat" cmpd="sng" w="15875">
              <a:solidFill>
                <a:schemeClr val="lt1"/>
              </a:solidFill>
              <a:prstDash val="solid"/>
              <a:round/>
              <a:headEnd len="sm" w="sm" type="none"/>
              <a:tailEnd len="sm" w="sm" type="none"/>
            </a:ln>
          </p:spPr>
          <p:txBody>
            <a:bodyPr anchorCtr="0" anchor="ctr" bIns="440925" lIns="440925" spcFirstLastPara="1" rIns="440925" wrap="square" tIns="1141200">
              <a:noAutofit/>
            </a:bodyPr>
            <a:lstStyle/>
            <a:p>
              <a:pPr indent="0" lvl="0" marL="0" marR="0" rtl="0" algn="ctr">
                <a:lnSpc>
                  <a:spcPct val="90000"/>
                </a:lnSpc>
                <a:spcBef>
                  <a:spcPts val="0"/>
                </a:spcBef>
                <a:spcAft>
                  <a:spcPts val="0"/>
                </a:spcAft>
                <a:buClr>
                  <a:schemeClr val="lt1"/>
                </a:buClr>
                <a:buSzPts val="6200"/>
                <a:buFont typeface="Twentieth Century"/>
                <a:buNone/>
              </a:pPr>
              <a:r>
                <a:t/>
              </a:r>
              <a:endParaRPr sz="6200">
                <a:solidFill>
                  <a:schemeClr val="lt1"/>
                </a:solidFill>
                <a:latin typeface="Twentieth Century"/>
                <a:ea typeface="Twentieth Century"/>
                <a:cs typeface="Twentieth Century"/>
                <a:sym typeface="Twentieth Century"/>
              </a:endParaRPr>
            </a:p>
          </p:txBody>
        </p:sp>
        <p:sp>
          <p:nvSpPr>
            <p:cNvPr id="378" name="Google Shape;378;p7"/>
            <p:cNvSpPr/>
            <p:nvPr/>
          </p:nvSpPr>
          <p:spPr>
            <a:xfrm>
              <a:off x="6263060" y="3617089"/>
              <a:ext cx="4826644" cy="2801073"/>
            </a:xfrm>
            <a:custGeom>
              <a:rect b="b" l="l" r="r" t="t"/>
              <a:pathLst>
                <a:path extrusionOk="0" h="4826643" w="2801072">
                  <a:moveTo>
                    <a:pt x="2801072" y="1"/>
                  </a:moveTo>
                  <a:lnTo>
                    <a:pt x="2801072" y="4022185"/>
                  </a:lnTo>
                  <a:cubicBezTo>
                    <a:pt x="2801072" y="4466475"/>
                    <a:pt x="2679771" y="4826642"/>
                    <a:pt x="2530139" y="4826642"/>
                  </a:cubicBezTo>
                  <a:lnTo>
                    <a:pt x="0" y="4826642"/>
                  </a:lnTo>
                  <a:lnTo>
                    <a:pt x="0" y="1"/>
                  </a:lnTo>
                  <a:lnTo>
                    <a:pt x="2801072" y="1"/>
                  </a:lnTo>
                  <a:close/>
                </a:path>
              </a:pathLst>
            </a:custGeom>
            <a:solidFill>
              <a:srgbClr val="4ECE90"/>
            </a:solidFill>
            <a:ln cap="flat" cmpd="sng" w="15875">
              <a:solidFill>
                <a:schemeClr val="lt1"/>
              </a:solidFill>
              <a:prstDash val="solid"/>
              <a:round/>
              <a:headEnd len="sm" w="sm" type="none"/>
              <a:tailEnd len="sm" w="sm" type="none"/>
            </a:ln>
          </p:spPr>
          <p:txBody>
            <a:bodyPr anchorCtr="0" anchor="ctr" bIns="440925" lIns="440925" spcFirstLastPara="1" rIns="440925" wrap="square" tIns="1141200">
              <a:noAutofit/>
            </a:bodyPr>
            <a:lstStyle/>
            <a:p>
              <a:pPr indent="0" lvl="0" marL="0" marR="0" rtl="0" algn="ctr">
                <a:lnSpc>
                  <a:spcPct val="90000"/>
                </a:lnSpc>
                <a:spcBef>
                  <a:spcPts val="0"/>
                </a:spcBef>
                <a:spcAft>
                  <a:spcPts val="0"/>
                </a:spcAft>
                <a:buClr>
                  <a:schemeClr val="lt1"/>
                </a:buClr>
                <a:buSzPts val="6200"/>
                <a:buFont typeface="Twentieth Century"/>
                <a:buNone/>
              </a:pPr>
              <a:r>
                <a:t/>
              </a:r>
              <a:endParaRPr sz="6200">
                <a:solidFill>
                  <a:schemeClr val="lt1"/>
                </a:solidFill>
                <a:latin typeface="Twentieth Century"/>
                <a:ea typeface="Twentieth Century"/>
                <a:cs typeface="Twentieth Century"/>
                <a:sym typeface="Twentieth Century"/>
              </a:endParaRPr>
            </a:p>
          </p:txBody>
        </p:sp>
        <p:sp>
          <p:nvSpPr>
            <p:cNvPr id="379" name="Google Shape;379;p7"/>
            <p:cNvSpPr/>
            <p:nvPr/>
          </p:nvSpPr>
          <p:spPr>
            <a:xfrm>
              <a:off x="4813911" y="2760562"/>
              <a:ext cx="2895985" cy="1400536"/>
            </a:xfrm>
            <a:custGeom>
              <a:rect b="b" l="l" r="r" t="t"/>
              <a:pathLst>
                <a:path extrusionOk="0" h="1400536" w="2895985">
                  <a:moveTo>
                    <a:pt x="0" y="233427"/>
                  </a:moveTo>
                  <a:cubicBezTo>
                    <a:pt x="0" y="104509"/>
                    <a:pt x="104509" y="0"/>
                    <a:pt x="233427" y="0"/>
                  </a:cubicBezTo>
                  <a:lnTo>
                    <a:pt x="2662558" y="0"/>
                  </a:lnTo>
                  <a:cubicBezTo>
                    <a:pt x="2791476" y="0"/>
                    <a:pt x="2895985" y="104509"/>
                    <a:pt x="2895985" y="233427"/>
                  </a:cubicBezTo>
                  <a:lnTo>
                    <a:pt x="2895985" y="1167109"/>
                  </a:lnTo>
                  <a:cubicBezTo>
                    <a:pt x="2895985" y="1296027"/>
                    <a:pt x="2791476" y="1400536"/>
                    <a:pt x="2662558" y="1400536"/>
                  </a:cubicBezTo>
                  <a:lnTo>
                    <a:pt x="233427" y="1400536"/>
                  </a:lnTo>
                  <a:cubicBezTo>
                    <a:pt x="104509" y="1400536"/>
                    <a:pt x="0" y="1296027"/>
                    <a:pt x="0" y="1167109"/>
                  </a:cubicBezTo>
                  <a:lnTo>
                    <a:pt x="0" y="233427"/>
                  </a:lnTo>
                  <a:close/>
                </a:path>
              </a:pathLst>
            </a:custGeom>
            <a:solidFill>
              <a:srgbClr val="B1E3C7"/>
            </a:solidFill>
            <a:ln cap="flat" cmpd="sng" w="15875">
              <a:solidFill>
                <a:schemeClr val="lt1"/>
              </a:solidFill>
              <a:prstDash val="solid"/>
              <a:round/>
              <a:headEnd len="sm" w="sm" type="none"/>
              <a:tailEnd len="sm" w="sm" type="none"/>
            </a:ln>
          </p:spPr>
          <p:txBody>
            <a:bodyPr anchorCtr="0" anchor="ctr" bIns="304575" lIns="304575" spcFirstLastPara="1" rIns="304575" wrap="square" tIns="304575">
              <a:noAutofit/>
            </a:bodyPr>
            <a:lstStyle/>
            <a:p>
              <a:pPr indent="0" lvl="0" marL="0" marR="0" rtl="0" algn="ctr">
                <a:lnSpc>
                  <a:spcPct val="90000"/>
                </a:lnSpc>
                <a:spcBef>
                  <a:spcPts val="0"/>
                </a:spcBef>
                <a:spcAft>
                  <a:spcPts val="0"/>
                </a:spcAft>
                <a:buClr>
                  <a:schemeClr val="dk1"/>
                </a:buClr>
                <a:buSzPts val="6200"/>
                <a:buFont typeface="Twentieth Century"/>
                <a:buNone/>
              </a:pPr>
              <a:r>
                <a:rPr lang="en-IN" sz="6200">
                  <a:solidFill>
                    <a:schemeClr val="dk1"/>
                  </a:solidFill>
                  <a:latin typeface="Twentieth Century"/>
                  <a:ea typeface="Twentieth Century"/>
                  <a:cs typeface="Twentieth Century"/>
                  <a:sym typeface="Twentieth Century"/>
                </a:rPr>
                <a:t>SWOT</a:t>
              </a:r>
              <a:endParaRPr sz="6200">
                <a:solidFill>
                  <a:schemeClr val="dk1"/>
                </a:solidFill>
                <a:latin typeface="Twentieth Century"/>
                <a:ea typeface="Twentieth Century"/>
                <a:cs typeface="Twentieth Century"/>
                <a:sym typeface="Twentieth Century"/>
              </a:endParaRPr>
            </a:p>
          </p:txBody>
        </p:sp>
      </p:grpSp>
      <p:sp>
        <p:nvSpPr>
          <p:cNvPr id="380" name="Google Shape;380;p7"/>
          <p:cNvSpPr txBox="1"/>
          <p:nvPr/>
        </p:nvSpPr>
        <p:spPr>
          <a:xfrm>
            <a:off x="7211027" y="324091"/>
            <a:ext cx="482664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Twentieth Century"/>
                <a:ea typeface="Twentieth Century"/>
                <a:cs typeface="Twentieth Century"/>
                <a:sym typeface="Twentieth Century"/>
              </a:rPr>
              <a:t>WEAKNESSES:</a:t>
            </a:r>
            <a:endParaRPr sz="4000">
              <a:solidFill>
                <a:schemeClr val="dk1"/>
              </a:solidFill>
              <a:latin typeface="Twentieth Century"/>
              <a:ea typeface="Twentieth Century"/>
              <a:cs typeface="Twentieth Century"/>
              <a:sym typeface="Twentieth Century"/>
            </a:endParaRPr>
          </a:p>
        </p:txBody>
      </p:sp>
      <p:sp>
        <p:nvSpPr>
          <p:cNvPr id="381" name="Google Shape;381;p7"/>
          <p:cNvSpPr txBox="1"/>
          <p:nvPr/>
        </p:nvSpPr>
        <p:spPr>
          <a:xfrm>
            <a:off x="1235116" y="3617088"/>
            <a:ext cx="557416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Twentieth Century"/>
                <a:ea typeface="Twentieth Century"/>
                <a:cs typeface="Twentieth Century"/>
                <a:sym typeface="Twentieth Century"/>
              </a:rPr>
              <a:t>OPPURTUNITIES:</a:t>
            </a:r>
            <a:endParaRPr sz="4000">
              <a:solidFill>
                <a:schemeClr val="dk1"/>
              </a:solidFill>
              <a:latin typeface="Twentieth Century"/>
              <a:ea typeface="Twentieth Century"/>
              <a:cs typeface="Twentieth Century"/>
              <a:sym typeface="Twentieth Century"/>
            </a:endParaRPr>
          </a:p>
        </p:txBody>
      </p:sp>
      <p:sp>
        <p:nvSpPr>
          <p:cNvPr id="382" name="Google Shape;382;p7"/>
          <p:cNvSpPr txBox="1"/>
          <p:nvPr/>
        </p:nvSpPr>
        <p:spPr>
          <a:xfrm>
            <a:off x="7951807" y="3617088"/>
            <a:ext cx="248691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000">
                <a:solidFill>
                  <a:schemeClr val="dk1"/>
                </a:solidFill>
                <a:latin typeface="Twentieth Century"/>
                <a:ea typeface="Twentieth Century"/>
                <a:cs typeface="Twentieth Century"/>
                <a:sym typeface="Twentieth Century"/>
              </a:rPr>
              <a:t>THREATS:</a:t>
            </a:r>
            <a:endParaRPr sz="4000">
              <a:solidFill>
                <a:schemeClr val="dk1"/>
              </a:solidFill>
              <a:latin typeface="Twentieth Century"/>
              <a:ea typeface="Twentieth Century"/>
              <a:cs typeface="Twentieth Century"/>
              <a:sym typeface="Twentieth Century"/>
            </a:endParaRPr>
          </a:p>
        </p:txBody>
      </p:sp>
      <p:sp>
        <p:nvSpPr>
          <p:cNvPr id="383" name="Google Shape;383;p7"/>
          <p:cNvSpPr txBox="1"/>
          <p:nvPr/>
        </p:nvSpPr>
        <p:spPr>
          <a:xfrm>
            <a:off x="1400537" y="1177613"/>
            <a:ext cx="4537276"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rgbClr val="3F3F3F"/>
                </a:solidFill>
                <a:latin typeface="Twentieth Century"/>
                <a:ea typeface="Twentieth Century"/>
                <a:cs typeface="Twentieth Century"/>
                <a:sym typeface="Twentieth Century"/>
              </a:rPr>
              <a:t>This method is an industry trend and gesture recognition market’s rising trends aid up and coming forms in differentiating themselves in this integrated industry sector.</a:t>
            </a:r>
            <a:endParaRPr sz="1800">
              <a:solidFill>
                <a:srgbClr val="3F3F3F"/>
              </a:solidFill>
              <a:latin typeface="Twentieth Century"/>
              <a:ea typeface="Twentieth Century"/>
              <a:cs typeface="Twentieth Century"/>
              <a:sym typeface="Twentieth Century"/>
            </a:endParaRPr>
          </a:p>
        </p:txBody>
      </p:sp>
      <p:sp>
        <p:nvSpPr>
          <p:cNvPr id="384" name="Google Shape;384;p7"/>
          <p:cNvSpPr txBox="1"/>
          <p:nvPr/>
        </p:nvSpPr>
        <p:spPr>
          <a:xfrm>
            <a:off x="6862816" y="1062908"/>
            <a:ext cx="409406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595959"/>
                </a:solidFill>
                <a:latin typeface="Twentieth Century"/>
                <a:ea typeface="Twentieth Century"/>
                <a:cs typeface="Twentieth Century"/>
                <a:sym typeface="Twentieth Century"/>
              </a:rPr>
              <a:t>There are many leading praticipants in this sector like leading companies like:</a:t>
            </a:r>
            <a:endParaRPr/>
          </a:p>
          <a:p>
            <a:pPr indent="-285750" lvl="0" marL="285750" marR="0" rtl="0" algn="l">
              <a:spcBef>
                <a:spcPts val="0"/>
              </a:spcBef>
              <a:spcAft>
                <a:spcPts val="0"/>
              </a:spcAft>
              <a:buClr>
                <a:srgbClr val="595959"/>
              </a:buClr>
              <a:buSzPts val="1800"/>
              <a:buFont typeface="Arial"/>
              <a:buChar char="•"/>
            </a:pPr>
            <a:r>
              <a:rPr lang="en-IN" sz="1800">
                <a:solidFill>
                  <a:srgbClr val="595959"/>
                </a:solidFill>
                <a:latin typeface="Twentieth Century"/>
                <a:ea typeface="Twentieth Century"/>
                <a:cs typeface="Twentieth Century"/>
                <a:sym typeface="Twentieth Century"/>
              </a:rPr>
              <a:t>Qualcomm Technologies Inc(USA)</a:t>
            </a:r>
            <a:endParaRPr/>
          </a:p>
          <a:p>
            <a:pPr indent="-285750" lvl="0" marL="285750" marR="0" rtl="0" algn="l">
              <a:spcBef>
                <a:spcPts val="0"/>
              </a:spcBef>
              <a:spcAft>
                <a:spcPts val="0"/>
              </a:spcAft>
              <a:buClr>
                <a:srgbClr val="595959"/>
              </a:buClr>
              <a:buSzPts val="1800"/>
              <a:buFont typeface="Arial"/>
              <a:buChar char="•"/>
            </a:pPr>
            <a:r>
              <a:rPr lang="en-IN" sz="1800">
                <a:solidFill>
                  <a:srgbClr val="595959"/>
                </a:solidFill>
                <a:latin typeface="Twentieth Century"/>
                <a:ea typeface="Twentieth Century"/>
                <a:cs typeface="Twentieth Century"/>
                <a:sym typeface="Twentieth Century"/>
              </a:rPr>
              <a:t>Intel Corporation(U.S)</a:t>
            </a:r>
            <a:endParaRPr/>
          </a:p>
          <a:p>
            <a:pPr indent="-285750" lvl="0" marL="285750" marR="0" rtl="0" algn="l">
              <a:spcBef>
                <a:spcPts val="0"/>
              </a:spcBef>
              <a:spcAft>
                <a:spcPts val="0"/>
              </a:spcAft>
              <a:buClr>
                <a:srgbClr val="595959"/>
              </a:buClr>
              <a:buSzPts val="1800"/>
              <a:buFont typeface="Arial"/>
              <a:buChar char="•"/>
            </a:pPr>
            <a:r>
              <a:rPr lang="en-IN" sz="1800">
                <a:solidFill>
                  <a:srgbClr val="595959"/>
                </a:solidFill>
                <a:latin typeface="Twentieth Century"/>
                <a:ea typeface="Twentieth Century"/>
                <a:cs typeface="Twentieth Century"/>
                <a:sym typeface="Twentieth Century"/>
              </a:rPr>
              <a:t>Google Inc(U.S)</a:t>
            </a:r>
            <a:endParaRPr/>
          </a:p>
          <a:p>
            <a:pPr indent="-285750" lvl="0" marL="285750" marR="0" rtl="0" algn="l">
              <a:spcBef>
                <a:spcPts val="0"/>
              </a:spcBef>
              <a:spcAft>
                <a:spcPts val="0"/>
              </a:spcAft>
              <a:buClr>
                <a:srgbClr val="595959"/>
              </a:buClr>
              <a:buSzPts val="1800"/>
              <a:buFont typeface="Arial"/>
              <a:buChar char="•"/>
            </a:pPr>
            <a:r>
              <a:rPr lang="en-IN" sz="1800">
                <a:solidFill>
                  <a:srgbClr val="595959"/>
                </a:solidFill>
                <a:latin typeface="Twentieth Century"/>
                <a:ea typeface="Twentieth Century"/>
                <a:cs typeface="Twentieth Century"/>
                <a:sym typeface="Twentieth Century"/>
              </a:rPr>
              <a:t>Apple Inc(U.S)</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Twentieth Century"/>
              <a:ea typeface="Twentieth Century"/>
              <a:cs typeface="Twentieth Century"/>
              <a:sym typeface="Twentieth Century"/>
            </a:endParaRPr>
          </a:p>
        </p:txBody>
      </p:sp>
      <p:sp>
        <p:nvSpPr>
          <p:cNvPr id="385" name="Google Shape;385;p7"/>
          <p:cNvSpPr txBox="1"/>
          <p:nvPr/>
        </p:nvSpPr>
        <p:spPr>
          <a:xfrm>
            <a:off x="1524483" y="4273967"/>
            <a:ext cx="4247909"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3F3F3F"/>
                </a:solidFill>
                <a:latin typeface="Twentieth Century"/>
                <a:ea typeface="Twentieth Century"/>
                <a:cs typeface="Twentieth Century"/>
                <a:sym typeface="Twentieth Century"/>
              </a:rPr>
              <a:t>Gesture recognition involves voice recognition ,facial recognition,lip movement,eye tracing and others.</a:t>
            </a:r>
            <a:endParaRPr/>
          </a:p>
          <a:p>
            <a:pPr indent="0" lvl="0" marL="0" marR="0" rtl="0" algn="l">
              <a:spcBef>
                <a:spcPts val="0"/>
              </a:spcBef>
              <a:spcAft>
                <a:spcPts val="0"/>
              </a:spcAft>
              <a:buNone/>
            </a:pPr>
            <a:r>
              <a:rPr lang="en-IN" sz="1800">
                <a:solidFill>
                  <a:srgbClr val="3F3F3F"/>
                </a:solidFill>
                <a:latin typeface="Twentieth Century"/>
                <a:ea typeface="Twentieth Century"/>
                <a:cs typeface="Twentieth Century"/>
                <a:sym typeface="Twentieth Century"/>
              </a:rPr>
              <a:t>This Technology also increased in health care for training and examining.</a:t>
            </a:r>
            <a:endParaRPr/>
          </a:p>
          <a:p>
            <a:pPr indent="0" lvl="0" marL="0" marR="0" rtl="0" algn="l">
              <a:spcBef>
                <a:spcPts val="0"/>
              </a:spcBef>
              <a:spcAft>
                <a:spcPts val="0"/>
              </a:spcAft>
              <a:buNone/>
            </a:pPr>
            <a:r>
              <a:rPr lang="en-IN" sz="1800">
                <a:solidFill>
                  <a:srgbClr val="3F3F3F"/>
                </a:solidFill>
                <a:latin typeface="Twentieth Century"/>
                <a:ea typeface="Twentieth Century"/>
                <a:cs typeface="Twentieth Century"/>
                <a:sym typeface="Twentieth Century"/>
              </a:rPr>
              <a:t>There is a growing demand of gesture recognition technology in gaming industry.</a:t>
            </a:r>
            <a:endParaRPr sz="1800">
              <a:solidFill>
                <a:srgbClr val="3F3F3F"/>
              </a:solidFill>
              <a:latin typeface="Twentieth Century"/>
              <a:ea typeface="Twentieth Century"/>
              <a:cs typeface="Twentieth Century"/>
              <a:sym typeface="Twentieth Century"/>
            </a:endParaRPr>
          </a:p>
        </p:txBody>
      </p:sp>
      <p:sp>
        <p:nvSpPr>
          <p:cNvPr id="386" name="Google Shape;386;p7"/>
          <p:cNvSpPr txBox="1"/>
          <p:nvPr/>
        </p:nvSpPr>
        <p:spPr>
          <a:xfrm>
            <a:off x="6862816" y="4273967"/>
            <a:ext cx="3769976"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3F3F3F"/>
                </a:solidFill>
                <a:latin typeface="Twentieth Century"/>
                <a:ea typeface="Twentieth Century"/>
                <a:cs typeface="Twentieth Century"/>
                <a:sym typeface="Twentieth Century"/>
              </a:rPr>
              <a:t>As mentioned in weaknesses,There are many leading companies who work on this technology.By this the market is led by these giants and they dominate the market.Hence the market is consolidated.Therefore market concentration is high.</a:t>
            </a:r>
            <a:endParaRPr sz="1800">
              <a:solidFill>
                <a:srgbClr val="3F3F3F"/>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8"/>
          <p:cNvSpPr txBox="1"/>
          <p:nvPr/>
        </p:nvSpPr>
        <p:spPr>
          <a:xfrm>
            <a:off x="1680722" y="170255"/>
            <a:ext cx="6104964" cy="734002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2200">
                <a:solidFill>
                  <a:schemeClr val="lt1"/>
                </a:solidFill>
                <a:latin typeface="Times New Roman"/>
                <a:ea typeface="Times New Roman"/>
                <a:cs typeface="Times New Roman"/>
                <a:sym typeface="Times New Roman"/>
              </a:rPr>
              <a:t>Python code:</a:t>
            </a:r>
            <a:endParaRPr/>
          </a:p>
          <a:p>
            <a:pPr indent="0" lvl="0" marL="0" marR="0" rtl="0" algn="l">
              <a:lnSpc>
                <a:spcPct val="115000"/>
              </a:lnSpc>
              <a:spcBef>
                <a:spcPts val="1000"/>
              </a:spcBef>
              <a:spcAft>
                <a:spcPts val="0"/>
              </a:spcAft>
              <a:buNone/>
            </a:pPr>
            <a:r>
              <a:rPr lang="en-IN" sz="1300">
                <a:solidFill>
                  <a:schemeClr val="lt1"/>
                </a:solidFill>
                <a:latin typeface="Twentieth Century"/>
                <a:ea typeface="Twentieth Century"/>
                <a:cs typeface="Twentieth Century"/>
                <a:sym typeface="Twentieth Century"/>
              </a:rPr>
              <a:t>import cv2</a:t>
            </a:r>
            <a:endParaRPr/>
          </a:p>
          <a:p>
            <a:pPr indent="0" lvl="0" marL="0" marR="0" rtl="0" algn="l">
              <a:lnSpc>
                <a:spcPct val="115000"/>
              </a:lnSpc>
              <a:spcBef>
                <a:spcPts val="1000"/>
              </a:spcBef>
              <a:spcAft>
                <a:spcPts val="0"/>
              </a:spcAft>
              <a:buNone/>
            </a:pPr>
            <a:r>
              <a:rPr lang="en-IN" sz="1300">
                <a:solidFill>
                  <a:schemeClr val="lt1"/>
                </a:solidFill>
                <a:latin typeface="Twentieth Century"/>
                <a:ea typeface="Twentieth Century"/>
                <a:cs typeface="Twentieth Century"/>
                <a:sym typeface="Twentieth Century"/>
              </a:rPr>
              <a:t>import numpy as np</a:t>
            </a:r>
            <a:endParaRPr/>
          </a:p>
          <a:p>
            <a:pPr indent="0" lvl="0" marL="0" marR="0" rtl="0" algn="l">
              <a:lnSpc>
                <a:spcPct val="115000"/>
              </a:lnSpc>
              <a:spcBef>
                <a:spcPts val="1000"/>
              </a:spcBef>
              <a:spcAft>
                <a:spcPts val="0"/>
              </a:spcAft>
              <a:buNone/>
            </a:pPr>
            <a:r>
              <a:rPr lang="en-IN" sz="1300">
                <a:solidFill>
                  <a:schemeClr val="lt1"/>
                </a:solidFill>
                <a:latin typeface="Twentieth Century"/>
                <a:ea typeface="Twentieth Century"/>
                <a:cs typeface="Twentieth Century"/>
                <a:sym typeface="Twentieth Century"/>
              </a:rPr>
              <a:t>import math</a:t>
            </a:r>
            <a:endParaRPr/>
          </a:p>
          <a:p>
            <a:pPr indent="0" lvl="0" marL="0" marR="0" rtl="0" algn="l">
              <a:lnSpc>
                <a:spcPct val="115000"/>
              </a:lnSpc>
              <a:spcBef>
                <a:spcPts val="1000"/>
              </a:spcBef>
              <a:spcAft>
                <a:spcPts val="0"/>
              </a:spcAft>
              <a:buNone/>
            </a:pPr>
            <a:r>
              <a:rPr lang="en-IN" sz="1300">
                <a:solidFill>
                  <a:schemeClr val="lt1"/>
                </a:solidFill>
                <a:latin typeface="Twentieth Century"/>
                <a:ea typeface="Twentieth Century"/>
                <a:cs typeface="Twentieth Century"/>
                <a:sym typeface="Twentieth Century"/>
              </a:rPr>
              <a:t>cap = cv2.VideoCapture(0)</a:t>
            </a:r>
            <a:endParaRPr/>
          </a:p>
          <a:p>
            <a:pPr indent="0" lvl="0" marL="0" marR="0" rtl="0" algn="l">
              <a:lnSpc>
                <a:spcPct val="115000"/>
              </a:lnSpc>
              <a:spcBef>
                <a:spcPts val="1000"/>
              </a:spcBef>
              <a:spcAft>
                <a:spcPts val="0"/>
              </a:spcAft>
              <a:buNone/>
            </a:pPr>
            <a:r>
              <a:rPr lang="en-IN" sz="1300">
                <a:solidFill>
                  <a:schemeClr val="lt1"/>
                </a:solidFill>
                <a:latin typeface="Twentieth Century"/>
                <a:ea typeface="Twentieth Century"/>
                <a:cs typeface="Twentieth Century"/>
                <a:sym typeface="Twentieth Century"/>
              </a:rPr>
              <a:t>while(1):</a:t>
            </a:r>
            <a:endParaRPr/>
          </a:p>
          <a:p>
            <a:pPr indent="0" lvl="0" marL="0" marR="0" rtl="0" algn="l">
              <a:lnSpc>
                <a:spcPct val="115000"/>
              </a:lnSpc>
              <a:spcBef>
                <a:spcPts val="1000"/>
              </a:spcBef>
              <a:spcAft>
                <a:spcPts val="0"/>
              </a:spcAft>
              <a:buNone/>
            </a:pPr>
            <a:r>
              <a:rPr lang="en-IN" sz="1300">
                <a:solidFill>
                  <a:schemeClr val="lt1"/>
                </a:solidFill>
                <a:latin typeface="Twentieth Century"/>
                <a:ea typeface="Twentieth Century"/>
                <a:cs typeface="Twentieth Century"/>
                <a:sym typeface="Twentieth Century"/>
              </a:rPr>
              <a:t>    try: </a:t>
            </a:r>
            <a:endParaRPr/>
          </a:p>
          <a:p>
            <a:pPr indent="0" lvl="0" marL="0" marR="0" rtl="0" algn="l">
              <a:lnSpc>
                <a:spcPct val="115000"/>
              </a:lnSpc>
              <a:spcBef>
                <a:spcPts val="1000"/>
              </a:spcBef>
              <a:spcAft>
                <a:spcPts val="0"/>
              </a:spcAft>
              <a:buNone/>
            </a:pPr>
            <a:r>
              <a:rPr lang="en-IN" sz="1300">
                <a:solidFill>
                  <a:schemeClr val="lt1"/>
                </a:solidFill>
                <a:latin typeface="Twentieth Century"/>
                <a:ea typeface="Twentieth Century"/>
                <a:cs typeface="Twentieth Century"/>
                <a:sym typeface="Twentieth Century"/>
              </a:rPr>
              <a:t>	ret, frame = cap.read()</a:t>
            </a:r>
            <a:endParaRPr/>
          </a:p>
          <a:p>
            <a:pPr indent="0" lvl="0" marL="0" marR="0" rtl="0" algn="l">
              <a:lnSpc>
                <a:spcPct val="115000"/>
              </a:lnSpc>
              <a:spcBef>
                <a:spcPts val="1000"/>
              </a:spcBef>
              <a:spcAft>
                <a:spcPts val="0"/>
              </a:spcAft>
              <a:buNone/>
            </a:pPr>
            <a:r>
              <a:rPr lang="en-IN" sz="1300">
                <a:solidFill>
                  <a:schemeClr val="lt1"/>
                </a:solidFill>
                <a:latin typeface="Twentieth Century"/>
                <a:ea typeface="Twentieth Century"/>
                <a:cs typeface="Twentieth Century"/>
                <a:sym typeface="Twentieth Century"/>
              </a:rPr>
              <a:t>        frame=cv2.flip(frame,1)</a:t>
            </a:r>
            <a:endParaRPr/>
          </a:p>
          <a:p>
            <a:pPr indent="0" lvl="0" marL="0" marR="0" rtl="0" algn="l">
              <a:lnSpc>
                <a:spcPct val="115000"/>
              </a:lnSpc>
              <a:spcBef>
                <a:spcPts val="1000"/>
              </a:spcBef>
              <a:spcAft>
                <a:spcPts val="0"/>
              </a:spcAft>
              <a:buNone/>
            </a:pPr>
            <a:r>
              <a:rPr lang="en-IN" sz="1300">
                <a:solidFill>
                  <a:schemeClr val="lt1"/>
                </a:solidFill>
                <a:latin typeface="Twentieth Century"/>
                <a:ea typeface="Twentieth Century"/>
                <a:cs typeface="Twentieth Century"/>
                <a:sym typeface="Twentieth Century"/>
              </a:rPr>
              <a:t>        kernel = np.ones((3,3),np.uint8)</a:t>
            </a:r>
            <a:endParaRPr/>
          </a:p>
          <a:p>
            <a:pPr indent="0" lvl="0" marL="0" marR="0" rtl="0" algn="l">
              <a:lnSpc>
                <a:spcPct val="115000"/>
              </a:lnSpc>
              <a:spcBef>
                <a:spcPts val="1000"/>
              </a:spcBef>
              <a:spcAft>
                <a:spcPts val="0"/>
              </a:spcAft>
              <a:buNone/>
            </a:pPr>
            <a:r>
              <a:rPr lang="en-IN" sz="1300">
                <a:solidFill>
                  <a:schemeClr val="lt1"/>
                </a:solidFill>
                <a:latin typeface="Twentieth Century"/>
                <a:ea typeface="Twentieth Century"/>
                <a:cs typeface="Twentieth Century"/>
                <a:sym typeface="Twentieth Century"/>
              </a:rPr>
              <a:t>    	roi=frame[100:300, 100:300]</a:t>
            </a:r>
            <a:endParaRPr/>
          </a:p>
          <a:p>
            <a:pPr indent="0" lvl="0" marL="0" marR="0" rtl="0" algn="l">
              <a:lnSpc>
                <a:spcPct val="115000"/>
              </a:lnSpc>
              <a:spcBef>
                <a:spcPts val="1000"/>
              </a:spcBef>
              <a:spcAft>
                <a:spcPts val="0"/>
              </a:spcAft>
              <a:buNone/>
            </a:pPr>
            <a:r>
              <a:rPr lang="en-IN" sz="1300">
                <a:solidFill>
                  <a:schemeClr val="lt1"/>
                </a:solidFill>
                <a:latin typeface="Twentieth Century"/>
                <a:ea typeface="Twentieth Century"/>
                <a:cs typeface="Twentieth Century"/>
                <a:sym typeface="Twentieth Century"/>
              </a:rPr>
              <a:t>          cv2.rectangle(frame,(100,100),(300,300),(0,255,0),0)    </a:t>
            </a:r>
            <a:endParaRPr/>
          </a:p>
          <a:p>
            <a:pPr indent="0" lvl="0" marL="0" marR="0" rtl="0" algn="l">
              <a:lnSpc>
                <a:spcPct val="115000"/>
              </a:lnSpc>
              <a:spcBef>
                <a:spcPts val="1000"/>
              </a:spcBef>
              <a:spcAft>
                <a:spcPts val="0"/>
              </a:spcAft>
              <a:buNone/>
            </a:pPr>
            <a:r>
              <a:rPr lang="en-IN" sz="1300">
                <a:solidFill>
                  <a:schemeClr val="lt1"/>
                </a:solidFill>
                <a:latin typeface="Twentieth Century"/>
                <a:ea typeface="Twentieth Century"/>
                <a:cs typeface="Twentieth Century"/>
                <a:sym typeface="Twentieth Century"/>
              </a:rPr>
              <a:t>          hsv = cv2.cvtColor(roi, cv2.COLOR_BGR2HSV)</a:t>
            </a:r>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define range of skin color in HSV</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lower_skin = np.array([0,20,70], dtype=np.uint8)</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upper_skin = np.array([20,255,255], dtype=np.uint8)</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#extract skin colur imagw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mask = cv2.inRange(hsv, lower_skin, upper_skin)</a:t>
            </a:r>
            <a:endParaRPr sz="1300">
              <a:solidFill>
                <a:schemeClr val="lt1"/>
              </a:solidFill>
              <a:latin typeface="Twentieth Century"/>
              <a:ea typeface="Twentieth Century"/>
              <a:cs typeface="Twentieth Century"/>
              <a:sym typeface="Twentieth Century"/>
            </a:endParaRPr>
          </a:p>
          <a:p>
            <a:pPr indent="0" lvl="0" marL="0" marR="0" rtl="0" algn="l">
              <a:lnSpc>
                <a:spcPct val="115000"/>
              </a:lnSpc>
              <a:spcBef>
                <a:spcPts val="1000"/>
              </a:spcBef>
              <a:spcAft>
                <a:spcPts val="0"/>
              </a:spcAft>
              <a:buNone/>
            </a:pPr>
            <a:r>
              <a:t/>
            </a:r>
            <a:endParaRPr sz="1200">
              <a:solidFill>
                <a:schemeClr val="lt1"/>
              </a:solidFill>
              <a:latin typeface="Arial"/>
              <a:ea typeface="Arial"/>
              <a:cs typeface="Arial"/>
              <a:sym typeface="Arial"/>
            </a:endParaRPr>
          </a:p>
          <a:p>
            <a:pPr indent="0" lvl="0" marL="0" marR="0" rtl="0" algn="l">
              <a:lnSpc>
                <a:spcPct val="115000"/>
              </a:lnSpc>
              <a:spcBef>
                <a:spcPts val="1000"/>
              </a:spcBef>
              <a:spcAft>
                <a:spcPts val="0"/>
              </a:spcAft>
              <a:buNone/>
            </a:pPr>
            <a:r>
              <a:rPr lang="en-IN" sz="1800">
                <a:solidFill>
                  <a:srgbClr val="000000"/>
                </a:solidFill>
                <a:latin typeface="Times New Roman"/>
                <a:ea typeface="Times New Roman"/>
                <a:cs typeface="Times New Roman"/>
                <a:sym typeface="Times New Roman"/>
              </a:rPr>
              <a:t>        </a:t>
            </a:r>
            <a:endParaRPr sz="14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9"/>
          <p:cNvSpPr txBox="1"/>
          <p:nvPr/>
        </p:nvSpPr>
        <p:spPr>
          <a:xfrm>
            <a:off x="1687446" y="684123"/>
            <a:ext cx="6104964" cy="268765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300">
                <a:solidFill>
                  <a:schemeClr val="lt1"/>
                </a:solidFill>
                <a:latin typeface="Times New Roman"/>
                <a:ea typeface="Times New Roman"/>
                <a:cs typeface="Times New Roman"/>
                <a:sym typeface="Times New Roman"/>
              </a:rPr>
              <a:t>#extrapolate the hand to fill dark spots within</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mask = cv2.dilate(mask,kernel,iterations = 4)</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#blur the image</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mask = cv2.GaussianBlur(mask,(5,5),100)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#find contours</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contours,hierarchy= cv2.findContours(mask,cv2.RETR_TREE,cv2.CHAIN_APPROX_SIMPLE)</a:t>
            </a:r>
            <a:endParaRPr sz="1300">
              <a:solidFill>
                <a:schemeClr val="lt1"/>
              </a:solidFill>
              <a:latin typeface="Calibri"/>
              <a:ea typeface="Calibri"/>
              <a:cs typeface="Calibri"/>
              <a:sym typeface="Calibri"/>
            </a:endParaRPr>
          </a:p>
        </p:txBody>
      </p:sp>
      <p:sp>
        <p:nvSpPr>
          <p:cNvPr id="397" name="Google Shape;397;p9"/>
          <p:cNvSpPr txBox="1"/>
          <p:nvPr/>
        </p:nvSpPr>
        <p:spPr>
          <a:xfrm>
            <a:off x="1579944" y="3371782"/>
            <a:ext cx="6099858" cy="174098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IN" sz="1300">
                <a:solidFill>
                  <a:schemeClr val="lt1"/>
                </a:solidFill>
                <a:latin typeface="Times New Roman"/>
                <a:ea typeface="Times New Roman"/>
                <a:cs typeface="Times New Roman"/>
                <a:sym typeface="Times New Roman"/>
              </a:rPr>
              <a:t>#find contour of max area(hand)</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cnt = max(contours, key = lambda x: cv2.contourArea(x))</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#approx the contour a little</a:t>
            </a:r>
            <a:endParaRPr sz="1300">
              <a:solidFill>
                <a:schemeClr val="lt1"/>
              </a:solidFill>
              <a:latin typeface="Calibri"/>
              <a:ea typeface="Calibri"/>
              <a:cs typeface="Calibri"/>
              <a:sym typeface="Calibri"/>
            </a:endParaRPr>
          </a:p>
          <a:p>
            <a:pPr indent="0" lvl="0" marL="0" marR="0" rtl="0" algn="l">
              <a:lnSpc>
                <a:spcPct val="115000"/>
              </a:lnSpc>
              <a:spcBef>
                <a:spcPts val="1000"/>
              </a:spcBef>
              <a:spcAft>
                <a:spcPts val="0"/>
              </a:spcAft>
              <a:buNone/>
            </a:pPr>
            <a:r>
              <a:rPr lang="en-IN" sz="1300">
                <a:solidFill>
                  <a:schemeClr val="lt1"/>
                </a:solidFill>
                <a:latin typeface="Times New Roman"/>
                <a:ea typeface="Times New Roman"/>
                <a:cs typeface="Times New Roman"/>
                <a:sym typeface="Times New Roman"/>
              </a:rPr>
              <a:t>        epsilon = 0.0005*cv2.arcLength(cnt,True)</a:t>
            </a:r>
            <a:endParaRPr sz="13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2022-05-27T13:53:39Z</dcterms:created>
  <dc:creator>sai shreya gajawada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