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67" r:id="rId3"/>
    <p:sldId id="269" r:id="rId4"/>
    <p:sldId id="260" r:id="rId5"/>
    <p:sldId id="279" r:id="rId6"/>
    <p:sldId id="278" r:id="rId7"/>
    <p:sldId id="287" r:id="rId8"/>
    <p:sldId id="288" r:id="rId9"/>
    <p:sldId id="289" r:id="rId10"/>
    <p:sldId id="286" r:id="rId11"/>
    <p:sldId id="285"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A9BE0C-FE18-4E12-8BEF-B67E07E9EE68}" v="7" dt="2023-09-28T16:51:28.305"/>
  </p1510:revLst>
</p1510:revInfo>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p:scale>
          <a:sx n="94" d="100"/>
          <a:sy n="94" d="100"/>
        </p:scale>
        <p:origin x="427"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88124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060518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3690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3871790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420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043983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34427054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630310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373333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3996337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C675A-350B-4AA3-B63E-9A2BD342BCF4}"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964893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C675A-350B-4AA3-B63E-9A2BD342BCF4}" type="datetimeFigureOut">
              <a:rPr lang="en-IN" smtClean="0"/>
              <a:t>28-09-2023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97721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C675A-350B-4AA3-B63E-9A2BD342BCF4}" type="datetimeFigureOut">
              <a:rPr lang="en-IN" smtClean="0"/>
              <a:t>28-09-2023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088474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C675A-350B-4AA3-B63E-9A2BD342BCF4}" type="datetimeFigureOut">
              <a:rPr lang="en-IN" smtClean="0"/>
              <a:t>28-09-2023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015078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C675A-350B-4AA3-B63E-9A2BD342BCF4}"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503941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5E53F-D91C-4AA8-9225-50D86F483675}" type="slidenum">
              <a:rPr lang="en-IN" smtClean="0"/>
              <a:t>‹#›</a:t>
            </a:fld>
            <a:endParaRPr lang="en-IN"/>
          </a:p>
        </p:txBody>
      </p:sp>
      <p:sp>
        <p:nvSpPr>
          <p:cNvPr id="5" name="Date Placeholder 4"/>
          <p:cNvSpPr>
            <a:spLocks noGrp="1"/>
          </p:cNvSpPr>
          <p:nvPr>
            <p:ph type="dt" sz="half" idx="10"/>
          </p:nvPr>
        </p:nvSpPr>
        <p:spPr/>
        <p:txBody>
          <a:bodyPr/>
          <a:lstStyle/>
          <a:p>
            <a:fld id="{4E2C675A-350B-4AA3-B63E-9A2BD342BCF4}" type="datetimeFigureOut">
              <a:rPr lang="en-IN" smtClean="0"/>
              <a:t>28-09-2023</a:t>
            </a:fld>
            <a:endParaRPr lang="en-IN"/>
          </a:p>
        </p:txBody>
      </p:sp>
    </p:spTree>
    <p:extLst>
      <p:ext uri="{BB962C8B-B14F-4D97-AF65-F5344CB8AC3E}">
        <p14:creationId xmlns:p14="http://schemas.microsoft.com/office/powerpoint/2010/main" val="140405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2C675A-350B-4AA3-B63E-9A2BD342BCF4}" type="datetimeFigureOut">
              <a:rPr lang="en-IN" smtClean="0"/>
              <a:t>28-09-2023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35E53F-D91C-4AA8-9225-50D86F483675}" type="slidenum">
              <a:rPr lang="en-IN" smtClean="0"/>
              <a:t>‹#›</a:t>
            </a:fld>
            <a:endParaRPr lang="en-IN"/>
          </a:p>
        </p:txBody>
      </p:sp>
    </p:spTree>
    <p:extLst>
      <p:ext uri="{BB962C8B-B14F-4D97-AF65-F5344CB8AC3E}">
        <p14:creationId xmlns:p14="http://schemas.microsoft.com/office/powerpoint/2010/main" val="73630837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Text&#10;&#10;Description automatically generated">
            <a:extLst>
              <a:ext uri="{FF2B5EF4-FFF2-40B4-BE49-F238E27FC236}">
                <a16:creationId xmlns:a16="http://schemas.microsoft.com/office/drawing/2014/main" id="{B92B3E9A-6052-7C1E-96DB-CC7288B83D85}"/>
              </a:ext>
            </a:extLst>
          </p:cNvPr>
          <p:cNvPicPr>
            <a:picLocks noChangeAspect="1"/>
          </p:cNvPicPr>
          <p:nvPr/>
        </p:nvPicPr>
        <p:blipFill>
          <a:blip r:embed="rId2"/>
          <a:stretch>
            <a:fillRect/>
          </a:stretch>
        </p:blipFill>
        <p:spPr>
          <a:xfrm>
            <a:off x="840027" y="337930"/>
            <a:ext cx="4272276" cy="1188692"/>
          </a:xfrm>
          <a:prstGeom prst="rect">
            <a:avLst/>
          </a:prstGeom>
        </p:spPr>
      </p:pic>
      <p:sp>
        <p:nvSpPr>
          <p:cNvPr id="7" name="TextBox 6">
            <a:extLst>
              <a:ext uri="{FF2B5EF4-FFF2-40B4-BE49-F238E27FC236}">
                <a16:creationId xmlns:a16="http://schemas.microsoft.com/office/drawing/2014/main" id="{E0D908DD-CA33-C06B-981B-30873D808092}"/>
              </a:ext>
            </a:extLst>
          </p:cNvPr>
          <p:cNvSpPr txBox="1"/>
          <p:nvPr/>
        </p:nvSpPr>
        <p:spPr>
          <a:xfrm>
            <a:off x="746309" y="4727993"/>
            <a:ext cx="2498336"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TEAM MEMBERS :</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03F60F-5316-ACD7-D178-B6DD25D125F9}"/>
              </a:ext>
            </a:extLst>
          </p:cNvPr>
          <p:cNvSpPr txBox="1"/>
          <p:nvPr/>
        </p:nvSpPr>
        <p:spPr>
          <a:xfrm>
            <a:off x="1011353" y="5074242"/>
            <a:ext cx="4272275" cy="1477328"/>
          </a:xfrm>
          <a:prstGeom prst="rect">
            <a:avLst/>
          </a:prstGeom>
          <a:noFill/>
        </p:spPr>
        <p:txBody>
          <a:bodyPr wrap="square">
            <a:spAutoFit/>
          </a:bodyPr>
          <a:lstStyle/>
          <a:p>
            <a:pPr marL="0" indent="0">
              <a:buNone/>
            </a:pPr>
            <a:r>
              <a:rPr lang="en-US" sz="1800" dirty="0">
                <a:latin typeface="Times New Roman" panose="02020603050405020304" pitchFamily="18" charset="0"/>
                <a:cs typeface="Times New Roman" panose="02020603050405020304" pitchFamily="18" charset="0"/>
              </a:rPr>
              <a:t>YUVAP</a:t>
            </a:r>
            <a:r>
              <a:rPr lang="en-US" dirty="0">
                <a:latin typeface="Times New Roman" panose="02020603050405020304" pitchFamily="18" charset="0"/>
                <a:cs typeface="Times New Roman" panose="02020603050405020304" pitchFamily="18" charset="0"/>
              </a:rPr>
              <a:t>RABHA.B</a:t>
            </a:r>
            <a:r>
              <a:rPr lang="en-US" sz="1800" dirty="0">
                <a:latin typeface="Times New Roman" panose="02020603050405020304" pitchFamily="18" charset="0"/>
                <a:cs typeface="Times New Roman" panose="02020603050405020304" pitchFamily="18" charset="0"/>
              </a:rPr>
              <a:t>   (927621BEC247)</a:t>
            </a:r>
          </a:p>
          <a:p>
            <a:pPr marL="0" indent="0">
              <a:buNone/>
            </a:pPr>
            <a:r>
              <a:rPr lang="en-US" dirty="0">
                <a:latin typeface="Times New Roman" panose="02020603050405020304" pitchFamily="18" charset="0"/>
                <a:cs typeface="Times New Roman" panose="02020603050405020304" pitchFamily="18" charset="0"/>
              </a:rPr>
              <a:t>SREVARSHINE.S    (927621BEC208)</a:t>
            </a:r>
          </a:p>
          <a:p>
            <a:pPr marL="0" indent="0">
              <a:buNone/>
            </a:pPr>
            <a:r>
              <a:rPr lang="en-US" dirty="0">
                <a:latin typeface="Times New Roman" panose="02020603050405020304" pitchFamily="18" charset="0"/>
                <a:cs typeface="Times New Roman" panose="02020603050405020304" pitchFamily="18" charset="0"/>
              </a:rPr>
              <a:t>SUJITHA.V              (927621BEC222)</a:t>
            </a:r>
          </a:p>
          <a:p>
            <a:r>
              <a:rPr lang="en-US" dirty="0">
                <a:latin typeface="Times New Roman" panose="02020603050405020304" pitchFamily="18" charset="0"/>
                <a:cs typeface="Times New Roman" panose="02020603050405020304" pitchFamily="18" charset="0"/>
              </a:rPr>
              <a:t>SOBIYA.T</a:t>
            </a:r>
            <a:r>
              <a:rPr lang="en-US" sz="1800" dirty="0">
                <a:latin typeface="Times New Roman" panose="02020603050405020304" pitchFamily="18" charset="0"/>
                <a:cs typeface="Times New Roman" panose="02020603050405020304" pitchFamily="18" charset="0"/>
              </a:rPr>
              <a:t>                (927621BEC205)</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0E19DC6-6FAA-ECFE-5FA4-43CEA16F2947}"/>
              </a:ext>
            </a:extLst>
          </p:cNvPr>
          <p:cNvSpPr txBox="1"/>
          <p:nvPr/>
        </p:nvSpPr>
        <p:spPr>
          <a:xfrm>
            <a:off x="6967911" y="4727993"/>
            <a:ext cx="2851949" cy="120032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GUIDED BY</a:t>
            </a:r>
          </a:p>
          <a:p>
            <a:pPr algn="just"/>
            <a:r>
              <a:rPr lang="en-US" dirty="0" err="1">
                <a:latin typeface="Times New Roman" panose="02020603050405020304" pitchFamily="18" charset="0"/>
                <a:cs typeface="Times New Roman" panose="02020603050405020304" pitchFamily="18" charset="0"/>
              </a:rPr>
              <a:t>Dr.P.JEYAKUMAR</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ASSISTANT PROFESSOR,</a:t>
            </a:r>
          </a:p>
          <a:p>
            <a:pPr algn="just"/>
            <a:r>
              <a:rPr lang="en-US" dirty="0">
                <a:latin typeface="Times New Roman" panose="02020603050405020304" pitchFamily="18" charset="0"/>
                <a:cs typeface="Times New Roman" panose="02020603050405020304" pitchFamily="18" charset="0"/>
              </a:rPr>
              <a:t>ECE DEPARTMENT.</a:t>
            </a:r>
          </a:p>
        </p:txBody>
      </p:sp>
      <p:sp>
        <p:nvSpPr>
          <p:cNvPr id="6" name="Title 5">
            <a:extLst>
              <a:ext uri="{FF2B5EF4-FFF2-40B4-BE49-F238E27FC236}">
                <a16:creationId xmlns:a16="http://schemas.microsoft.com/office/drawing/2014/main" id="{2E541F75-AAB2-FA17-8B75-BA5A8070A8F8}"/>
              </a:ext>
            </a:extLst>
          </p:cNvPr>
          <p:cNvSpPr>
            <a:spLocks noGrp="1"/>
          </p:cNvSpPr>
          <p:nvPr>
            <p:ph type="ctrTitle"/>
          </p:nvPr>
        </p:nvSpPr>
        <p:spPr>
          <a:xfrm>
            <a:off x="1306285" y="1927632"/>
            <a:ext cx="7380515" cy="1646302"/>
          </a:xfrm>
        </p:spPr>
        <p:txBody>
          <a:bodyPr/>
          <a:lstStyle/>
          <a:p>
            <a:pPr algn="ctr"/>
            <a:r>
              <a:rPr lang="en-US" sz="3200" dirty="0">
                <a:solidFill>
                  <a:schemeClr val="tx1"/>
                </a:solidFill>
                <a:latin typeface="Times New Roman" panose="02020603050405020304" pitchFamily="18" charset="0"/>
                <a:cs typeface="Times New Roman" panose="02020603050405020304" pitchFamily="18" charset="0"/>
              </a:rPr>
              <a:t>Design of High-Gain and Beam Steering Antennas Using a New</a:t>
            </a:r>
            <a:br>
              <a:rPr lang="en-US" sz="3200" dirty="0">
                <a:solidFill>
                  <a:schemeClr val="tx1"/>
                </a:solidFill>
                <a:latin typeface="Times New Roman" panose="02020603050405020304" pitchFamily="18" charset="0"/>
                <a:cs typeface="Times New Roman" panose="02020603050405020304" pitchFamily="18" charset="0"/>
              </a:rPr>
            </a:br>
            <a:r>
              <a:rPr lang="en-US" sz="3200" dirty="0">
                <a:solidFill>
                  <a:schemeClr val="tx1"/>
                </a:solidFill>
                <a:latin typeface="Times New Roman" panose="02020603050405020304" pitchFamily="18" charset="0"/>
                <a:cs typeface="Times New Roman" panose="02020603050405020304" pitchFamily="18" charset="0"/>
              </a:rPr>
              <a:t>Planar Folded-Line Metamaterial Structure</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3903C52-42E3-C146-F4D3-54AE7B9B2464}"/>
              </a:ext>
            </a:extLst>
          </p:cNvPr>
          <p:cNvPicPr>
            <a:picLocks noChangeAspect="1"/>
          </p:cNvPicPr>
          <p:nvPr/>
        </p:nvPicPr>
        <p:blipFill>
          <a:blip r:embed="rId3"/>
          <a:stretch>
            <a:fillRect/>
          </a:stretch>
        </p:blipFill>
        <p:spPr>
          <a:xfrm>
            <a:off x="7409045" y="219744"/>
            <a:ext cx="1600852" cy="1507383"/>
          </a:xfrm>
          <a:prstGeom prst="rect">
            <a:avLst/>
          </a:prstGeom>
        </p:spPr>
      </p:pic>
    </p:spTree>
    <p:extLst>
      <p:ext uri="{BB962C8B-B14F-4D97-AF65-F5344CB8AC3E}">
        <p14:creationId xmlns:p14="http://schemas.microsoft.com/office/powerpoint/2010/main" val="407124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53A27-3812-CDC8-F496-0EAC65DE8D28}"/>
              </a:ext>
            </a:extLst>
          </p:cNvPr>
          <p:cNvSpPr>
            <a:spLocks noGrp="1"/>
          </p:cNvSpPr>
          <p:nvPr>
            <p:ph type="title"/>
          </p:nvPr>
        </p:nvSpPr>
        <p:spPr/>
        <p:txBody>
          <a:bodyPr/>
          <a:lstStyle/>
          <a:p>
            <a:r>
              <a:rPr lang="en-IN" b="1" i="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702799D-9941-5F10-8104-0627B618AC71}"/>
              </a:ext>
            </a:extLst>
          </p:cNvPr>
          <p:cNvSpPr>
            <a:spLocks noGrp="1"/>
          </p:cNvSpPr>
          <p:nvPr>
            <p:ph idx="1"/>
          </p:nvPr>
        </p:nvSpPr>
        <p:spPr>
          <a:xfrm>
            <a:off x="677334" y="1722050"/>
            <a:ext cx="8596668" cy="2616685"/>
          </a:xfrm>
        </p:spPr>
        <p:txBody>
          <a:bodyPr/>
          <a:lstStyle/>
          <a:p>
            <a:pPr marL="0" indent="0" algn="just">
              <a:buNone/>
            </a:pPr>
            <a:r>
              <a:rPr lang="en-US" dirty="0">
                <a:effectLst/>
                <a:latin typeface="Arial" panose="020B0604020202020204" pitchFamily="34" charset="0"/>
              </a:rPr>
              <a:t>In this paper, a new planar FL-LHM structure is pre- </a:t>
            </a:r>
            <a:r>
              <a:rPr lang="en-US" dirty="0" err="1">
                <a:effectLst/>
                <a:latin typeface="Arial" panose="020B0604020202020204" pitchFamily="34" charset="0"/>
              </a:rPr>
              <a:t>sented</a:t>
            </a:r>
            <a:r>
              <a:rPr lang="en-US" dirty="0">
                <a:effectLst/>
                <a:latin typeface="Arial" panose="020B0604020202020204" pitchFamily="34" charset="0"/>
              </a:rPr>
              <a:t>. An equivalent</a:t>
            </a:r>
            <a:r>
              <a:rPr lang="en-US" dirty="0">
                <a:latin typeface="Arial" panose="020B0604020202020204" pitchFamily="34" charset="0"/>
              </a:rPr>
              <a:t> </a:t>
            </a:r>
            <a:r>
              <a:rPr lang="en-US" dirty="0">
                <a:effectLst/>
                <a:latin typeface="Arial" panose="020B0604020202020204" pitchFamily="34" charset="0"/>
              </a:rPr>
              <a:t>circuit is useful for understanding and designing a FL-LHM substrate for an</a:t>
            </a:r>
            <a:r>
              <a:rPr lang="en-US" dirty="0">
                <a:latin typeface="Arial" panose="020B0604020202020204" pitchFamily="34" charset="0"/>
              </a:rPr>
              <a:t> </a:t>
            </a:r>
            <a:r>
              <a:rPr lang="en-US" dirty="0">
                <a:effectLst/>
                <a:latin typeface="Arial" panose="020B0604020202020204" pitchFamily="34" charset="0"/>
              </a:rPr>
              <a:t>arbitrary operating frequency.</a:t>
            </a:r>
          </a:p>
          <a:p>
            <a:pPr marL="0" indent="0" algn="just">
              <a:buNone/>
            </a:pPr>
            <a:r>
              <a:rPr lang="en-US" dirty="0">
                <a:effectLst/>
                <a:latin typeface="Arial" panose="020B0604020202020204" pitchFamily="34" charset="0"/>
              </a:rPr>
              <a:t> In addition, the FL-LHM modeling is created for</a:t>
            </a:r>
            <a:r>
              <a:rPr lang="en-US" dirty="0">
                <a:latin typeface="Arial" panose="020B0604020202020204" pitchFamily="34" charset="0"/>
              </a:rPr>
              <a:t> </a:t>
            </a:r>
            <a:r>
              <a:rPr lang="en-US" dirty="0">
                <a:effectLst/>
                <a:latin typeface="Arial" panose="020B0604020202020204" pitchFamily="34" charset="0"/>
              </a:rPr>
              <a:t>easy simulation using electromagnetic software and for enhancement antenna </a:t>
            </a:r>
            <a:r>
              <a:rPr lang="en-US" b="0" i="0" dirty="0">
                <a:effectLst/>
                <a:latin typeface="Arial" panose="020B0604020202020204" pitchFamily="34" charset="0"/>
              </a:rPr>
              <a:t>gain. In consequence, the new FL- LHM substrate is used to increase the</a:t>
            </a:r>
            <a:br>
              <a:rPr lang="en-US" dirty="0"/>
            </a:br>
            <a:r>
              <a:rPr lang="en-US" b="0" i="0" dirty="0">
                <a:effectLst/>
                <a:latin typeface="Arial" panose="020B0604020202020204" pitchFamily="34" charset="0"/>
              </a:rPr>
              <a:t>gain of three types of low-profile antennas which are the circularly polarized rectangular patch antenna, the antenna arrays, and the beam steering antenna</a:t>
            </a:r>
            <a:r>
              <a:rPr lang="en-US" dirty="0"/>
              <a:t>.</a:t>
            </a:r>
          </a:p>
          <a:p>
            <a:pPr marL="0" indent="0" algn="just">
              <a:buNone/>
            </a:pPr>
            <a:endParaRPr lang="en-US" sz="1800" b="0" i="0" dirty="0">
              <a:effectLst/>
              <a:latin typeface="Arial" panose="020B0604020202020204" pitchFamily="34" charset="0"/>
            </a:endParaRPr>
          </a:p>
        </p:txBody>
      </p:sp>
    </p:spTree>
    <p:extLst>
      <p:ext uri="{BB962C8B-B14F-4D97-AF65-F5344CB8AC3E}">
        <p14:creationId xmlns:p14="http://schemas.microsoft.com/office/powerpoint/2010/main" val="220066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F75C-270A-C6C7-1A7B-78837DECB67F}"/>
              </a:ext>
            </a:extLst>
          </p:cNvPr>
          <p:cNvSpPr>
            <a:spLocks noGrp="1"/>
          </p:cNvSpPr>
          <p:nvPr>
            <p:ph type="title"/>
          </p:nvPr>
        </p:nvSpPr>
        <p:spPr>
          <a:xfrm>
            <a:off x="677334" y="496286"/>
            <a:ext cx="8596668" cy="640702"/>
          </a:xfrm>
        </p:spPr>
        <p:txBody>
          <a:bodyPr/>
          <a:lstStyle/>
          <a:p>
            <a:r>
              <a:rPr lang="en-IN" b="1" i="1"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9729B59-51FC-2F13-04BC-5A7DDA41BBF5}"/>
              </a:ext>
            </a:extLst>
          </p:cNvPr>
          <p:cNvSpPr>
            <a:spLocks noGrp="1"/>
          </p:cNvSpPr>
          <p:nvPr>
            <p:ph idx="1"/>
          </p:nvPr>
        </p:nvSpPr>
        <p:spPr>
          <a:xfrm>
            <a:off x="677334" y="1371601"/>
            <a:ext cx="8596668" cy="3965509"/>
          </a:xfrm>
        </p:spPr>
        <p:txBody>
          <a:bodyPr/>
          <a:lstStyle/>
          <a:p>
            <a:pPr marL="0" indent="0" algn="l" rtl="0">
              <a:buNone/>
            </a:pPr>
            <a:r>
              <a:rPr lang="en-IN" dirty="0">
                <a:effectLst/>
                <a:latin typeface="Arial" panose="020B0604020202020204" pitchFamily="34" charset="0"/>
              </a:rPr>
              <a:t>[1] </a:t>
            </a:r>
            <a:r>
              <a:rPr lang="en-IN" dirty="0" err="1">
                <a:effectLst/>
                <a:latin typeface="Arial" panose="020B0604020202020204" pitchFamily="34" charset="0"/>
              </a:rPr>
              <a:t>Sharawi</a:t>
            </a:r>
            <a:r>
              <a:rPr lang="en-IN" dirty="0">
                <a:effectLst/>
                <a:latin typeface="Arial" panose="020B0604020202020204" pitchFamily="34" charset="0"/>
              </a:rPr>
              <a:t>, M.S.: Printed multi-band </a:t>
            </a:r>
            <a:r>
              <a:rPr lang="en-IN" dirty="0" err="1">
                <a:effectLst/>
                <a:latin typeface="Arial" panose="020B0604020202020204" pitchFamily="34" charset="0"/>
              </a:rPr>
              <a:t>mimo</a:t>
            </a:r>
            <a:r>
              <a:rPr lang="en-IN" dirty="0">
                <a:effectLst/>
                <a:latin typeface="Arial" panose="020B0604020202020204" pitchFamily="34" charset="0"/>
              </a:rPr>
              <a:t> antenna systems and their </a:t>
            </a:r>
            <a:r>
              <a:rPr lang="en-IN" dirty="0" err="1">
                <a:effectLst/>
                <a:latin typeface="Arial" panose="020B0604020202020204" pitchFamily="34" charset="0"/>
              </a:rPr>
              <a:t>perfor</a:t>
            </a:r>
            <a:r>
              <a:rPr lang="en-IN" dirty="0">
                <a:effectLst/>
                <a:latin typeface="Arial" panose="020B0604020202020204" pitchFamily="34" charset="0"/>
              </a:rPr>
              <a:t>-</a:t>
            </a:r>
            <a:br>
              <a:rPr lang="en-IN" dirty="0">
                <a:effectLst/>
              </a:rPr>
            </a:br>
            <a:r>
              <a:rPr lang="en-IN" dirty="0" err="1">
                <a:effectLst/>
                <a:latin typeface="Arial" panose="020B0604020202020204" pitchFamily="34" charset="0"/>
              </a:rPr>
              <a:t>mance</a:t>
            </a:r>
            <a:r>
              <a:rPr lang="en-IN" dirty="0">
                <a:effectLst/>
                <a:latin typeface="Arial" panose="020B0604020202020204" pitchFamily="34" charset="0"/>
              </a:rPr>
              <a:t> metrics [wireless corner]. IEEE Antennas and propagation Magazine</a:t>
            </a:r>
            <a:br>
              <a:rPr lang="en-IN" dirty="0">
                <a:effectLst/>
              </a:rPr>
            </a:br>
            <a:r>
              <a:rPr lang="en-IN" dirty="0">
                <a:effectLst/>
                <a:latin typeface="Arial" panose="020B0604020202020204" pitchFamily="34" charset="0"/>
              </a:rPr>
              <a:t>55(5), 218–232 (2013)</a:t>
            </a:r>
          </a:p>
          <a:p>
            <a:pPr marL="0" indent="0" algn="l" rtl="0">
              <a:buNone/>
            </a:pPr>
            <a:br>
              <a:rPr lang="en-IN" dirty="0">
                <a:effectLst/>
              </a:rPr>
            </a:br>
            <a:r>
              <a:rPr lang="en-IN" dirty="0">
                <a:effectLst/>
                <a:latin typeface="Arial" panose="020B0604020202020204" pitchFamily="34" charset="0"/>
              </a:rPr>
              <a:t>[2] Shams, K.M., Ali, M.: A </a:t>
            </a:r>
            <a:r>
              <a:rPr lang="en-IN" dirty="0" err="1">
                <a:effectLst/>
                <a:latin typeface="Arial" panose="020B0604020202020204" pitchFamily="34" charset="0"/>
              </a:rPr>
              <a:t>cpw</a:t>
            </a:r>
            <a:r>
              <a:rPr lang="en-IN" dirty="0">
                <a:effectLst/>
                <a:latin typeface="Arial" panose="020B0604020202020204" pitchFamily="34" charset="0"/>
              </a:rPr>
              <a:t>-fed inductively coupled modified bow-tie slot</a:t>
            </a:r>
            <a:br>
              <a:rPr lang="en-IN" dirty="0">
                <a:effectLst/>
              </a:rPr>
            </a:br>
            <a:r>
              <a:rPr lang="en-IN" dirty="0">
                <a:effectLst/>
                <a:latin typeface="Arial" panose="020B0604020202020204" pitchFamily="34" charset="0"/>
              </a:rPr>
              <a:t>antenna. In: 2005 IEEE Antennas and Propagation Society International</a:t>
            </a:r>
            <a:br>
              <a:rPr lang="en-IN" dirty="0">
                <a:effectLst/>
              </a:rPr>
            </a:br>
            <a:r>
              <a:rPr lang="en-IN" dirty="0">
                <a:effectLst/>
                <a:latin typeface="Arial" panose="020B0604020202020204" pitchFamily="34" charset="0"/>
              </a:rPr>
              <a:t>Symposium, vol. 3, pp. 365–368 (2005). IEEE.</a:t>
            </a:r>
            <a:endParaRPr lang="en-IN" dirty="0">
              <a:effectLst/>
            </a:endParaRPr>
          </a:p>
          <a:p>
            <a:pPr marL="0" indent="0">
              <a:buNone/>
            </a:pPr>
            <a:br>
              <a:rPr lang="en-IN" b="0" i="0" dirty="0">
                <a:solidFill>
                  <a:srgbClr val="5D6879"/>
                </a:solidFill>
                <a:effectLst/>
                <a:latin typeface="Lato" panose="020F0502020204030203" pitchFamily="34" charset="0"/>
              </a:rPr>
            </a:br>
            <a:r>
              <a:rPr lang="en-US" b="0" i="0" dirty="0">
                <a:effectLst/>
                <a:latin typeface="Arial" panose="020B0604020202020204" pitchFamily="34" charset="0"/>
              </a:rPr>
              <a:t>[3] </a:t>
            </a:r>
            <a:r>
              <a:rPr lang="en-US" b="0" i="0" dirty="0" err="1">
                <a:effectLst/>
                <a:latin typeface="Arial" panose="020B0604020202020204" pitchFamily="34" charset="0"/>
              </a:rPr>
              <a:t>Simovski</a:t>
            </a:r>
            <a:r>
              <a:rPr lang="en-US" b="0" i="0" dirty="0">
                <a:effectLst/>
                <a:latin typeface="Arial" panose="020B0604020202020204" pitchFamily="34" charset="0"/>
              </a:rPr>
              <a:t>, C.R.: Plane-wave reflection and transmission by grids of con-</a:t>
            </a:r>
            <a:br>
              <a:rPr lang="en-US" dirty="0"/>
            </a:br>
            <a:r>
              <a:rPr lang="en-US" b="0" i="0" dirty="0">
                <a:effectLst/>
                <a:latin typeface="Arial" panose="020B0604020202020204" pitchFamily="34" charset="0"/>
              </a:rPr>
              <a:t>ducting ω-particles and dispersion of ω electromagnetic crystals. AEU-</a:t>
            </a:r>
            <a:br>
              <a:rPr lang="en-US" dirty="0"/>
            </a:br>
            <a:r>
              <a:rPr lang="en-US" b="0" i="0" dirty="0">
                <a:effectLst/>
                <a:latin typeface="Arial" panose="020B0604020202020204" pitchFamily="34" charset="0"/>
              </a:rPr>
              <a:t>International Journal of Electronics and Communications 57(5), 358–364</a:t>
            </a:r>
            <a:br>
              <a:rPr lang="en-US" dirty="0"/>
            </a:br>
            <a:r>
              <a:rPr lang="en-US" b="0" i="0" dirty="0">
                <a:effectLst/>
                <a:latin typeface="Arial" panose="020B0604020202020204" pitchFamily="34" charset="0"/>
              </a:rPr>
              <a:t>(2003).</a:t>
            </a:r>
            <a:endParaRPr lang="en-IN" dirty="0"/>
          </a:p>
        </p:txBody>
      </p:sp>
    </p:spTree>
    <p:extLst>
      <p:ext uri="{BB962C8B-B14F-4D97-AF65-F5344CB8AC3E}">
        <p14:creationId xmlns:p14="http://schemas.microsoft.com/office/powerpoint/2010/main" val="321167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840375-3A0C-E990-1E73-58C37634F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234" y="606489"/>
            <a:ext cx="8198395" cy="5532869"/>
          </a:xfrm>
          <a:prstGeom prst="rect">
            <a:avLst/>
          </a:prstGeom>
        </p:spPr>
      </p:pic>
    </p:spTree>
    <p:extLst>
      <p:ext uri="{BB962C8B-B14F-4D97-AF65-F5344CB8AC3E}">
        <p14:creationId xmlns:p14="http://schemas.microsoft.com/office/powerpoint/2010/main" val="25806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5A9E-7CB9-4D09-8AA2-2AA301BA37A9}"/>
              </a:ext>
            </a:extLst>
          </p:cNvPr>
          <p:cNvSpPr>
            <a:spLocks noGrp="1"/>
          </p:cNvSpPr>
          <p:nvPr>
            <p:ph type="title"/>
          </p:nvPr>
        </p:nvSpPr>
        <p:spPr>
          <a:xfrm>
            <a:off x="453266" y="665719"/>
            <a:ext cx="5045040" cy="973394"/>
          </a:xfrm>
        </p:spPr>
        <p:txBody>
          <a:bodyPr>
            <a:normAutofit/>
          </a:bodyPr>
          <a:lstStyle/>
          <a:p>
            <a:r>
              <a:rPr lang="en-US" b="1" i="1" dirty="0">
                <a:solidFill>
                  <a:schemeClr val="tx1"/>
                </a:solidFill>
                <a:latin typeface="Times New Roman" panose="02020603050405020304" pitchFamily="18" charset="0"/>
                <a:cs typeface="Times New Roman" panose="02020603050405020304" pitchFamily="18" charset="0"/>
              </a:rPr>
              <a:t>INTRODUCTION :</a:t>
            </a:r>
            <a:endParaRPr lang="en-IN"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685206-5C9C-42E0-9A13-8A809830AB92}"/>
              </a:ext>
            </a:extLst>
          </p:cNvPr>
          <p:cNvSpPr>
            <a:spLocks noGrp="1"/>
          </p:cNvSpPr>
          <p:nvPr>
            <p:ph idx="1"/>
          </p:nvPr>
        </p:nvSpPr>
        <p:spPr>
          <a:xfrm>
            <a:off x="765110" y="1978090"/>
            <a:ext cx="8910735" cy="2809881"/>
          </a:xfrm>
        </p:spPr>
        <p:txBody>
          <a:bodyPr>
            <a:normAutofit/>
          </a:bodyPr>
          <a:lstStyle/>
          <a:p>
            <a:pPr algn="just">
              <a:buFont typeface="Wingdings" panose="05000000000000000000" pitchFamily="2" charset="2"/>
              <a:buChar char="§"/>
            </a:pPr>
            <a:r>
              <a:rPr lang="en-US" sz="2800" b="0" i="0" dirty="0">
                <a:effectLst/>
                <a:latin typeface="Arial" panose="020B0604020202020204" pitchFamily="34" charset="0"/>
              </a:rPr>
              <a:t>What is Beam steering?</a:t>
            </a:r>
          </a:p>
          <a:p>
            <a:pPr algn="just">
              <a:buFont typeface="Wingdings" panose="05000000000000000000" pitchFamily="2" charset="2"/>
              <a:buChar char="§"/>
            </a:pPr>
            <a:r>
              <a:rPr lang="en-US" sz="2800" b="0" i="0" dirty="0">
                <a:effectLst/>
                <a:latin typeface="Arial" panose="020B0604020202020204" pitchFamily="34" charset="0"/>
              </a:rPr>
              <a:t>What is meant by meta material?</a:t>
            </a:r>
          </a:p>
          <a:p>
            <a:pPr algn="just">
              <a:buFont typeface="Wingdings" panose="05000000000000000000" pitchFamily="2" charset="2"/>
              <a:buChar char="§"/>
            </a:pPr>
            <a:r>
              <a:rPr lang="en-US" sz="2800" b="0" i="0" dirty="0">
                <a:effectLst/>
                <a:latin typeface="Arial" panose="020B0604020202020204" pitchFamily="34" charset="0"/>
              </a:rPr>
              <a:t>What is the difference between normal patch antenna and the meta material?</a:t>
            </a:r>
          </a:p>
        </p:txBody>
      </p:sp>
    </p:spTree>
    <p:extLst>
      <p:ext uri="{BB962C8B-B14F-4D97-AF65-F5344CB8AC3E}">
        <p14:creationId xmlns:p14="http://schemas.microsoft.com/office/powerpoint/2010/main" val="146121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5DFCE-68F8-4D7F-B31A-401A8178A90E}"/>
              </a:ext>
            </a:extLst>
          </p:cNvPr>
          <p:cNvSpPr>
            <a:spLocks noGrp="1"/>
          </p:cNvSpPr>
          <p:nvPr>
            <p:ph type="title"/>
          </p:nvPr>
        </p:nvSpPr>
        <p:spPr>
          <a:xfrm>
            <a:off x="455560" y="424069"/>
            <a:ext cx="7512783" cy="1042219"/>
          </a:xfrm>
        </p:spPr>
        <p:txBody>
          <a:bodyPr>
            <a:normAutofit/>
          </a:bodyPr>
          <a:lstStyle/>
          <a:p>
            <a:r>
              <a:rPr lang="en-IN" sz="3800" b="1" i="1" dirty="0">
                <a:solidFill>
                  <a:schemeClr val="tx1"/>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8D448A3B-66FF-4EEC-B776-47CD3036869D}"/>
              </a:ext>
            </a:extLst>
          </p:cNvPr>
          <p:cNvSpPr>
            <a:spLocks noGrp="1"/>
          </p:cNvSpPr>
          <p:nvPr>
            <p:ph idx="1"/>
          </p:nvPr>
        </p:nvSpPr>
        <p:spPr>
          <a:xfrm>
            <a:off x="665363" y="2071396"/>
            <a:ext cx="8820627" cy="3712430"/>
          </a:xfrm>
        </p:spPr>
        <p:txBody>
          <a:bodyPr>
            <a:normAutofit/>
          </a:bodyPr>
          <a:lstStyle/>
          <a:p>
            <a:pPr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The material output that is radiation pattern has been radiated in all radiation .</a:t>
            </a:r>
          </a:p>
          <a:p>
            <a:pPr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To avoid this we can go for with Beam Steering concept.</a:t>
            </a:r>
          </a:p>
          <a:p>
            <a:pPr marL="0" indent="0" algn="just">
              <a:buNone/>
            </a:pPr>
            <a:r>
              <a:rPr lang="en-US" sz="2600" dirty="0">
                <a:latin typeface="Times New Roman" panose="02020603050405020304" pitchFamily="18" charset="0"/>
                <a:cs typeface="Times New Roman" panose="02020603050405020304" pitchFamily="18" charset="0"/>
              </a:rPr>
              <a:t>We proposed a novel structure of planar folded-line  metamaterial and applied it to improve the gain of 5.8 GHz microstrip antenna types: a circularly polarized patch antenna, an antenna array, and a beam steering antenna. </a:t>
            </a:r>
          </a:p>
          <a:p>
            <a:pPr marL="0" indent="0" algn="just">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44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1F0C-3A17-9CF0-DFA5-4D4D54785AAB}"/>
              </a:ext>
            </a:extLst>
          </p:cNvPr>
          <p:cNvSpPr>
            <a:spLocks noGrp="1"/>
          </p:cNvSpPr>
          <p:nvPr>
            <p:ph type="title"/>
          </p:nvPr>
        </p:nvSpPr>
        <p:spPr>
          <a:xfrm>
            <a:off x="399039" y="420367"/>
            <a:ext cx="7394950" cy="1028917"/>
          </a:xfrm>
        </p:spPr>
        <p:txBody>
          <a:bodyPr>
            <a:noAutofit/>
          </a:bodyPr>
          <a:lstStyle/>
          <a:p>
            <a:r>
              <a:rPr lang="en-IN" sz="3800" b="1" i="1" dirty="0">
                <a:solidFill>
                  <a:schemeClr val="tx1"/>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EAEA5C43-4EF4-D03F-AA9C-2E31F6075394}"/>
              </a:ext>
            </a:extLst>
          </p:cNvPr>
          <p:cNvSpPr>
            <a:spLocks noGrp="1"/>
          </p:cNvSpPr>
          <p:nvPr>
            <p:ph idx="1"/>
          </p:nvPr>
        </p:nvSpPr>
        <p:spPr>
          <a:xfrm>
            <a:off x="657211" y="1614196"/>
            <a:ext cx="9348180" cy="4180297"/>
          </a:xfrm>
        </p:spPr>
        <p:txBody>
          <a:bodyPr>
            <a:noAutofit/>
          </a:bodyPr>
          <a:lstStyle/>
          <a:p>
            <a:pPr algn="r">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Isolation improvement of 4 dB is achieved by keeping the meta-</a:t>
            </a:r>
            <a:br>
              <a:rPr lang="en-US" sz="2600" dirty="0">
                <a:latin typeface="Times New Roman" panose="02020603050405020304" pitchFamily="18" charset="0"/>
                <a:cs typeface="Times New Roman" panose="02020603050405020304" pitchFamily="18" charset="0"/>
              </a:rPr>
            </a:br>
            <a:r>
              <a:rPr lang="en-US" sz="2600" b="0" i="0" dirty="0">
                <a:effectLst/>
                <a:latin typeface="Times New Roman" panose="02020603050405020304" pitchFamily="18" charset="0"/>
                <a:cs typeface="Times New Roman" panose="02020603050405020304" pitchFamily="18" charset="0"/>
              </a:rPr>
              <a:t>material structure in between the MIMO elements.</a:t>
            </a:r>
          </a:p>
          <a:p>
            <a:pPr algn="just">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With the proposed </a:t>
            </a:r>
            <a:r>
              <a:rPr lang="en-US" sz="2600" b="0" i="0" dirty="0" err="1">
                <a:effectLst/>
                <a:latin typeface="Times New Roman" panose="02020603050405020304" pitchFamily="18" charset="0"/>
                <a:cs typeface="Times New Roman" panose="02020603050405020304" pitchFamily="18" charset="0"/>
              </a:rPr>
              <a:t>struc</a:t>
            </a:r>
            <a:r>
              <a:rPr lang="en-US" sz="2600" b="0" i="0" dirty="0">
                <a:effectLst/>
                <a:latin typeface="Times New Roman" panose="02020603050405020304" pitchFamily="18" charset="0"/>
                <a:cs typeface="Times New Roman" panose="02020603050405020304" pitchFamily="18" charset="0"/>
              </a:rPr>
              <a:t>-</a:t>
            </a:r>
            <a:br>
              <a:rPr lang="en-US" sz="2600" dirty="0">
                <a:latin typeface="Times New Roman" panose="02020603050405020304" pitchFamily="18" charset="0"/>
                <a:cs typeface="Times New Roman" panose="02020603050405020304" pitchFamily="18" charset="0"/>
              </a:rPr>
            </a:br>
            <a:r>
              <a:rPr lang="en-US" sz="2600" b="0" i="0" dirty="0" err="1">
                <a:effectLst/>
                <a:latin typeface="Times New Roman" panose="02020603050405020304" pitchFamily="18" charset="0"/>
                <a:cs typeface="Times New Roman" panose="02020603050405020304" pitchFamily="18" charset="0"/>
              </a:rPr>
              <a:t>ture</a:t>
            </a:r>
            <a:r>
              <a:rPr lang="en-US" sz="2600" b="0" i="0" dirty="0">
                <a:effectLst/>
                <a:latin typeface="Times New Roman" panose="02020603050405020304" pitchFamily="18" charset="0"/>
                <a:cs typeface="Times New Roman" panose="02020603050405020304" pitchFamily="18" charset="0"/>
              </a:rPr>
              <a:t>, the isolation is achieved around 24.5 </a:t>
            </a:r>
            <a:r>
              <a:rPr lang="en-US" sz="2600" b="0" i="0" dirty="0" err="1">
                <a:effectLst/>
                <a:latin typeface="Times New Roman" panose="02020603050405020304" pitchFamily="18" charset="0"/>
                <a:cs typeface="Times New Roman" panose="02020603050405020304" pitchFamily="18" charset="0"/>
              </a:rPr>
              <a:t>dB.</a:t>
            </a:r>
            <a:r>
              <a:rPr lang="en-US" sz="2600" b="0" i="0" dirty="0">
                <a:effectLs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600" b="0" i="0" dirty="0">
                <a:effectLst/>
                <a:latin typeface="Times New Roman" panose="02020603050405020304" pitchFamily="18" charset="0"/>
                <a:cs typeface="Times New Roman" panose="02020603050405020304" pitchFamily="18" charset="0"/>
              </a:rPr>
              <a:t>Due to low ECC, high</a:t>
            </a:r>
            <a:br>
              <a:rPr lang="en-US" sz="2600" dirty="0">
                <a:latin typeface="Times New Roman" panose="02020603050405020304" pitchFamily="18" charset="0"/>
                <a:cs typeface="Times New Roman" panose="02020603050405020304" pitchFamily="18" charset="0"/>
              </a:rPr>
            </a:br>
            <a:r>
              <a:rPr lang="en-US" sz="2600" b="0" i="0" dirty="0">
                <a:effectLst/>
                <a:latin typeface="Times New Roman" panose="02020603050405020304" pitchFamily="18" charset="0"/>
                <a:cs typeface="Times New Roman" panose="02020603050405020304" pitchFamily="18" charset="0"/>
              </a:rPr>
              <a:t>gain, low channel capacity loss and very low mutual coupling between</a:t>
            </a:r>
            <a:br>
              <a:rPr lang="en-US" sz="2600" dirty="0">
                <a:latin typeface="Times New Roman" panose="02020603050405020304" pitchFamily="18" charset="0"/>
                <a:cs typeface="Times New Roman" panose="02020603050405020304" pitchFamily="18" charset="0"/>
              </a:rPr>
            </a:br>
            <a:r>
              <a:rPr lang="en-US" sz="2600" b="0" i="0" dirty="0">
                <a:effectLst/>
                <a:latin typeface="Times New Roman" panose="02020603050405020304" pitchFamily="18" charset="0"/>
                <a:cs typeface="Times New Roman" panose="02020603050405020304" pitchFamily="18" charset="0"/>
              </a:rPr>
              <a:t>elements, the proposed antenna is a good candidate for the MIMO</a:t>
            </a:r>
            <a:br>
              <a:rPr lang="en-US" sz="2600" dirty="0">
                <a:latin typeface="Times New Roman" panose="02020603050405020304" pitchFamily="18" charset="0"/>
                <a:cs typeface="Times New Roman" panose="02020603050405020304" pitchFamily="18" charset="0"/>
              </a:rPr>
            </a:br>
            <a:r>
              <a:rPr lang="en-US" sz="2600" b="0" i="0" dirty="0">
                <a:effectLst/>
                <a:latin typeface="Times New Roman" panose="02020603050405020304" pitchFamily="18" charset="0"/>
                <a:cs typeface="Times New Roman" panose="02020603050405020304" pitchFamily="18" charset="0"/>
              </a:rPr>
              <a:t>applications.</a:t>
            </a:r>
          </a:p>
        </p:txBody>
      </p:sp>
    </p:spTree>
    <p:extLst>
      <p:ext uri="{BB962C8B-B14F-4D97-AF65-F5344CB8AC3E}">
        <p14:creationId xmlns:p14="http://schemas.microsoft.com/office/powerpoint/2010/main" val="1158740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72A564A-4BE7-7DA7-45FC-C2302C12AF55}"/>
              </a:ext>
            </a:extLst>
          </p:cNvPr>
          <p:cNvSpPr txBox="1"/>
          <p:nvPr/>
        </p:nvSpPr>
        <p:spPr>
          <a:xfrm>
            <a:off x="373224" y="979713"/>
            <a:ext cx="8378891" cy="677108"/>
          </a:xfrm>
          <a:prstGeom prst="rect">
            <a:avLst/>
          </a:prstGeom>
          <a:noFill/>
        </p:spPr>
        <p:txBody>
          <a:bodyPr wrap="square" rtlCol="0">
            <a:spAutoFit/>
          </a:bodyPr>
          <a:lstStyle/>
          <a:p>
            <a:r>
              <a:rPr lang="en-US" sz="3800" b="1" i="1" dirty="0">
                <a:effectLst/>
                <a:latin typeface="Times New Roman" panose="02020603050405020304" pitchFamily="18" charset="0"/>
                <a:cs typeface="Times New Roman" panose="02020603050405020304" pitchFamily="18" charset="0"/>
              </a:rPr>
              <a:t>Steps involved in the proposed system</a:t>
            </a:r>
            <a:endParaRPr lang="en-IN" sz="3800" b="1" i="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D9C8D24-6133-1A1F-9C97-0148CB7DB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81" y="2021102"/>
            <a:ext cx="9150846" cy="3757845"/>
          </a:xfrm>
          <a:prstGeom prst="rect">
            <a:avLst/>
          </a:prstGeom>
        </p:spPr>
      </p:pic>
    </p:spTree>
    <p:extLst>
      <p:ext uri="{BB962C8B-B14F-4D97-AF65-F5344CB8AC3E}">
        <p14:creationId xmlns:p14="http://schemas.microsoft.com/office/powerpoint/2010/main" val="1745056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D2D68-8F17-C567-8103-2717C0455A49}"/>
              </a:ext>
            </a:extLst>
          </p:cNvPr>
          <p:cNvSpPr>
            <a:spLocks noGrp="1"/>
          </p:cNvSpPr>
          <p:nvPr>
            <p:ph type="title"/>
          </p:nvPr>
        </p:nvSpPr>
        <p:spPr>
          <a:xfrm>
            <a:off x="130529" y="0"/>
            <a:ext cx="8790037" cy="410249"/>
          </a:xfrm>
        </p:spPr>
        <p:txBody>
          <a:bodyPr>
            <a:noAutofit/>
          </a:bodyPr>
          <a:lstStyle/>
          <a:p>
            <a:r>
              <a:rPr lang="en-IN" sz="3800" b="1" i="1" dirty="0">
                <a:solidFill>
                  <a:schemeClr val="tx1"/>
                </a:solidFill>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DAC97C17-2E6C-0EAD-E01D-49914A141D80}"/>
              </a:ext>
            </a:extLst>
          </p:cNvPr>
          <p:cNvSpPr>
            <a:spLocks noGrp="1"/>
          </p:cNvSpPr>
          <p:nvPr>
            <p:ph idx="1"/>
          </p:nvPr>
        </p:nvSpPr>
        <p:spPr>
          <a:xfrm>
            <a:off x="532094" y="775052"/>
            <a:ext cx="8183199" cy="2379307"/>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existing antenna is printed on a low cost FR-4 substrate having a loss tangent and relative permittivity of 0.02 and 4.4, respectively.</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existing design has two patches excited using a 3 mm wider microstrip lines with a 50 Ω characteristic impedance. </a:t>
            </a:r>
            <a:endParaRPr lang="en-IN" sz="20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93B8868A-840D-56BB-B29F-CB4995846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041" y="2444621"/>
            <a:ext cx="6070753" cy="4198776"/>
          </a:xfrm>
          <a:prstGeom prst="rect">
            <a:avLst/>
          </a:prstGeom>
        </p:spPr>
      </p:pic>
    </p:spTree>
    <p:extLst>
      <p:ext uri="{BB962C8B-B14F-4D97-AF65-F5344CB8AC3E}">
        <p14:creationId xmlns:p14="http://schemas.microsoft.com/office/powerpoint/2010/main" val="451754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CA4A-2B16-1B30-0A1C-4C63A2CCC83F}"/>
              </a:ext>
            </a:extLst>
          </p:cNvPr>
          <p:cNvSpPr>
            <a:spLocks noGrp="1"/>
          </p:cNvSpPr>
          <p:nvPr>
            <p:ph type="title"/>
          </p:nvPr>
        </p:nvSpPr>
        <p:spPr>
          <a:xfrm>
            <a:off x="677334" y="609600"/>
            <a:ext cx="8596668" cy="817984"/>
          </a:xfrm>
        </p:spPr>
        <p:txBody>
          <a:bodyPr/>
          <a:lstStyle/>
          <a:p>
            <a:r>
              <a:rPr lang="en-IN" dirty="0"/>
              <a:t>Proposed System</a:t>
            </a:r>
          </a:p>
        </p:txBody>
      </p:sp>
      <p:sp>
        <p:nvSpPr>
          <p:cNvPr id="7" name="Content Placeholder 6">
            <a:extLst>
              <a:ext uri="{FF2B5EF4-FFF2-40B4-BE49-F238E27FC236}">
                <a16:creationId xmlns:a16="http://schemas.microsoft.com/office/drawing/2014/main" id="{B4A5E0DC-5E0D-36B7-6BDB-E71AC3643D5B}"/>
              </a:ext>
            </a:extLst>
          </p:cNvPr>
          <p:cNvSpPr>
            <a:spLocks noGrp="1"/>
          </p:cNvSpPr>
          <p:nvPr>
            <p:ph idx="1"/>
          </p:nvPr>
        </p:nvSpPr>
        <p:spPr>
          <a:xfrm>
            <a:off x="677334" y="1707503"/>
            <a:ext cx="8596668" cy="4333860"/>
          </a:xfrm>
        </p:spPr>
        <p:txBody>
          <a:bodyPr/>
          <a:lstStyle/>
          <a:p>
            <a:r>
              <a:rPr lang="en-US" b="0" i="0" dirty="0">
                <a:effectLst/>
                <a:latin typeface="Arial" panose="020B0604020202020204" pitchFamily="34" charset="0"/>
              </a:rPr>
              <a:t>Width and length of the optimized antenna were chosen as 15 mm and 13 mm respectively. Secondly, another patch antenna is designed near to the first one with the length and width of the substrate is 77 mm and 22 mm.</a:t>
            </a:r>
          </a:p>
          <a:p>
            <a:r>
              <a:rPr lang="en-US" b="0" i="0" dirty="0">
                <a:effectLst/>
                <a:latin typeface="Arial" panose="020B0604020202020204" pitchFamily="34" charset="0"/>
              </a:rPr>
              <a:t>This has done for achieve the high gain and increase the antenna efficiency. These two patches are separated with the small distance of 5.3 mm.</a:t>
            </a:r>
            <a:endParaRPr lang="en-IN" dirty="0"/>
          </a:p>
        </p:txBody>
      </p:sp>
      <p:pic>
        <p:nvPicPr>
          <p:cNvPr id="11" name="Picture 10">
            <a:extLst>
              <a:ext uri="{FF2B5EF4-FFF2-40B4-BE49-F238E27FC236}">
                <a16:creationId xmlns:a16="http://schemas.microsoft.com/office/drawing/2014/main" id="{944FBF39-0970-104D-43AC-553F062C40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4286" y="3396343"/>
            <a:ext cx="5574220" cy="3144415"/>
          </a:xfrm>
          <a:prstGeom prst="rect">
            <a:avLst/>
          </a:prstGeom>
        </p:spPr>
      </p:pic>
    </p:spTree>
    <p:extLst>
      <p:ext uri="{BB962C8B-B14F-4D97-AF65-F5344CB8AC3E}">
        <p14:creationId xmlns:p14="http://schemas.microsoft.com/office/powerpoint/2010/main" val="1419902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305BE-6E5C-469C-511D-D913438465F9}"/>
              </a:ext>
            </a:extLst>
          </p:cNvPr>
          <p:cNvSpPr>
            <a:spLocks noGrp="1"/>
          </p:cNvSpPr>
          <p:nvPr>
            <p:ph type="title"/>
          </p:nvPr>
        </p:nvSpPr>
        <p:spPr/>
        <p:txBody>
          <a:bodyPr/>
          <a:lstStyle/>
          <a:p>
            <a:r>
              <a:rPr lang="en-IN" dirty="0"/>
              <a:t>Comparison</a:t>
            </a:r>
          </a:p>
        </p:txBody>
      </p:sp>
      <p:sp>
        <p:nvSpPr>
          <p:cNvPr id="3" name="Content Placeholder 2">
            <a:extLst>
              <a:ext uri="{FF2B5EF4-FFF2-40B4-BE49-F238E27FC236}">
                <a16:creationId xmlns:a16="http://schemas.microsoft.com/office/drawing/2014/main" id="{02029294-59CA-D0B5-E4DA-E6D8CBEF18DA}"/>
              </a:ext>
            </a:extLst>
          </p:cNvPr>
          <p:cNvSpPr>
            <a:spLocks noGrp="1"/>
          </p:cNvSpPr>
          <p:nvPr>
            <p:ph idx="1"/>
          </p:nvPr>
        </p:nvSpPr>
        <p:spPr>
          <a:xfrm>
            <a:off x="677334" y="1436915"/>
            <a:ext cx="8596668" cy="4604448"/>
          </a:xfrm>
        </p:spPr>
        <p:txBody>
          <a:bodyPr/>
          <a:lstStyle/>
          <a:p>
            <a:pPr algn="l" rtl="0"/>
            <a:r>
              <a:rPr lang="en-US" dirty="0">
                <a:effectLst/>
                <a:latin typeface="Arial" panose="020B0604020202020204" pitchFamily="34" charset="0"/>
              </a:rPr>
              <a:t>The ECC is around the ideal value and it is equal to 0.02 at 5.8 </a:t>
            </a:r>
            <a:r>
              <a:rPr lang="en-US" b="0" i="0" dirty="0">
                <a:effectLst/>
                <a:latin typeface="Arial" panose="020B0604020202020204" pitchFamily="34" charset="0"/>
              </a:rPr>
              <a:t>GHz. Furthermore, it is clear from the same figure that the ECC is less than</a:t>
            </a:r>
            <a:br>
              <a:rPr lang="en-US" dirty="0"/>
            </a:br>
            <a:r>
              <a:rPr lang="en-US" b="0" i="0" dirty="0">
                <a:effectLst/>
                <a:latin typeface="Arial" panose="020B0604020202020204" pitchFamily="34" charset="0"/>
              </a:rPr>
              <a:t>0.1 over the operating frequency band. </a:t>
            </a:r>
            <a:endParaRPr lang="en-US" dirty="0">
              <a:effectLst/>
            </a:endParaRPr>
          </a:p>
        </p:txBody>
      </p:sp>
      <p:pic>
        <p:nvPicPr>
          <p:cNvPr id="5" name="Picture 4">
            <a:extLst>
              <a:ext uri="{FF2B5EF4-FFF2-40B4-BE49-F238E27FC236}">
                <a16:creationId xmlns:a16="http://schemas.microsoft.com/office/drawing/2014/main" id="{57E265EE-489E-6C6E-B239-39FCA181E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8988" y="2757716"/>
            <a:ext cx="6988146" cy="3421562"/>
          </a:xfrm>
          <a:prstGeom prst="rect">
            <a:avLst/>
          </a:prstGeom>
        </p:spPr>
      </p:pic>
    </p:spTree>
    <p:extLst>
      <p:ext uri="{BB962C8B-B14F-4D97-AF65-F5344CB8AC3E}">
        <p14:creationId xmlns:p14="http://schemas.microsoft.com/office/powerpoint/2010/main" val="4221011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67347-2EEA-396B-1410-061FDCA95139}"/>
              </a:ext>
            </a:extLst>
          </p:cNvPr>
          <p:cNvSpPr>
            <a:spLocks noGrp="1"/>
          </p:cNvSpPr>
          <p:nvPr>
            <p:ph idx="1"/>
          </p:nvPr>
        </p:nvSpPr>
        <p:spPr>
          <a:xfrm>
            <a:off x="677334" y="914401"/>
            <a:ext cx="8596668" cy="5126962"/>
          </a:xfrm>
        </p:spPr>
        <p:txBody>
          <a:bodyPr/>
          <a:lstStyle/>
          <a:p>
            <a:r>
              <a:rPr lang="en-US" b="0" i="0" dirty="0">
                <a:effectLst/>
                <a:latin typeface="Arial" panose="020B0604020202020204" pitchFamily="34" charset="0"/>
              </a:rPr>
              <a:t>At 5.8 GHz, the proposed MIMO antenna attained a DG of 4.05 </a:t>
            </a:r>
            <a:r>
              <a:rPr lang="en-US" b="0" i="0" dirty="0" err="1">
                <a:effectLst/>
                <a:latin typeface="Arial" panose="020B0604020202020204" pitchFamily="34" charset="0"/>
              </a:rPr>
              <a:t>dB.</a:t>
            </a:r>
            <a:r>
              <a:rPr lang="en-US" b="0" i="0" dirty="0">
                <a:effectLst/>
                <a:latin typeface="Arial" panose="020B0604020202020204" pitchFamily="34" charset="0"/>
              </a:rPr>
              <a:t> Yet, the proposed antenna has a DG &lt;5.8 dB over the entire operating band.</a:t>
            </a:r>
            <a:endParaRPr lang="en-IN" dirty="0"/>
          </a:p>
        </p:txBody>
      </p:sp>
      <p:pic>
        <p:nvPicPr>
          <p:cNvPr id="5" name="Picture 4">
            <a:extLst>
              <a:ext uri="{FF2B5EF4-FFF2-40B4-BE49-F238E27FC236}">
                <a16:creationId xmlns:a16="http://schemas.microsoft.com/office/drawing/2014/main" id="{B9124E29-DE7B-5700-C205-80C42C79B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4256" y="1978090"/>
            <a:ext cx="5838022" cy="4221020"/>
          </a:xfrm>
          <a:prstGeom prst="rect">
            <a:avLst/>
          </a:prstGeom>
        </p:spPr>
      </p:pic>
    </p:spTree>
    <p:extLst>
      <p:ext uri="{BB962C8B-B14F-4D97-AF65-F5344CB8AC3E}">
        <p14:creationId xmlns:p14="http://schemas.microsoft.com/office/powerpoint/2010/main" val="29065386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1189</TotalTime>
  <Words>642</Words>
  <Application>Microsoft Office PowerPoint</Application>
  <PresentationFormat>Widescreen</PresentationFormat>
  <Paragraphs>39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Lato</vt:lpstr>
      <vt:lpstr>Times New Roman</vt:lpstr>
      <vt:lpstr>Trebuchet MS</vt:lpstr>
      <vt:lpstr>Wingdings</vt:lpstr>
      <vt:lpstr>Wingdings 3</vt:lpstr>
      <vt:lpstr>Facet</vt:lpstr>
      <vt:lpstr>Design of High-Gain and Beam Steering Antennas Using a New Planar Folded-Line Metamaterial Structure</vt:lpstr>
      <vt:lpstr>INTRODUCTION :</vt:lpstr>
      <vt:lpstr>PROBLEM STATEMENT</vt:lpstr>
      <vt:lpstr>OBJECTIVES</vt:lpstr>
      <vt:lpstr>PowerPoint Presentation</vt:lpstr>
      <vt:lpstr>Existing System</vt:lpstr>
      <vt:lpstr>Proposed System</vt:lpstr>
      <vt:lpstr>Comparison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DETECTION WITH AUTOMATIC CLOSE OF WINDOW</dc:title>
  <dc:creator>Karthika Vasanth</dc:creator>
  <cp:lastModifiedBy>Yuvaprabha B</cp:lastModifiedBy>
  <cp:revision>48</cp:revision>
  <dcterms:created xsi:type="dcterms:W3CDTF">2022-08-04T15:12:46Z</dcterms:created>
  <dcterms:modified xsi:type="dcterms:W3CDTF">2023-09-28T17:07:38Z</dcterms:modified>
</cp:coreProperties>
</file>