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DF2C9CA-EAF6-44C8-B216-F09EE3A1B95B}" type="datetimeFigureOut">
              <a:rPr lang="en-IN" smtClean="0"/>
              <a:t>24-10-2024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DF80E6F-71A9-455B-8B77-638DD493B4A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503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F2C9CA-EAF6-44C8-B216-F09EE3A1B95B}"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F80E6F-71A9-455B-8B77-638DD493B4AE}" type="slidenum">
              <a:rPr lang="en-IN" smtClean="0"/>
              <a:t>‹#›</a:t>
            </a:fld>
            <a:endParaRPr lang="en-IN"/>
          </a:p>
        </p:txBody>
      </p:sp>
    </p:spTree>
    <p:extLst>
      <p:ext uri="{BB962C8B-B14F-4D97-AF65-F5344CB8AC3E}">
        <p14:creationId xmlns:p14="http://schemas.microsoft.com/office/powerpoint/2010/main" val="1556029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2C9CA-EAF6-44C8-B216-F09EE3A1B95B}"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80E6F-71A9-455B-8B77-638DD493B4A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6426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2C9CA-EAF6-44C8-B216-F09EE3A1B95B}"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80E6F-71A9-455B-8B77-638DD493B4A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422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2C9CA-EAF6-44C8-B216-F09EE3A1B95B}"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80E6F-71A9-455B-8B77-638DD493B4AE}" type="slidenum">
              <a:rPr lang="en-IN" smtClean="0"/>
              <a:t>‹#›</a:t>
            </a:fld>
            <a:endParaRPr lang="en-IN"/>
          </a:p>
        </p:txBody>
      </p:sp>
    </p:spTree>
    <p:extLst>
      <p:ext uri="{BB962C8B-B14F-4D97-AF65-F5344CB8AC3E}">
        <p14:creationId xmlns:p14="http://schemas.microsoft.com/office/powerpoint/2010/main" val="2977122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2C9CA-EAF6-44C8-B216-F09EE3A1B95B}"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80E6F-71A9-455B-8B77-638DD493B4A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4986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2C9CA-EAF6-44C8-B216-F09EE3A1B95B}"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80E6F-71A9-455B-8B77-638DD493B4A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9331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2C9CA-EAF6-44C8-B216-F09EE3A1B95B}"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80E6F-71A9-455B-8B77-638DD493B4A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6289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2C9CA-EAF6-44C8-B216-F09EE3A1B95B}"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80E6F-71A9-455B-8B77-638DD493B4A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4393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F2C9CA-EAF6-44C8-B216-F09EE3A1B95B}"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80E6F-71A9-455B-8B77-638DD493B4AE}" type="slidenum">
              <a:rPr lang="en-IN" smtClean="0"/>
              <a:t>‹#›</a:t>
            </a:fld>
            <a:endParaRPr lang="en-IN"/>
          </a:p>
        </p:txBody>
      </p:sp>
    </p:spTree>
    <p:extLst>
      <p:ext uri="{BB962C8B-B14F-4D97-AF65-F5344CB8AC3E}">
        <p14:creationId xmlns:p14="http://schemas.microsoft.com/office/powerpoint/2010/main" val="351517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2C9CA-EAF6-44C8-B216-F09EE3A1B95B}" type="datetimeFigureOut">
              <a:rPr lang="en-IN" smtClean="0"/>
              <a:t>24-10-2024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F80E6F-71A9-455B-8B77-638DD493B4A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7207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F2C9CA-EAF6-44C8-B216-F09EE3A1B95B}"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F80E6F-71A9-455B-8B77-638DD493B4AE}" type="slidenum">
              <a:rPr lang="en-IN" smtClean="0"/>
              <a:t>‹#›</a:t>
            </a:fld>
            <a:endParaRPr lang="en-IN"/>
          </a:p>
        </p:txBody>
      </p:sp>
    </p:spTree>
    <p:extLst>
      <p:ext uri="{BB962C8B-B14F-4D97-AF65-F5344CB8AC3E}">
        <p14:creationId xmlns:p14="http://schemas.microsoft.com/office/powerpoint/2010/main" val="351843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F2C9CA-EAF6-44C8-B216-F09EE3A1B95B}" type="datetimeFigureOut">
              <a:rPr lang="en-IN" smtClean="0"/>
              <a:t>24-10-2024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F80E6F-71A9-455B-8B77-638DD493B4A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9393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F2C9CA-EAF6-44C8-B216-F09EE3A1B95B}" type="datetimeFigureOut">
              <a:rPr lang="en-IN" smtClean="0"/>
              <a:t>24-10-2024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F80E6F-71A9-455B-8B77-638DD493B4A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126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2C9CA-EAF6-44C8-B216-F09EE3A1B95B}" type="datetimeFigureOut">
              <a:rPr lang="en-IN" smtClean="0"/>
              <a:t>24-10-2024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F80E6F-71A9-455B-8B77-638DD493B4AE}" type="slidenum">
              <a:rPr lang="en-IN" smtClean="0"/>
              <a:t>‹#›</a:t>
            </a:fld>
            <a:endParaRPr lang="en-IN"/>
          </a:p>
        </p:txBody>
      </p:sp>
    </p:spTree>
    <p:extLst>
      <p:ext uri="{BB962C8B-B14F-4D97-AF65-F5344CB8AC3E}">
        <p14:creationId xmlns:p14="http://schemas.microsoft.com/office/powerpoint/2010/main" val="25337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F2C9CA-EAF6-44C8-B216-F09EE3A1B95B}"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F80E6F-71A9-455B-8B77-638DD493B4A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752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F2C9CA-EAF6-44C8-B216-F09EE3A1B95B}" type="datetimeFigureOut">
              <a:rPr lang="en-IN" smtClean="0"/>
              <a:t>24-10-2024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F80E6F-71A9-455B-8B77-638DD493B4AE}" type="slidenum">
              <a:rPr lang="en-IN" smtClean="0"/>
              <a:t>‹#›</a:t>
            </a:fld>
            <a:endParaRPr lang="en-IN"/>
          </a:p>
        </p:txBody>
      </p:sp>
    </p:spTree>
    <p:extLst>
      <p:ext uri="{BB962C8B-B14F-4D97-AF65-F5344CB8AC3E}">
        <p14:creationId xmlns:p14="http://schemas.microsoft.com/office/powerpoint/2010/main" val="965423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F2C9CA-EAF6-44C8-B216-F09EE3A1B95B}" type="datetimeFigureOut">
              <a:rPr lang="en-IN" smtClean="0"/>
              <a:t>24-10-2024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F80E6F-71A9-455B-8B77-638DD493B4AE}" type="slidenum">
              <a:rPr lang="en-IN" smtClean="0"/>
              <a:t>‹#›</a:t>
            </a:fld>
            <a:endParaRPr lang="en-IN"/>
          </a:p>
        </p:txBody>
      </p:sp>
    </p:spTree>
    <p:extLst>
      <p:ext uri="{BB962C8B-B14F-4D97-AF65-F5344CB8AC3E}">
        <p14:creationId xmlns:p14="http://schemas.microsoft.com/office/powerpoint/2010/main" val="36471233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dm.depaul.edu/academics/research/Documents/TechnicalReports/2009/TR09-002.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3D5F-6F90-328E-75D8-C7227C4B3BF4}"/>
              </a:ext>
            </a:extLst>
          </p:cNvPr>
          <p:cNvSpPr>
            <a:spLocks noGrp="1"/>
          </p:cNvSpPr>
          <p:nvPr>
            <p:ph type="ctrTitle"/>
          </p:nvPr>
        </p:nvSpPr>
        <p:spPr/>
        <p:txBody>
          <a:bodyPr/>
          <a:lstStyle/>
          <a:p>
            <a:r>
              <a:rPr lang="en-US" dirty="0"/>
              <a:t>OPTIMAL DRONE NAVIGATION	</a:t>
            </a:r>
            <a:endParaRPr lang="en-IN" dirty="0"/>
          </a:p>
        </p:txBody>
      </p:sp>
      <p:sp>
        <p:nvSpPr>
          <p:cNvPr id="3" name="Subtitle 2">
            <a:extLst>
              <a:ext uri="{FF2B5EF4-FFF2-40B4-BE49-F238E27FC236}">
                <a16:creationId xmlns:a16="http://schemas.microsoft.com/office/drawing/2014/main" id="{FAADFB99-D629-A4A1-AA1A-44B5AB45A138}"/>
              </a:ext>
            </a:extLst>
          </p:cNvPr>
          <p:cNvSpPr>
            <a:spLocks noGrp="1"/>
          </p:cNvSpPr>
          <p:nvPr>
            <p:ph type="subTitle" idx="1"/>
          </p:nvPr>
        </p:nvSpPr>
        <p:spPr/>
        <p:txBody>
          <a:bodyPr>
            <a:normAutofit lnSpcReduction="10000"/>
          </a:bodyPr>
          <a:lstStyle/>
          <a:p>
            <a:r>
              <a:rPr lang="en-US" dirty="0"/>
              <a:t>Project By: </a:t>
            </a:r>
          </a:p>
          <a:p>
            <a:r>
              <a:rPr lang="en-US" dirty="0"/>
              <a:t>NAYSAH SHEIKH </a:t>
            </a:r>
            <a:r>
              <a:rPr lang="en-IN" dirty="0"/>
              <a:t>(22BCE1943)</a:t>
            </a:r>
          </a:p>
          <a:p>
            <a:r>
              <a:rPr lang="en-IN" dirty="0"/>
              <a:t>SREVATSHEN S G (22BCE5217)</a:t>
            </a:r>
          </a:p>
        </p:txBody>
      </p:sp>
    </p:spTree>
    <p:extLst>
      <p:ext uri="{BB962C8B-B14F-4D97-AF65-F5344CB8AC3E}">
        <p14:creationId xmlns:p14="http://schemas.microsoft.com/office/powerpoint/2010/main" val="2768239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E550-5B7B-1F69-46D1-53C20E479C04}"/>
              </a:ext>
            </a:extLst>
          </p:cNvPr>
          <p:cNvSpPr>
            <a:spLocks noGrp="1"/>
          </p:cNvSpPr>
          <p:nvPr>
            <p:ph type="title"/>
          </p:nvPr>
        </p:nvSpPr>
        <p:spPr>
          <a:xfrm>
            <a:off x="1451579" y="1225485"/>
            <a:ext cx="9603275" cy="628269"/>
          </a:xfrm>
        </p:spPr>
        <p:txBody>
          <a:bodyPr>
            <a:normAutofit fontScale="90000"/>
          </a:bodyPr>
          <a:lstStyle/>
          <a:p>
            <a:pPr algn="ctr"/>
            <a:r>
              <a:rPr lang="en-US" dirty="0"/>
              <a:t>ENSEMBLE APPROACH</a:t>
            </a:r>
            <a:endParaRPr lang="en-IN" dirty="0"/>
          </a:p>
        </p:txBody>
      </p:sp>
      <p:sp>
        <p:nvSpPr>
          <p:cNvPr id="3" name="Content Placeholder 2">
            <a:extLst>
              <a:ext uri="{FF2B5EF4-FFF2-40B4-BE49-F238E27FC236}">
                <a16:creationId xmlns:a16="http://schemas.microsoft.com/office/drawing/2014/main" id="{6EA1C726-99A7-B21C-99C3-95137152FFB1}"/>
              </a:ext>
            </a:extLst>
          </p:cNvPr>
          <p:cNvSpPr>
            <a:spLocks noGrp="1"/>
          </p:cNvSpPr>
          <p:nvPr>
            <p:ph idx="1"/>
          </p:nvPr>
        </p:nvSpPr>
        <p:spPr/>
        <p:txBody>
          <a:bodyPr>
            <a:normAutofit fontScale="85000" lnSpcReduction="20000"/>
          </a:bodyPr>
          <a:lstStyle/>
          <a:p>
            <a:pPr marL="0" indent="0" algn="l">
              <a:buNone/>
            </a:pPr>
            <a:r>
              <a:rPr lang="en-US" b="0" i="0" dirty="0">
                <a:effectLst/>
                <a:latin typeface="__fkGroteskNeue_598ab8"/>
              </a:rPr>
              <a:t>The ensemble approach combines A* for real-time navigation with Bellman-Ford for scenarios involving negative edge weights or potential hazards. This dual strategy leverages strengths of both algorithms.</a:t>
            </a:r>
          </a:p>
          <a:p>
            <a:pPr marL="0" indent="0" algn="l">
              <a:buNone/>
            </a:pPr>
            <a:r>
              <a:rPr lang="en-US" b="1" i="0" dirty="0">
                <a:effectLst/>
                <a:latin typeface="__fkGroteskNeue_598ab8"/>
              </a:rPr>
              <a:t>Phases:</a:t>
            </a:r>
          </a:p>
          <a:p>
            <a:pPr algn="l">
              <a:buFont typeface="+mj-lt"/>
              <a:buAutoNum type="arabicPeriod"/>
            </a:pPr>
            <a:r>
              <a:rPr lang="en-US" b="1" i="0" dirty="0">
                <a:effectLst/>
                <a:latin typeface="__fkGroteskNeue_598ab8"/>
              </a:rPr>
              <a:t>Initial Pathfinding with A*:</a:t>
            </a:r>
            <a:r>
              <a:rPr lang="en-US" b="0" i="0" dirty="0">
                <a:effectLst/>
                <a:latin typeface="__fkGroteskNeue_598ab8"/>
              </a:rPr>
              <a:t> Use A* to find an optimal path quickly under normal conditions.</a:t>
            </a:r>
          </a:p>
          <a:p>
            <a:pPr algn="l">
              <a:buFont typeface="+mj-lt"/>
              <a:buAutoNum type="arabicPeriod"/>
            </a:pPr>
            <a:r>
              <a:rPr lang="en-US" b="1" i="0" dirty="0">
                <a:effectLst/>
                <a:latin typeface="__fkGroteskNeue_598ab8"/>
              </a:rPr>
              <a:t>Hazard Detection with Bellman-Ford:</a:t>
            </a:r>
            <a:r>
              <a:rPr lang="en-US" b="0" i="0" dirty="0">
                <a:effectLst/>
                <a:latin typeface="__fkGroteskNeue_598ab8"/>
              </a:rPr>
              <a:t> If hazards are detected (e.g., negative weights), switch to Bellman-Ford to ensure safety and reevaluate paths considering these hazards.</a:t>
            </a:r>
          </a:p>
          <a:p>
            <a:pPr algn="l">
              <a:buFont typeface="+mj-lt"/>
              <a:buAutoNum type="arabicPeriod"/>
            </a:pPr>
            <a:r>
              <a:rPr lang="en-US" b="1" i="0" dirty="0">
                <a:effectLst/>
                <a:latin typeface="__fkGroteskNeue_598ab8"/>
              </a:rPr>
              <a:t>Path Adjustment and Output:</a:t>
            </a:r>
            <a:r>
              <a:rPr lang="en-US" b="0" i="0" dirty="0">
                <a:effectLst/>
                <a:latin typeface="__fkGroteskNeue_598ab8"/>
              </a:rPr>
              <a:t> Adjust paths based on findings from both algorithms and output a safe route.</a:t>
            </a:r>
          </a:p>
        </p:txBody>
      </p:sp>
    </p:spTree>
    <p:extLst>
      <p:ext uri="{BB962C8B-B14F-4D97-AF65-F5344CB8AC3E}">
        <p14:creationId xmlns:p14="http://schemas.microsoft.com/office/powerpoint/2010/main" val="354127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E550-5B7B-1F69-46D1-53C20E479C04}"/>
              </a:ext>
            </a:extLst>
          </p:cNvPr>
          <p:cNvSpPr>
            <a:spLocks noGrp="1"/>
          </p:cNvSpPr>
          <p:nvPr>
            <p:ph type="title"/>
          </p:nvPr>
        </p:nvSpPr>
        <p:spPr>
          <a:xfrm>
            <a:off x="1451579" y="1225485"/>
            <a:ext cx="9603275" cy="628269"/>
          </a:xfrm>
        </p:spPr>
        <p:txBody>
          <a:bodyPr>
            <a:normAutofit fontScale="90000"/>
          </a:bodyPr>
          <a:lstStyle/>
          <a:p>
            <a:pPr algn="ctr"/>
            <a:r>
              <a:rPr lang="en-US" dirty="0"/>
              <a:t>ENSEMBLE APPROACH</a:t>
            </a:r>
            <a:endParaRPr lang="en-IN" dirty="0"/>
          </a:p>
        </p:txBody>
      </p:sp>
      <p:sp>
        <p:nvSpPr>
          <p:cNvPr id="3" name="Content Placeholder 2">
            <a:extLst>
              <a:ext uri="{FF2B5EF4-FFF2-40B4-BE49-F238E27FC236}">
                <a16:creationId xmlns:a16="http://schemas.microsoft.com/office/drawing/2014/main" id="{6EA1C726-99A7-B21C-99C3-95137152FFB1}"/>
              </a:ext>
            </a:extLst>
          </p:cNvPr>
          <p:cNvSpPr>
            <a:spLocks noGrp="1"/>
          </p:cNvSpPr>
          <p:nvPr>
            <p:ph idx="1"/>
          </p:nvPr>
        </p:nvSpPr>
        <p:spPr/>
        <p:txBody>
          <a:bodyPr>
            <a:normAutofit fontScale="92500"/>
          </a:bodyPr>
          <a:lstStyle/>
          <a:p>
            <a:pPr algn="l">
              <a:buFont typeface="Arial" panose="020B0604020202020204" pitchFamily="34" charset="0"/>
              <a:buChar char="•"/>
            </a:pPr>
            <a:r>
              <a:rPr lang="en-US" b="1" i="0" dirty="0">
                <a:effectLst/>
                <a:latin typeface="__fkGroteskNeue_598ab8"/>
              </a:rPr>
              <a:t>Expected Performance Analysis:</a:t>
            </a:r>
          </a:p>
          <a:p>
            <a:pPr algn="l">
              <a:buFont typeface="Arial" panose="020B0604020202020204" pitchFamily="34" charset="0"/>
              <a:buChar char="•"/>
            </a:pPr>
            <a:r>
              <a:rPr lang="en-US" b="1" i="0" dirty="0">
                <a:effectLst/>
                <a:latin typeface="__fkGroteskNeue_598ab8"/>
              </a:rPr>
              <a:t>Time Complexity: </a:t>
            </a:r>
            <a:r>
              <a:rPr lang="en-US" b="0" i="0" dirty="0">
                <a:effectLst/>
                <a:latin typeface="__fkGroteskNeue_598ab8"/>
              </a:rPr>
              <a:t>The ensemble method's performance will vary based on conditions; typically, it will be dominated by A*'s complexity unless many hazards are present, which could lead to more Bellman-Ford evaluations.</a:t>
            </a:r>
          </a:p>
          <a:p>
            <a:pPr algn="l">
              <a:buFont typeface="Arial" panose="020B0604020202020204" pitchFamily="34" charset="0"/>
              <a:buChar char="•"/>
            </a:pPr>
            <a:r>
              <a:rPr lang="en-US" b="1" i="0" dirty="0">
                <a:effectLst/>
                <a:latin typeface="__fkGroteskNeue_598ab8"/>
              </a:rPr>
              <a:t>Space Complexity:</a:t>
            </a:r>
            <a:r>
              <a:rPr lang="en-US" b="0" i="0" dirty="0">
                <a:effectLst/>
                <a:latin typeface="__fkGroteskNeue_598ab8"/>
              </a:rPr>
              <a:t> Similar to A*, as it may need to store multiple paths or states simultaneously.</a:t>
            </a:r>
          </a:p>
          <a:p>
            <a:pPr algn="l">
              <a:buFont typeface="Arial" panose="020B0604020202020204" pitchFamily="34" charset="0"/>
              <a:buChar char="•"/>
            </a:pPr>
            <a:r>
              <a:rPr lang="en-US" b="1" i="0" dirty="0">
                <a:effectLst/>
                <a:latin typeface="__fkGroteskNeue_598ab8"/>
              </a:rPr>
              <a:t>Effectiveness:</a:t>
            </a:r>
            <a:r>
              <a:rPr lang="en-US" b="0" i="0" dirty="0">
                <a:effectLst/>
                <a:latin typeface="__fkGroteskNeue_598ab8"/>
              </a:rPr>
              <a:t> This approach provides robustness in dynamic environments where conditions can change rapidly, ensuring both optimality and safety.</a:t>
            </a:r>
          </a:p>
        </p:txBody>
      </p:sp>
    </p:spTree>
    <p:extLst>
      <p:ext uri="{BB962C8B-B14F-4D97-AF65-F5344CB8AC3E}">
        <p14:creationId xmlns:p14="http://schemas.microsoft.com/office/powerpoint/2010/main" val="153400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E550-5B7B-1F69-46D1-53C20E479C04}"/>
              </a:ext>
            </a:extLst>
          </p:cNvPr>
          <p:cNvSpPr>
            <a:spLocks noGrp="1"/>
          </p:cNvSpPr>
          <p:nvPr>
            <p:ph type="title"/>
          </p:nvPr>
        </p:nvSpPr>
        <p:spPr>
          <a:xfrm>
            <a:off x="1451579" y="1225485"/>
            <a:ext cx="9603275" cy="628269"/>
          </a:xfrm>
        </p:spPr>
        <p:txBody>
          <a:bodyPr>
            <a:normAutofit fontScale="90000"/>
          </a:bodyPr>
          <a:lstStyle/>
          <a:p>
            <a:pPr algn="ctr"/>
            <a:r>
              <a:rPr lang="en-US" dirty="0"/>
              <a:t>PERFORMANCE ANALYSIS</a:t>
            </a:r>
            <a:endParaRPr lang="en-IN" dirty="0"/>
          </a:p>
        </p:txBody>
      </p:sp>
      <p:sp>
        <p:nvSpPr>
          <p:cNvPr id="3" name="Content Placeholder 2">
            <a:extLst>
              <a:ext uri="{FF2B5EF4-FFF2-40B4-BE49-F238E27FC236}">
                <a16:creationId xmlns:a16="http://schemas.microsoft.com/office/drawing/2014/main" id="{6EA1C726-99A7-B21C-99C3-95137152FFB1}"/>
              </a:ext>
            </a:extLst>
          </p:cNvPr>
          <p:cNvSpPr>
            <a:spLocks noGrp="1"/>
          </p:cNvSpPr>
          <p:nvPr>
            <p:ph idx="1"/>
          </p:nvPr>
        </p:nvSpPr>
        <p:spPr>
          <a:xfrm>
            <a:off x="1294362" y="2496499"/>
            <a:ext cx="9603275" cy="3889768"/>
          </a:xfrm>
        </p:spPr>
        <p:txBody>
          <a:bodyPr>
            <a:normAutofit fontScale="70000" lnSpcReduction="20000"/>
          </a:bodyPr>
          <a:lstStyle/>
          <a:p>
            <a:pPr marL="0" indent="0">
              <a:buNone/>
            </a:pPr>
            <a:r>
              <a:rPr lang="en-US" b="1" i="1" dirty="0">
                <a:effectLst/>
                <a:latin typeface="__fkGroteskNeue_598ab8"/>
              </a:rPr>
              <a:t>A Algorithm</a:t>
            </a:r>
            <a:r>
              <a:rPr lang="en-US" b="1" i="0" dirty="0">
                <a:effectLst/>
                <a:latin typeface="__fkGroteskNeue_598ab8"/>
              </a:rPr>
              <a:t>*:</a:t>
            </a:r>
          </a:p>
          <a:p>
            <a:pPr>
              <a:buFont typeface="Arial" panose="020B0604020202020204" pitchFamily="34" charset="0"/>
              <a:buChar char="•"/>
            </a:pPr>
            <a:r>
              <a:rPr lang="en-US" b="1" i="0" dirty="0">
                <a:effectLst/>
                <a:latin typeface="__fkGroteskNeue_598ab8"/>
              </a:rPr>
              <a:t>Efficiency:</a:t>
            </a:r>
            <a:r>
              <a:rPr lang="en-US" b="0" i="0" dirty="0">
                <a:effectLst/>
                <a:latin typeface="__fkGroteskNeue_598ab8"/>
              </a:rPr>
              <a:t> A* is designed to find the most optimal path efficiently by using a heuristic that estimates the distance to the goal. It maintains an open list (nodes to be evaluated) and a closed list (nodes already evaluated). The algorithm calculates an F score for each node, which is the sum of the cost from the start node (G score) and the estimated cost to the goal (H score).</a:t>
            </a:r>
          </a:p>
          <a:p>
            <a:pPr>
              <a:buFont typeface="Arial" panose="020B0604020202020204" pitchFamily="34" charset="0"/>
              <a:buChar char="•"/>
            </a:pPr>
            <a:r>
              <a:rPr lang="en-US" b="1" i="0" dirty="0">
                <a:effectLst/>
                <a:latin typeface="__fkGroteskNeue_598ab8"/>
              </a:rPr>
              <a:t>Performance Metrics:</a:t>
            </a:r>
            <a:r>
              <a:rPr lang="en-US" b="0" i="0" dirty="0">
                <a:effectLst/>
                <a:latin typeface="__fkGroteskNeue_598ab8"/>
              </a:rPr>
              <a:t> In various environments, A* consistently outperforms Dijkstra's algorithm in terms of computation time and number of nodes visited. It typically finds shorter paths with fewer expansions compared to Dijkstra’s.</a:t>
            </a:r>
          </a:p>
          <a:p>
            <a:pPr marL="0" indent="0">
              <a:buNone/>
            </a:pPr>
            <a:r>
              <a:rPr lang="en-US" b="1" i="0" dirty="0">
                <a:effectLst/>
                <a:latin typeface="__fkGroteskNeue_598ab8"/>
              </a:rPr>
              <a:t>Dijkstra’s Algorithm</a:t>
            </a:r>
          </a:p>
          <a:p>
            <a:pPr>
              <a:buFont typeface="Arial" panose="020B0604020202020204" pitchFamily="34" charset="0"/>
              <a:buChar char="•"/>
            </a:pPr>
            <a:r>
              <a:rPr lang="en-US" b="1" i="0" dirty="0">
                <a:effectLst/>
                <a:latin typeface="__fkGroteskNeue_598ab8"/>
              </a:rPr>
              <a:t>Efficiency:</a:t>
            </a:r>
            <a:r>
              <a:rPr lang="en-US" b="0" i="0" dirty="0">
                <a:effectLst/>
                <a:latin typeface="__fkGroteskNeue_598ab8"/>
              </a:rPr>
              <a:t> Dijkstra's algorithm explores all possible paths from the start node to ensure it finds the shortest path. While it guarantees optimality, it does not utilize heuristics, resulting in higher node visitation counts and longer execution times.</a:t>
            </a:r>
            <a:endParaRPr lang="en-US" b="0" i="0" u="none" strike="noStrike" dirty="0">
              <a:effectLst/>
              <a:latin typeface="var(--font-berkeley-mono)"/>
              <a:hlinkClick r:id="rId2"/>
            </a:endParaRPr>
          </a:p>
          <a:p>
            <a:pPr>
              <a:buFont typeface="Arial" panose="020B0604020202020204" pitchFamily="34" charset="0"/>
              <a:buChar char="•"/>
            </a:pPr>
            <a:r>
              <a:rPr lang="en-US" b="1" i="0" dirty="0">
                <a:effectLst/>
                <a:latin typeface="__fkGroteskNeue_598ab8"/>
              </a:rPr>
              <a:t>Performance Metrics:</a:t>
            </a:r>
            <a:r>
              <a:rPr lang="en-US" b="0" i="0" dirty="0">
                <a:effectLst/>
                <a:latin typeface="__fkGroteskNeue_598ab8"/>
              </a:rPr>
              <a:t> In comparative studies, Dijkstra's algorithm often has a higher average number of node visitations compared to A*, leading to slower performance in larger graphs.</a:t>
            </a:r>
          </a:p>
        </p:txBody>
      </p:sp>
    </p:spTree>
    <p:extLst>
      <p:ext uri="{BB962C8B-B14F-4D97-AF65-F5344CB8AC3E}">
        <p14:creationId xmlns:p14="http://schemas.microsoft.com/office/powerpoint/2010/main" val="2129236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E550-5B7B-1F69-46D1-53C20E479C04}"/>
              </a:ext>
            </a:extLst>
          </p:cNvPr>
          <p:cNvSpPr>
            <a:spLocks noGrp="1"/>
          </p:cNvSpPr>
          <p:nvPr>
            <p:ph type="title"/>
          </p:nvPr>
        </p:nvSpPr>
        <p:spPr>
          <a:xfrm>
            <a:off x="1451579" y="1225485"/>
            <a:ext cx="9603275" cy="628269"/>
          </a:xfrm>
        </p:spPr>
        <p:txBody>
          <a:bodyPr>
            <a:normAutofit fontScale="90000"/>
          </a:bodyPr>
          <a:lstStyle/>
          <a:p>
            <a:pPr algn="ctr"/>
            <a:r>
              <a:rPr lang="en-US" dirty="0"/>
              <a:t>PERFORMANCE ANALYSIS</a:t>
            </a:r>
            <a:endParaRPr lang="en-IN" dirty="0"/>
          </a:p>
        </p:txBody>
      </p:sp>
      <p:sp>
        <p:nvSpPr>
          <p:cNvPr id="3" name="Content Placeholder 2">
            <a:extLst>
              <a:ext uri="{FF2B5EF4-FFF2-40B4-BE49-F238E27FC236}">
                <a16:creationId xmlns:a16="http://schemas.microsoft.com/office/drawing/2014/main" id="{6EA1C726-99A7-B21C-99C3-95137152FFB1}"/>
              </a:ext>
            </a:extLst>
          </p:cNvPr>
          <p:cNvSpPr>
            <a:spLocks noGrp="1"/>
          </p:cNvSpPr>
          <p:nvPr>
            <p:ph idx="1"/>
          </p:nvPr>
        </p:nvSpPr>
        <p:spPr>
          <a:xfrm>
            <a:off x="1294362" y="2477645"/>
            <a:ext cx="9603275" cy="3965968"/>
          </a:xfrm>
        </p:spPr>
        <p:txBody>
          <a:bodyPr>
            <a:normAutofit fontScale="70000" lnSpcReduction="20000"/>
          </a:bodyPr>
          <a:lstStyle/>
          <a:p>
            <a:pPr marL="0" indent="0">
              <a:buNone/>
            </a:pPr>
            <a:r>
              <a:rPr lang="en-US" b="1" i="0" dirty="0">
                <a:effectLst/>
                <a:latin typeface="__fkGroteskNeue_598ab8"/>
              </a:rPr>
              <a:t>Bellman-Ford Algorithm</a:t>
            </a:r>
          </a:p>
          <a:p>
            <a:pPr>
              <a:buFont typeface="Arial" panose="020B0604020202020204" pitchFamily="34" charset="0"/>
              <a:buChar char="•"/>
            </a:pPr>
            <a:r>
              <a:rPr lang="en-US" b="1" i="0" dirty="0">
                <a:effectLst/>
                <a:latin typeface="__fkGroteskNeue_598ab8"/>
              </a:rPr>
              <a:t>Efficiency:</a:t>
            </a:r>
            <a:r>
              <a:rPr lang="en-US" b="0" i="0" dirty="0">
                <a:effectLst/>
                <a:latin typeface="__fkGroteskNeue_598ab8"/>
              </a:rPr>
              <a:t> Bellman-Ford is particularly effective in graphs with negative weights but is generally slower than both A* and Dijkstra due to its exhaustive relaxation process. It iterates through all edges multiple times, which can lead to longer execution times.</a:t>
            </a:r>
          </a:p>
          <a:p>
            <a:pPr>
              <a:buFont typeface="Arial" panose="020B0604020202020204" pitchFamily="34" charset="0"/>
              <a:buChar char="•"/>
            </a:pPr>
            <a:r>
              <a:rPr lang="en-US" b="1" i="0" dirty="0">
                <a:effectLst/>
                <a:latin typeface="__fkGroteskNeue_598ab8"/>
              </a:rPr>
              <a:t>Performance Metrics:</a:t>
            </a:r>
            <a:r>
              <a:rPr lang="en-US" b="0" i="0" dirty="0">
                <a:effectLst/>
                <a:latin typeface="__fkGroteskNeue_598ab8"/>
              </a:rPr>
              <a:t> The time complexity of Bellman-Ford is </a:t>
            </a:r>
            <a:r>
              <a:rPr lang="en-US" b="0" i="0" dirty="0">
                <a:effectLst/>
                <a:latin typeface="KaTeX_Main"/>
              </a:rPr>
              <a:t>O(VE)</a:t>
            </a:r>
            <a:r>
              <a:rPr lang="en-US" b="0" i="1" dirty="0">
                <a:effectLst/>
                <a:latin typeface="KaTeX_Math"/>
              </a:rPr>
              <a:t>O</a:t>
            </a:r>
            <a:r>
              <a:rPr lang="en-US" b="0" i="0" dirty="0">
                <a:effectLst/>
                <a:latin typeface="KaTeX_Main"/>
              </a:rPr>
              <a:t>(</a:t>
            </a:r>
            <a:r>
              <a:rPr lang="en-US" b="0" i="1" dirty="0">
                <a:effectLst/>
                <a:latin typeface="KaTeX_Math"/>
              </a:rPr>
              <a:t>VE</a:t>
            </a:r>
            <a:r>
              <a:rPr lang="en-US" b="0" i="0" dirty="0">
                <a:effectLst/>
                <a:latin typeface="KaTeX_Main"/>
              </a:rPr>
              <a:t>)</a:t>
            </a:r>
            <a:r>
              <a:rPr lang="en-US" b="0" i="0" dirty="0">
                <a:effectLst/>
                <a:latin typeface="__fkGroteskNeue_598ab8"/>
              </a:rPr>
              <a:t>, making it less efficient for dense graphs compared to A* and Dijkstra's methods. It is best suited for specific scenarios where negative weights are present.</a:t>
            </a:r>
          </a:p>
          <a:p>
            <a:pPr marL="0" indent="0">
              <a:buNone/>
            </a:pPr>
            <a:r>
              <a:rPr lang="en-US" b="1" i="0" dirty="0">
                <a:effectLst/>
                <a:latin typeface="__fkGroteskNeue_598ab8"/>
              </a:rPr>
              <a:t>Ensemble Approach</a:t>
            </a:r>
          </a:p>
          <a:p>
            <a:pPr>
              <a:buFont typeface="Arial" panose="020B0604020202020204" pitchFamily="34" charset="0"/>
              <a:buChar char="•"/>
            </a:pPr>
            <a:r>
              <a:rPr lang="en-US" b="1" i="0" dirty="0">
                <a:effectLst/>
                <a:latin typeface="__fkGroteskNeue_598ab8"/>
              </a:rPr>
              <a:t>Efficiency:</a:t>
            </a:r>
            <a:r>
              <a:rPr lang="en-US" b="0" i="0" dirty="0">
                <a:effectLst/>
                <a:latin typeface="__fkGroteskNeue_598ab8"/>
              </a:rPr>
              <a:t> The ensemble method combines A* for real-time navigation with Bellman-Ford for scenarios involving negative edge weights or hazards. This dual strategy leverages the strengths of both algorithms, allowing for efficient pathfinding while ensuring safety in hazardous conditions.</a:t>
            </a:r>
          </a:p>
          <a:p>
            <a:pPr>
              <a:buFont typeface="Arial" panose="020B0604020202020204" pitchFamily="34" charset="0"/>
              <a:buChar char="•"/>
            </a:pPr>
            <a:r>
              <a:rPr lang="en-US" b="1" i="0" dirty="0">
                <a:effectLst/>
                <a:latin typeface="__fkGroteskNeue_598ab8"/>
              </a:rPr>
              <a:t>Performance Metrics: </a:t>
            </a:r>
            <a:r>
              <a:rPr lang="en-US" b="0" i="0" dirty="0">
                <a:effectLst/>
                <a:latin typeface="__fkGroteskNeue_598ab8"/>
              </a:rPr>
              <a:t>In environments where hazards are detected, the ensemble method can switch from A* to Bellman-Ford, ensuring that paths remain optimal while accommodating any changes in graph conditions. This adaptability can lead to improved overall performance in dynamic environments.</a:t>
            </a:r>
          </a:p>
        </p:txBody>
      </p:sp>
    </p:spTree>
    <p:extLst>
      <p:ext uri="{BB962C8B-B14F-4D97-AF65-F5344CB8AC3E}">
        <p14:creationId xmlns:p14="http://schemas.microsoft.com/office/powerpoint/2010/main" val="1190683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E550-5B7B-1F69-46D1-53C20E479C04}"/>
              </a:ext>
            </a:extLst>
          </p:cNvPr>
          <p:cNvSpPr>
            <a:spLocks noGrp="1"/>
          </p:cNvSpPr>
          <p:nvPr>
            <p:ph type="title"/>
          </p:nvPr>
        </p:nvSpPr>
        <p:spPr>
          <a:xfrm>
            <a:off x="1451579" y="1225485"/>
            <a:ext cx="9603275" cy="628269"/>
          </a:xfrm>
        </p:spPr>
        <p:txBody>
          <a:bodyPr>
            <a:normAutofit fontScale="90000"/>
          </a:bodyPr>
          <a:lstStyle/>
          <a:p>
            <a:pPr algn="ctr"/>
            <a:r>
              <a:rPr lang="en-US" dirty="0"/>
              <a:t>RESPONSE TIME ANALYSIS</a:t>
            </a:r>
            <a:endParaRPr lang="en-IN" dirty="0"/>
          </a:p>
        </p:txBody>
      </p:sp>
      <p:sp>
        <p:nvSpPr>
          <p:cNvPr id="3" name="Content Placeholder 2">
            <a:extLst>
              <a:ext uri="{FF2B5EF4-FFF2-40B4-BE49-F238E27FC236}">
                <a16:creationId xmlns:a16="http://schemas.microsoft.com/office/drawing/2014/main" id="{6EA1C726-99A7-B21C-99C3-95137152FFB1}"/>
              </a:ext>
            </a:extLst>
          </p:cNvPr>
          <p:cNvSpPr>
            <a:spLocks noGrp="1"/>
          </p:cNvSpPr>
          <p:nvPr>
            <p:ph idx="1"/>
          </p:nvPr>
        </p:nvSpPr>
        <p:spPr>
          <a:xfrm>
            <a:off x="1294362" y="2402231"/>
            <a:ext cx="9603275" cy="3965968"/>
          </a:xfrm>
        </p:spPr>
        <p:txBody>
          <a:bodyPr>
            <a:normAutofit fontScale="92500"/>
          </a:bodyPr>
          <a:lstStyle/>
          <a:p>
            <a:pPr marL="0" indent="0" algn="l">
              <a:buNone/>
            </a:pPr>
            <a:r>
              <a:rPr lang="en-US" b="0" i="0" dirty="0">
                <a:effectLst/>
                <a:latin typeface="__fkGroteskNeue_598ab8"/>
              </a:rPr>
              <a:t>The response time of pathfinding algorithms can vary significantly based on environmental factors such as map size, obstacle density, and node connectivity.</a:t>
            </a:r>
          </a:p>
          <a:p>
            <a:pPr algn="l">
              <a:buFont typeface="Arial" panose="020B0604020202020204" pitchFamily="34" charset="0"/>
              <a:buChar char="•"/>
            </a:pPr>
            <a:r>
              <a:rPr lang="en-US" b="1" i="0" dirty="0">
                <a:effectLst/>
                <a:latin typeface="__fkGroteskNeue_598ab8"/>
              </a:rPr>
              <a:t>Sparse vs. Dense Environments: </a:t>
            </a:r>
            <a:r>
              <a:rPr lang="en-US" b="0" i="0" dirty="0">
                <a:effectLst/>
                <a:latin typeface="__fkGroteskNeue_598ab8"/>
              </a:rPr>
              <a:t>In sparse environments (fewer obstacles), A* performs exceptionally well due to its heuristic guiding the search efficiently. </a:t>
            </a:r>
          </a:p>
          <a:p>
            <a:pPr algn="l">
              <a:buFont typeface="Arial" panose="020B0604020202020204" pitchFamily="34" charset="0"/>
              <a:buChar char="•"/>
            </a:pPr>
            <a:r>
              <a:rPr lang="en-US" b="0" i="0" dirty="0">
                <a:effectLst/>
                <a:latin typeface="__fkGroteskNeue_598ab8"/>
              </a:rPr>
              <a:t>In dense environments (many obstacles), Dijkstra may perform comparably since its exhaustive search can sometimes yield better paths when heuristics fail.</a:t>
            </a:r>
          </a:p>
          <a:p>
            <a:pPr algn="l">
              <a:buFont typeface="Arial" panose="020B0604020202020204" pitchFamily="34" charset="0"/>
              <a:buChar char="•"/>
            </a:pPr>
            <a:r>
              <a:rPr lang="en-US" b="1" i="0" dirty="0">
                <a:effectLst/>
                <a:latin typeface="__fkGroteskNeue_598ab8"/>
              </a:rPr>
              <a:t>Dynamic Environments: </a:t>
            </a:r>
            <a:r>
              <a:rPr lang="en-US" b="0" i="0" dirty="0">
                <a:effectLst/>
                <a:latin typeface="__fkGroteskNeue_598ab8"/>
              </a:rPr>
              <a:t>In scenarios where the graph changes frequently (e.g., moving obstacles), A* may struggle if its heuristic becomes outdated. However, an ensemble approach can quickly switch to Bellman-Ford when hazards are detected, ensuring safety and adaptability.</a:t>
            </a:r>
          </a:p>
        </p:txBody>
      </p:sp>
    </p:spTree>
    <p:extLst>
      <p:ext uri="{BB962C8B-B14F-4D97-AF65-F5344CB8AC3E}">
        <p14:creationId xmlns:p14="http://schemas.microsoft.com/office/powerpoint/2010/main" val="3777673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3452-8D83-2158-2BA1-0458D6178C90}"/>
              </a:ext>
            </a:extLst>
          </p:cNvPr>
          <p:cNvSpPr>
            <a:spLocks noGrp="1"/>
          </p:cNvSpPr>
          <p:nvPr>
            <p:ph type="title"/>
          </p:nvPr>
        </p:nvSpPr>
        <p:spPr>
          <a:xfrm>
            <a:off x="810707" y="1734532"/>
            <a:ext cx="9905998" cy="551092"/>
          </a:xfrm>
        </p:spPr>
        <p:txBody>
          <a:bodyPr>
            <a:normAutofit fontScale="90000"/>
          </a:bodyPr>
          <a:lstStyle/>
          <a:p>
            <a:pPr algn="ctr"/>
            <a:r>
              <a:rPr lang="en-US" dirty="0"/>
              <a:t>WORK DIVISION</a:t>
            </a:r>
            <a:endParaRPr lang="en-IN" dirty="0"/>
          </a:p>
        </p:txBody>
      </p:sp>
      <p:sp>
        <p:nvSpPr>
          <p:cNvPr id="3" name="Content Placeholder 2">
            <a:extLst>
              <a:ext uri="{FF2B5EF4-FFF2-40B4-BE49-F238E27FC236}">
                <a16:creationId xmlns:a16="http://schemas.microsoft.com/office/drawing/2014/main" id="{2C4FF7EE-796E-8040-9DC6-84652D0F6290}"/>
              </a:ext>
            </a:extLst>
          </p:cNvPr>
          <p:cNvSpPr>
            <a:spLocks noGrp="1"/>
          </p:cNvSpPr>
          <p:nvPr>
            <p:ph idx="1"/>
          </p:nvPr>
        </p:nvSpPr>
        <p:spPr>
          <a:xfrm>
            <a:off x="2552307" y="2541717"/>
            <a:ext cx="7087385" cy="3387743"/>
          </a:xfrm>
        </p:spPr>
        <p:txBody>
          <a:bodyPr numCol="2">
            <a:normAutofit/>
          </a:bodyPr>
          <a:lstStyle/>
          <a:p>
            <a:pPr marL="0" indent="0">
              <a:buNone/>
            </a:pPr>
            <a:r>
              <a:rPr lang="en-US" b="1" dirty="0"/>
              <a:t>Naysah:</a:t>
            </a:r>
          </a:p>
          <a:p>
            <a:r>
              <a:rPr lang="en-US" dirty="0"/>
              <a:t>A* Algorithm</a:t>
            </a:r>
          </a:p>
          <a:p>
            <a:r>
              <a:rPr lang="en-US" dirty="0"/>
              <a:t>Ensemble Methods</a:t>
            </a:r>
          </a:p>
          <a:p>
            <a:r>
              <a:rPr lang="en-US" dirty="0"/>
              <a:t>MATLAB Simulation</a:t>
            </a:r>
          </a:p>
          <a:p>
            <a:pPr marL="0" indent="0">
              <a:buNone/>
            </a:pPr>
            <a:endParaRPr lang="en-US" b="1" dirty="0"/>
          </a:p>
          <a:p>
            <a:pPr marL="0" indent="0">
              <a:buNone/>
            </a:pPr>
            <a:endParaRPr lang="en-US" b="1" dirty="0"/>
          </a:p>
          <a:p>
            <a:pPr marL="0" indent="0">
              <a:buNone/>
            </a:pPr>
            <a:r>
              <a:rPr lang="en-US" b="1" dirty="0" err="1"/>
              <a:t>Srevatshen</a:t>
            </a:r>
            <a:r>
              <a:rPr lang="en-US" b="1" dirty="0"/>
              <a:t>:</a:t>
            </a:r>
          </a:p>
          <a:p>
            <a:r>
              <a:rPr lang="en-US" dirty="0"/>
              <a:t>Bellman-Ford Algorithm</a:t>
            </a:r>
          </a:p>
          <a:p>
            <a:r>
              <a:rPr lang="en-US" dirty="0"/>
              <a:t>Ensemble Methods</a:t>
            </a:r>
          </a:p>
          <a:p>
            <a:r>
              <a:rPr lang="en-US" dirty="0"/>
              <a:t>Report Writing</a:t>
            </a:r>
            <a:endParaRPr lang="en-IN" dirty="0"/>
          </a:p>
        </p:txBody>
      </p:sp>
    </p:spTree>
    <p:extLst>
      <p:ext uri="{BB962C8B-B14F-4D97-AF65-F5344CB8AC3E}">
        <p14:creationId xmlns:p14="http://schemas.microsoft.com/office/powerpoint/2010/main" val="248862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3452-8D83-2158-2BA1-0458D6178C90}"/>
              </a:ext>
            </a:extLst>
          </p:cNvPr>
          <p:cNvSpPr>
            <a:spLocks noGrp="1"/>
          </p:cNvSpPr>
          <p:nvPr>
            <p:ph type="title"/>
          </p:nvPr>
        </p:nvSpPr>
        <p:spPr>
          <a:xfrm>
            <a:off x="810707" y="1734532"/>
            <a:ext cx="9905998" cy="551092"/>
          </a:xfrm>
        </p:spPr>
        <p:txBody>
          <a:bodyPr>
            <a:normAutofit fontScale="90000"/>
          </a:bodyPr>
          <a:lstStyle/>
          <a:p>
            <a:pPr algn="ctr"/>
            <a:r>
              <a:rPr lang="en-US" dirty="0"/>
              <a:t>PROBLEM STATEMENT</a:t>
            </a:r>
            <a:endParaRPr lang="en-IN" dirty="0"/>
          </a:p>
        </p:txBody>
      </p:sp>
      <p:sp>
        <p:nvSpPr>
          <p:cNvPr id="3" name="Content Placeholder 2">
            <a:extLst>
              <a:ext uri="{FF2B5EF4-FFF2-40B4-BE49-F238E27FC236}">
                <a16:creationId xmlns:a16="http://schemas.microsoft.com/office/drawing/2014/main" id="{2C4FF7EE-796E-8040-9DC6-84652D0F6290}"/>
              </a:ext>
            </a:extLst>
          </p:cNvPr>
          <p:cNvSpPr>
            <a:spLocks noGrp="1"/>
          </p:cNvSpPr>
          <p:nvPr>
            <p:ph idx="1"/>
          </p:nvPr>
        </p:nvSpPr>
        <p:spPr>
          <a:xfrm>
            <a:off x="810707" y="2560571"/>
            <a:ext cx="10859678" cy="3387743"/>
          </a:xfrm>
        </p:spPr>
        <p:txBody>
          <a:bodyPr>
            <a:normAutofit lnSpcReduction="10000"/>
          </a:bodyPr>
          <a:lstStyle/>
          <a:p>
            <a:pPr marL="0" indent="0">
              <a:buNone/>
            </a:pPr>
            <a:r>
              <a:rPr lang="en-US" b="1" dirty="0"/>
              <a:t>Optimal Drone Navigation in a MATLAB Simulator using A* and Bellman-Ford Algorithms* </a:t>
            </a:r>
          </a:p>
          <a:p>
            <a:pPr marL="0" indent="0">
              <a:buNone/>
            </a:pPr>
            <a:r>
              <a:rPr lang="en-US" dirty="0"/>
              <a:t>Problem Statement: Develop a web-based prototype that simulates optimal drone navigation using both the A* algorithm and the Bellman-Ford algorithm. The system should allow users to toggle between the two algorithms to observe differences in performance. Additionally, create an ensemble approach that combines A* for real-time navigation and Bellman-Ford for handling negative edge weights and detecting potential hazards. Perform a detailed performance analysis comparing pathfinding efficiency, computational complexity, and response time across different environments. </a:t>
            </a:r>
            <a:endParaRPr lang="en-IN" dirty="0"/>
          </a:p>
        </p:txBody>
      </p:sp>
    </p:spTree>
    <p:extLst>
      <p:ext uri="{BB962C8B-B14F-4D97-AF65-F5344CB8AC3E}">
        <p14:creationId xmlns:p14="http://schemas.microsoft.com/office/powerpoint/2010/main" val="306792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3E16-8680-6F56-519B-B1B3FDD29737}"/>
              </a:ext>
            </a:extLst>
          </p:cNvPr>
          <p:cNvSpPr>
            <a:spLocks noGrp="1"/>
          </p:cNvSpPr>
          <p:nvPr>
            <p:ph type="title"/>
          </p:nvPr>
        </p:nvSpPr>
        <p:spPr>
          <a:xfrm>
            <a:off x="1451579" y="1159497"/>
            <a:ext cx="9603275" cy="694257"/>
          </a:xfrm>
        </p:spPr>
        <p:txBody>
          <a:bodyPr>
            <a:normAutofit fontScale="90000"/>
          </a:bodyPr>
          <a:lstStyle/>
          <a:p>
            <a:pPr algn="ctr"/>
            <a:r>
              <a:rPr lang="en-US" dirty="0"/>
              <a:t>KEY CONCEPTS</a:t>
            </a:r>
            <a:endParaRPr lang="en-IN" dirty="0"/>
          </a:p>
        </p:txBody>
      </p:sp>
      <p:sp>
        <p:nvSpPr>
          <p:cNvPr id="3" name="Content Placeholder 2">
            <a:extLst>
              <a:ext uri="{FF2B5EF4-FFF2-40B4-BE49-F238E27FC236}">
                <a16:creationId xmlns:a16="http://schemas.microsoft.com/office/drawing/2014/main" id="{810D6588-A1D9-EFBD-652B-3093A2A460E1}"/>
              </a:ext>
            </a:extLst>
          </p:cNvPr>
          <p:cNvSpPr>
            <a:spLocks noGrp="1"/>
          </p:cNvSpPr>
          <p:nvPr>
            <p:ph idx="1"/>
          </p:nvPr>
        </p:nvSpPr>
        <p:spPr/>
        <p:txBody>
          <a:bodyPr/>
          <a:lstStyle/>
          <a:p>
            <a:pPr marL="0" indent="0">
              <a:buNone/>
            </a:pPr>
            <a:r>
              <a:rPr lang="en-US" dirty="0"/>
              <a:t>Key Concepts: </a:t>
            </a:r>
          </a:p>
          <a:p>
            <a:r>
              <a:rPr lang="en-US" dirty="0"/>
              <a:t>A* Algorithm </a:t>
            </a:r>
          </a:p>
          <a:p>
            <a:r>
              <a:rPr lang="en-US" dirty="0"/>
              <a:t>Bellman-Ford Algorithm </a:t>
            </a:r>
          </a:p>
          <a:p>
            <a:r>
              <a:rPr lang="en-US" dirty="0"/>
              <a:t>Ensemble Approaches </a:t>
            </a:r>
          </a:p>
          <a:p>
            <a:r>
              <a:rPr lang="en-US" dirty="0"/>
              <a:t>MATLAB Simulation </a:t>
            </a:r>
          </a:p>
          <a:p>
            <a:r>
              <a:rPr lang="en-US" dirty="0"/>
              <a:t>Performance Analysis</a:t>
            </a:r>
            <a:endParaRPr lang="en-IN" dirty="0"/>
          </a:p>
        </p:txBody>
      </p:sp>
    </p:spTree>
    <p:extLst>
      <p:ext uri="{BB962C8B-B14F-4D97-AF65-F5344CB8AC3E}">
        <p14:creationId xmlns:p14="http://schemas.microsoft.com/office/powerpoint/2010/main" val="139271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BD423-1B9F-C0D6-DF96-C569AAAA0FB6}"/>
              </a:ext>
            </a:extLst>
          </p:cNvPr>
          <p:cNvSpPr>
            <a:spLocks noGrp="1"/>
          </p:cNvSpPr>
          <p:nvPr>
            <p:ph type="title"/>
          </p:nvPr>
        </p:nvSpPr>
        <p:spPr>
          <a:xfrm>
            <a:off x="1451579" y="1253765"/>
            <a:ext cx="9603275" cy="599989"/>
          </a:xfrm>
        </p:spPr>
        <p:txBody>
          <a:bodyPr>
            <a:normAutofit fontScale="90000"/>
          </a:bodyPr>
          <a:lstStyle/>
          <a:p>
            <a:pPr algn="ctr"/>
            <a:r>
              <a:rPr lang="en-US" dirty="0"/>
              <a:t>POTENTIAL HAZARDS</a:t>
            </a:r>
            <a:endParaRPr lang="en-IN" dirty="0"/>
          </a:p>
        </p:txBody>
      </p:sp>
      <p:sp>
        <p:nvSpPr>
          <p:cNvPr id="3" name="Content Placeholder 2">
            <a:extLst>
              <a:ext uri="{FF2B5EF4-FFF2-40B4-BE49-F238E27FC236}">
                <a16:creationId xmlns:a16="http://schemas.microsoft.com/office/drawing/2014/main" id="{5A5CDEF3-3B16-48B1-FC21-411095230440}"/>
              </a:ext>
            </a:extLst>
          </p:cNvPr>
          <p:cNvSpPr>
            <a:spLocks noGrp="1"/>
          </p:cNvSpPr>
          <p:nvPr>
            <p:ph idx="1"/>
          </p:nvPr>
        </p:nvSpPr>
        <p:spPr/>
        <p:txBody>
          <a:bodyPr>
            <a:normAutofit fontScale="92500" lnSpcReduction="20000"/>
          </a:bodyPr>
          <a:lstStyle/>
          <a:p>
            <a:r>
              <a:rPr lang="en-US" dirty="0"/>
              <a:t>Physical Obstacles</a:t>
            </a:r>
          </a:p>
          <a:p>
            <a:r>
              <a:rPr lang="en-US" dirty="0"/>
              <a:t>Environmental Conditions (Sudden changes in weather such as strong winds, rain, or fog, and Temperature Variations where Extreme temperatures could affect the drone’s battery life and sensor performance)</a:t>
            </a:r>
          </a:p>
          <a:p>
            <a:r>
              <a:rPr lang="en-US" dirty="0"/>
              <a:t>Terrain Variations</a:t>
            </a:r>
          </a:p>
          <a:p>
            <a:r>
              <a:rPr lang="en-US" dirty="0"/>
              <a:t>Signal Interference</a:t>
            </a:r>
          </a:p>
          <a:p>
            <a:r>
              <a:rPr lang="en-US" dirty="0"/>
              <a:t>Negative Edge Weights (Specific to Bellman-Ford): drone may encounter situations where some paths are temporarily less favorable (e.g., due to sudden weather changes, no-fly zones, or restricted airspaces)</a:t>
            </a:r>
            <a:endParaRPr lang="en-IN" dirty="0"/>
          </a:p>
        </p:txBody>
      </p:sp>
    </p:spTree>
    <p:extLst>
      <p:ext uri="{BB962C8B-B14F-4D97-AF65-F5344CB8AC3E}">
        <p14:creationId xmlns:p14="http://schemas.microsoft.com/office/powerpoint/2010/main" val="3177488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E550-5B7B-1F69-46D1-53C20E479C04}"/>
              </a:ext>
            </a:extLst>
          </p:cNvPr>
          <p:cNvSpPr>
            <a:spLocks noGrp="1"/>
          </p:cNvSpPr>
          <p:nvPr>
            <p:ph type="title"/>
          </p:nvPr>
        </p:nvSpPr>
        <p:spPr>
          <a:xfrm>
            <a:off x="1451579" y="1225485"/>
            <a:ext cx="9603275" cy="628269"/>
          </a:xfrm>
        </p:spPr>
        <p:txBody>
          <a:bodyPr>
            <a:normAutofit fontScale="90000"/>
          </a:bodyPr>
          <a:lstStyle/>
          <a:p>
            <a:pPr algn="ctr"/>
            <a:r>
              <a:rPr lang="en-US" dirty="0"/>
              <a:t>A* ALGORITHM</a:t>
            </a:r>
            <a:endParaRPr lang="en-IN" dirty="0"/>
          </a:p>
        </p:txBody>
      </p:sp>
      <p:sp>
        <p:nvSpPr>
          <p:cNvPr id="3" name="Content Placeholder 2">
            <a:extLst>
              <a:ext uri="{FF2B5EF4-FFF2-40B4-BE49-F238E27FC236}">
                <a16:creationId xmlns:a16="http://schemas.microsoft.com/office/drawing/2014/main" id="{6EA1C726-99A7-B21C-99C3-95137152FFB1}"/>
              </a:ext>
            </a:extLst>
          </p:cNvPr>
          <p:cNvSpPr>
            <a:spLocks noGrp="1"/>
          </p:cNvSpPr>
          <p:nvPr>
            <p:ph idx="1"/>
          </p:nvPr>
        </p:nvSpPr>
        <p:spPr/>
        <p:txBody>
          <a:bodyPr>
            <a:normAutofit fontScale="55000" lnSpcReduction="20000"/>
          </a:bodyPr>
          <a:lstStyle/>
          <a:p>
            <a:pPr marL="0" indent="0" algn="l">
              <a:buNone/>
            </a:pPr>
            <a:r>
              <a:rPr lang="en-US" b="0" i="0" dirty="0">
                <a:effectLst/>
                <a:latin typeface="__fkGroteskNeue_598ab8"/>
              </a:rPr>
              <a:t>The A* algorithm is a popular pathfinding and graph traversal algorithm that efficiently finds the shortest path from a starting node to a goal node. It combines features of Dijkstra's algorithm and a heuristic approach to optimize performance.</a:t>
            </a:r>
          </a:p>
          <a:p>
            <a:pPr marL="0" indent="0" algn="l">
              <a:buNone/>
            </a:pPr>
            <a:r>
              <a:rPr lang="en-US" b="1" i="0" dirty="0">
                <a:effectLst/>
                <a:latin typeface="__fkGroteskNeue_598ab8"/>
              </a:rPr>
              <a:t>Phases:</a:t>
            </a:r>
          </a:p>
          <a:p>
            <a:pPr algn="l">
              <a:buFont typeface="+mj-lt"/>
              <a:buAutoNum type="arabicPeriod"/>
            </a:pPr>
            <a:r>
              <a:rPr lang="en-US" b="1" i="0" dirty="0">
                <a:effectLst/>
                <a:latin typeface="__fkGroteskNeue_598ab8"/>
              </a:rPr>
              <a:t>Initialization: </a:t>
            </a:r>
            <a:r>
              <a:rPr lang="en-US" b="0" i="0" dirty="0">
                <a:effectLst/>
                <a:latin typeface="__fkGroteskNeue_598ab8"/>
              </a:rPr>
              <a:t>Create two lists: an open list (nodes to be evaluated) and a closed list (nodes already evaluated). Add the starting node to the open list.</a:t>
            </a:r>
          </a:p>
          <a:p>
            <a:pPr algn="l">
              <a:buFont typeface="+mj-lt"/>
              <a:buAutoNum type="arabicPeriod"/>
            </a:pPr>
            <a:r>
              <a:rPr lang="en-US" b="1" i="0" dirty="0">
                <a:effectLst/>
                <a:latin typeface="__fkGroteskNeue_598ab8"/>
              </a:rPr>
              <a:t>Node Evaluation: </a:t>
            </a:r>
            <a:r>
              <a:rPr lang="en-US" b="0" i="0" dirty="0">
                <a:effectLst/>
                <a:latin typeface="__fkGroteskNeue_598ab8"/>
              </a:rPr>
              <a:t>While the open list is not empty, select the node with the lowest cost function </a:t>
            </a:r>
            <a:r>
              <a:rPr lang="en-US" b="0" i="1" dirty="0">
                <a:effectLst/>
                <a:latin typeface="KaTeX_Math"/>
              </a:rPr>
              <a:t>f</a:t>
            </a:r>
            <a:r>
              <a:rPr lang="en-US" b="0" i="0" dirty="0">
                <a:effectLst/>
                <a:latin typeface="KaTeX_Main"/>
              </a:rPr>
              <a:t>(</a:t>
            </a:r>
            <a:r>
              <a:rPr lang="en-US" b="0" i="1" dirty="0">
                <a:effectLst/>
                <a:latin typeface="KaTeX_Math"/>
              </a:rPr>
              <a:t>n</a:t>
            </a:r>
            <a:r>
              <a:rPr lang="en-US" b="0" i="0" dirty="0">
                <a:effectLst/>
                <a:latin typeface="KaTeX_Main"/>
              </a:rPr>
              <a:t>)=</a:t>
            </a:r>
            <a:r>
              <a:rPr lang="en-US" b="0" i="1" dirty="0">
                <a:effectLst/>
                <a:latin typeface="KaTeX_Math"/>
              </a:rPr>
              <a:t>g</a:t>
            </a:r>
            <a:r>
              <a:rPr lang="en-US" b="0" i="0" dirty="0">
                <a:effectLst/>
                <a:latin typeface="KaTeX_Main"/>
              </a:rPr>
              <a:t>(</a:t>
            </a:r>
            <a:r>
              <a:rPr lang="en-US" b="0" i="1" dirty="0">
                <a:effectLst/>
                <a:latin typeface="KaTeX_Math"/>
              </a:rPr>
              <a:t>n</a:t>
            </a:r>
            <a:r>
              <a:rPr lang="en-US" b="0" i="0" dirty="0">
                <a:effectLst/>
                <a:latin typeface="KaTeX_Main"/>
              </a:rPr>
              <a:t>)+</a:t>
            </a:r>
            <a:r>
              <a:rPr lang="en-US" b="0" i="1" dirty="0">
                <a:effectLst/>
                <a:latin typeface="KaTeX_Math"/>
              </a:rPr>
              <a:t>h</a:t>
            </a:r>
            <a:r>
              <a:rPr lang="en-US" b="0" i="0" dirty="0">
                <a:effectLst/>
                <a:latin typeface="KaTeX_Main"/>
              </a:rPr>
              <a:t>(</a:t>
            </a:r>
            <a:r>
              <a:rPr lang="en-US" b="0" i="1" dirty="0">
                <a:effectLst/>
                <a:latin typeface="KaTeX_Math"/>
              </a:rPr>
              <a:t>n</a:t>
            </a:r>
            <a:r>
              <a:rPr lang="en-US" b="0" i="0" dirty="0">
                <a:effectLst/>
                <a:latin typeface="KaTeX_Main"/>
              </a:rPr>
              <a:t>)</a:t>
            </a:r>
            <a:r>
              <a:rPr lang="en-US" b="0" i="0" dirty="0">
                <a:effectLst/>
                <a:latin typeface="__fkGroteskNeue_598ab8"/>
              </a:rPr>
              <a:t>, where: </a:t>
            </a:r>
            <a:r>
              <a:rPr lang="en-US" b="0" i="1" dirty="0">
                <a:effectLst/>
                <a:latin typeface="KaTeX_Math"/>
              </a:rPr>
              <a:t>g</a:t>
            </a:r>
            <a:r>
              <a:rPr lang="en-US" b="0" i="0" dirty="0">
                <a:effectLst/>
                <a:latin typeface="KaTeX_Main"/>
              </a:rPr>
              <a:t>(</a:t>
            </a:r>
            <a:r>
              <a:rPr lang="en-US" b="0" i="1" dirty="0">
                <a:effectLst/>
                <a:latin typeface="KaTeX_Math"/>
              </a:rPr>
              <a:t>n</a:t>
            </a:r>
            <a:r>
              <a:rPr lang="en-US" b="0" i="0" dirty="0">
                <a:effectLst/>
                <a:latin typeface="KaTeX_Main"/>
              </a:rPr>
              <a:t>)</a:t>
            </a:r>
            <a:r>
              <a:rPr lang="en-US" dirty="0">
                <a:latin typeface="__fkGroteskNeue_598ab8"/>
              </a:rPr>
              <a:t> = </a:t>
            </a:r>
            <a:r>
              <a:rPr lang="en-US" b="0" i="0" dirty="0">
                <a:effectLst/>
                <a:latin typeface="__fkGroteskNeue_598ab8"/>
              </a:rPr>
              <a:t>cost from the start node to the current node, and </a:t>
            </a:r>
            <a:r>
              <a:rPr lang="en-US" b="0" i="1" dirty="0">
                <a:effectLst/>
                <a:latin typeface="KaTeX_Math"/>
              </a:rPr>
              <a:t>h</a:t>
            </a:r>
            <a:r>
              <a:rPr lang="en-US" b="0" i="0" dirty="0">
                <a:effectLst/>
                <a:latin typeface="KaTeX_Main"/>
              </a:rPr>
              <a:t>(</a:t>
            </a:r>
            <a:r>
              <a:rPr lang="en-US" b="0" i="1" dirty="0">
                <a:effectLst/>
                <a:latin typeface="KaTeX_Math"/>
              </a:rPr>
              <a:t>n</a:t>
            </a:r>
            <a:r>
              <a:rPr lang="en-US" b="0" i="0" dirty="0">
                <a:effectLst/>
                <a:latin typeface="KaTeX_Main"/>
              </a:rPr>
              <a:t>)</a:t>
            </a:r>
            <a:r>
              <a:rPr lang="en-US" b="0" i="0" dirty="0">
                <a:effectLst/>
                <a:latin typeface="__fkGroteskNeue_598ab8"/>
              </a:rPr>
              <a:t>: heuristic estimated cost from the current node to the goal.</a:t>
            </a:r>
          </a:p>
          <a:p>
            <a:pPr algn="l">
              <a:buFont typeface="+mj-lt"/>
              <a:buAutoNum type="arabicPeriod"/>
            </a:pPr>
            <a:r>
              <a:rPr lang="en-US" b="1" i="0" dirty="0">
                <a:effectLst/>
                <a:latin typeface="__fkGroteskNeue_598ab8"/>
              </a:rPr>
              <a:t>Path Reconstruction: </a:t>
            </a:r>
            <a:r>
              <a:rPr lang="en-US" b="0" i="0" dirty="0">
                <a:effectLst/>
                <a:latin typeface="__fkGroteskNeue_598ab8"/>
              </a:rPr>
              <a:t>If the goal node is reached, reconstruct the path by backtracking from the goal node to the start node using a parent pointer.</a:t>
            </a:r>
          </a:p>
          <a:p>
            <a:pPr algn="l">
              <a:buFont typeface="+mj-lt"/>
              <a:buAutoNum type="arabicPeriod"/>
            </a:pPr>
            <a:r>
              <a:rPr lang="en-US" b="1" i="0" dirty="0">
                <a:effectLst/>
                <a:latin typeface="__fkGroteskNeue_598ab8"/>
              </a:rPr>
              <a:t>Neighbor Evaluation: </a:t>
            </a:r>
            <a:r>
              <a:rPr lang="en-US" b="0" i="0" dirty="0">
                <a:effectLst/>
                <a:latin typeface="__fkGroteskNeue_598ab8"/>
              </a:rPr>
              <a:t>For each neighbor of the current node, calculate tentative costs and update if they are lower than previously recorded costs.</a:t>
            </a:r>
          </a:p>
          <a:p>
            <a:pPr algn="l">
              <a:buFont typeface="+mj-lt"/>
              <a:buAutoNum type="arabicPeriod"/>
            </a:pPr>
            <a:r>
              <a:rPr lang="en-US" b="1" i="0" dirty="0">
                <a:effectLst/>
                <a:latin typeface="__fkGroteskNeue_598ab8"/>
              </a:rPr>
              <a:t>Termination: </a:t>
            </a:r>
            <a:r>
              <a:rPr lang="en-US" b="0" i="0" dirty="0">
                <a:effectLst/>
                <a:latin typeface="__fkGroteskNeue_598ab8"/>
              </a:rPr>
              <a:t>The algorithm terminates when the goal is reached or when there are no nodes left in the open list.</a:t>
            </a:r>
          </a:p>
          <a:p>
            <a:endParaRPr lang="en-IN" dirty="0"/>
          </a:p>
        </p:txBody>
      </p:sp>
    </p:spTree>
    <p:extLst>
      <p:ext uri="{BB962C8B-B14F-4D97-AF65-F5344CB8AC3E}">
        <p14:creationId xmlns:p14="http://schemas.microsoft.com/office/powerpoint/2010/main" val="197451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E550-5B7B-1F69-46D1-53C20E479C04}"/>
              </a:ext>
            </a:extLst>
          </p:cNvPr>
          <p:cNvSpPr>
            <a:spLocks noGrp="1"/>
          </p:cNvSpPr>
          <p:nvPr>
            <p:ph type="title"/>
          </p:nvPr>
        </p:nvSpPr>
        <p:spPr>
          <a:xfrm>
            <a:off x="1451579" y="1225485"/>
            <a:ext cx="9603275" cy="628269"/>
          </a:xfrm>
        </p:spPr>
        <p:txBody>
          <a:bodyPr>
            <a:normAutofit fontScale="90000"/>
          </a:bodyPr>
          <a:lstStyle/>
          <a:p>
            <a:pPr algn="ctr"/>
            <a:r>
              <a:rPr lang="en-US" dirty="0"/>
              <a:t>A* ALGORITHM</a:t>
            </a:r>
            <a:endParaRPr lang="en-IN" dirty="0"/>
          </a:p>
        </p:txBody>
      </p:sp>
      <p:sp>
        <p:nvSpPr>
          <p:cNvPr id="3" name="Content Placeholder 2">
            <a:extLst>
              <a:ext uri="{FF2B5EF4-FFF2-40B4-BE49-F238E27FC236}">
                <a16:creationId xmlns:a16="http://schemas.microsoft.com/office/drawing/2014/main" id="{6EA1C726-99A7-B21C-99C3-95137152FFB1}"/>
              </a:ext>
            </a:extLst>
          </p:cNvPr>
          <p:cNvSpPr>
            <a:spLocks noGrp="1"/>
          </p:cNvSpPr>
          <p:nvPr>
            <p:ph idx="1"/>
          </p:nvPr>
        </p:nvSpPr>
        <p:spPr/>
        <p:txBody>
          <a:bodyPr>
            <a:normAutofit fontScale="92500" lnSpcReduction="10000"/>
          </a:bodyPr>
          <a:lstStyle/>
          <a:p>
            <a:pPr marL="0" indent="0" algn="l">
              <a:buNone/>
            </a:pPr>
            <a:r>
              <a:rPr lang="en-US" b="1" i="0" dirty="0">
                <a:effectLst/>
                <a:latin typeface="__fkGroteskNeue_598ab8"/>
              </a:rPr>
              <a:t>Expected Performance Analysis:</a:t>
            </a:r>
          </a:p>
          <a:p>
            <a:pPr algn="l">
              <a:buFont typeface="Arial" panose="020B0604020202020204" pitchFamily="34" charset="0"/>
              <a:buChar char="•"/>
            </a:pPr>
            <a:r>
              <a:rPr lang="en-US" b="1" i="0" dirty="0">
                <a:effectLst/>
                <a:latin typeface="__fkGroteskNeue_598ab8"/>
              </a:rPr>
              <a:t>Time Complexity:</a:t>
            </a:r>
            <a:r>
              <a:rPr lang="en-US" b="0" i="0" dirty="0">
                <a:effectLst/>
                <a:latin typeface="__fkGroteskNeue_598ab8"/>
              </a:rPr>
              <a:t> In the worst case, A* can expand all nodes, leading to exponential time complexity </a:t>
            </a:r>
            <a:r>
              <a:rPr lang="en-US" b="0" i="1" dirty="0">
                <a:effectLst/>
                <a:latin typeface="KaTeX_Math"/>
              </a:rPr>
              <a:t>O</a:t>
            </a:r>
            <a:r>
              <a:rPr lang="en-US" b="0" i="0" dirty="0">
                <a:effectLst/>
                <a:latin typeface="KaTeX_Main"/>
              </a:rPr>
              <a:t>(</a:t>
            </a:r>
            <a:r>
              <a:rPr lang="en-US" b="0" i="1" dirty="0">
                <a:effectLst/>
                <a:latin typeface="KaTeX_Math"/>
              </a:rPr>
              <a:t>b</a:t>
            </a:r>
            <a:r>
              <a:rPr lang="en-US" b="0" i="1" baseline="30000" dirty="0">
                <a:effectLst/>
                <a:latin typeface="KaTeX_Math"/>
              </a:rPr>
              <a:t>d</a:t>
            </a:r>
            <a:r>
              <a:rPr lang="en-US" b="0" i="0" dirty="0">
                <a:effectLst/>
                <a:latin typeface="KaTeX_Main"/>
              </a:rPr>
              <a:t>)</a:t>
            </a:r>
            <a:r>
              <a:rPr lang="en-US" b="0" i="0" dirty="0">
                <a:effectLst/>
                <a:latin typeface="__fkGroteskNeue_598ab8"/>
              </a:rPr>
              <a:t>, where </a:t>
            </a:r>
            <a:r>
              <a:rPr lang="en-US" b="0" i="1" dirty="0">
                <a:effectLst/>
                <a:latin typeface="KaTeX_Math"/>
              </a:rPr>
              <a:t>b</a:t>
            </a:r>
            <a:r>
              <a:rPr lang="en-US" b="0" i="0" dirty="0">
                <a:effectLst/>
                <a:latin typeface="__fkGroteskNeue_598ab8"/>
              </a:rPr>
              <a:t> is the branching factor and </a:t>
            </a:r>
            <a:r>
              <a:rPr lang="en-US" b="0" i="1" dirty="0">
                <a:effectLst/>
                <a:latin typeface="KaTeX_Math"/>
              </a:rPr>
              <a:t>d</a:t>
            </a:r>
            <a:r>
              <a:rPr lang="en-US" b="0" i="0" dirty="0">
                <a:effectLst/>
                <a:latin typeface="__fkGroteskNeue_598ab8"/>
              </a:rPr>
              <a:t> is the depth of the solution.</a:t>
            </a:r>
          </a:p>
          <a:p>
            <a:pPr algn="l">
              <a:buFont typeface="Arial" panose="020B0604020202020204" pitchFamily="34" charset="0"/>
              <a:buChar char="•"/>
            </a:pPr>
            <a:r>
              <a:rPr lang="en-US" b="1" i="0" dirty="0">
                <a:effectLst/>
                <a:latin typeface="__fkGroteskNeue_598ab8"/>
              </a:rPr>
              <a:t>Space Complexity: </a:t>
            </a:r>
            <a:r>
              <a:rPr lang="en-US" b="0" i="0" dirty="0">
                <a:effectLst/>
                <a:latin typeface="__fkGroteskNeue_598ab8"/>
              </a:rPr>
              <a:t>The space complexity is also high, as it stores all generated nodes in memory, typically </a:t>
            </a:r>
            <a:r>
              <a:rPr lang="en-US" b="0" i="1" dirty="0">
                <a:effectLst/>
                <a:latin typeface="KaTeX_Math"/>
              </a:rPr>
              <a:t>O</a:t>
            </a:r>
            <a:r>
              <a:rPr lang="en-US" b="0" i="0" dirty="0">
                <a:effectLst/>
                <a:latin typeface="KaTeX_Main"/>
              </a:rPr>
              <a:t>(</a:t>
            </a:r>
            <a:r>
              <a:rPr lang="en-US" b="0" i="1" dirty="0">
                <a:effectLst/>
                <a:latin typeface="KaTeX_Math"/>
              </a:rPr>
              <a:t>b</a:t>
            </a:r>
            <a:r>
              <a:rPr lang="en-US" b="0" i="1" baseline="30000" dirty="0">
                <a:effectLst/>
                <a:latin typeface="KaTeX_Math"/>
              </a:rPr>
              <a:t>d</a:t>
            </a:r>
            <a:r>
              <a:rPr lang="en-US" b="0" i="0" dirty="0">
                <a:effectLst/>
                <a:latin typeface="KaTeX_Main"/>
              </a:rPr>
              <a:t>)</a:t>
            </a:r>
            <a:r>
              <a:rPr lang="en-US" b="0" i="0" dirty="0">
                <a:effectLst/>
                <a:latin typeface="__fkGroteskNeue_598ab8"/>
              </a:rPr>
              <a:t>.</a:t>
            </a:r>
          </a:p>
          <a:p>
            <a:pPr algn="l">
              <a:buFont typeface="Arial" panose="020B0604020202020204" pitchFamily="34" charset="0"/>
              <a:buChar char="•"/>
            </a:pPr>
            <a:r>
              <a:rPr lang="en-US" b="1" i="0" dirty="0">
                <a:effectLst/>
                <a:latin typeface="__fkGroteskNeue_598ab8"/>
              </a:rPr>
              <a:t>Performance Factors: </a:t>
            </a:r>
            <a:r>
              <a:rPr lang="en-US" b="0" i="0" dirty="0">
                <a:effectLst/>
                <a:latin typeface="__fkGroteskNeue_598ab8"/>
              </a:rPr>
              <a:t>The efficiency heavily depends on the heuristic function used; a well-designed heuristic can significantly reduce search time by guiding the search towards the goal more effectively.</a:t>
            </a:r>
          </a:p>
        </p:txBody>
      </p:sp>
    </p:spTree>
    <p:extLst>
      <p:ext uri="{BB962C8B-B14F-4D97-AF65-F5344CB8AC3E}">
        <p14:creationId xmlns:p14="http://schemas.microsoft.com/office/powerpoint/2010/main" val="4284979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E550-5B7B-1F69-46D1-53C20E479C04}"/>
              </a:ext>
            </a:extLst>
          </p:cNvPr>
          <p:cNvSpPr>
            <a:spLocks noGrp="1"/>
          </p:cNvSpPr>
          <p:nvPr>
            <p:ph type="title"/>
          </p:nvPr>
        </p:nvSpPr>
        <p:spPr>
          <a:xfrm>
            <a:off x="1451579" y="1225485"/>
            <a:ext cx="9603275" cy="628269"/>
          </a:xfrm>
        </p:spPr>
        <p:txBody>
          <a:bodyPr>
            <a:normAutofit fontScale="90000"/>
          </a:bodyPr>
          <a:lstStyle/>
          <a:p>
            <a:pPr algn="ctr"/>
            <a:r>
              <a:rPr lang="en-US" dirty="0"/>
              <a:t>BELLMAN-FORD ALGORITHM</a:t>
            </a:r>
            <a:endParaRPr lang="en-IN" dirty="0"/>
          </a:p>
        </p:txBody>
      </p:sp>
      <p:sp>
        <p:nvSpPr>
          <p:cNvPr id="3" name="Content Placeholder 2">
            <a:extLst>
              <a:ext uri="{FF2B5EF4-FFF2-40B4-BE49-F238E27FC236}">
                <a16:creationId xmlns:a16="http://schemas.microsoft.com/office/drawing/2014/main" id="{6EA1C726-99A7-B21C-99C3-95137152FFB1}"/>
              </a:ext>
            </a:extLst>
          </p:cNvPr>
          <p:cNvSpPr>
            <a:spLocks noGrp="1"/>
          </p:cNvSpPr>
          <p:nvPr>
            <p:ph idx="1"/>
          </p:nvPr>
        </p:nvSpPr>
        <p:spPr/>
        <p:txBody>
          <a:bodyPr>
            <a:normAutofit fontScale="85000" lnSpcReduction="20000"/>
          </a:bodyPr>
          <a:lstStyle/>
          <a:p>
            <a:pPr marL="0" indent="0" algn="l">
              <a:buNone/>
            </a:pPr>
            <a:r>
              <a:rPr lang="en-US" b="0" i="0" dirty="0">
                <a:effectLst/>
                <a:latin typeface="__fkGroteskNeue_598ab8"/>
              </a:rPr>
              <a:t>The Bellman-Ford algorithm computes shortest paths from a single source vertex to all other vertices in a weighted graph, allowing for negative weights but not negative cycles.</a:t>
            </a:r>
          </a:p>
          <a:p>
            <a:pPr marL="0" indent="0" algn="l">
              <a:buNone/>
            </a:pPr>
            <a:r>
              <a:rPr lang="en-US" b="1" i="0" dirty="0">
                <a:effectLst/>
                <a:latin typeface="__fkGroteskNeue_598ab8"/>
              </a:rPr>
              <a:t>Phases:</a:t>
            </a:r>
          </a:p>
          <a:p>
            <a:pPr algn="l">
              <a:buFont typeface="+mj-lt"/>
              <a:buAutoNum type="arabicPeriod"/>
            </a:pPr>
            <a:r>
              <a:rPr lang="en-US" b="1" i="0" dirty="0">
                <a:effectLst/>
                <a:latin typeface="__fkGroteskNeue_598ab8"/>
              </a:rPr>
              <a:t>Initialization: </a:t>
            </a:r>
            <a:r>
              <a:rPr lang="en-US" b="0" i="0" dirty="0">
                <a:effectLst/>
                <a:latin typeface="__fkGroteskNeue_598ab8"/>
              </a:rPr>
              <a:t>Set the distance to the source node as zero and all other nodes as infinity.</a:t>
            </a:r>
          </a:p>
          <a:p>
            <a:pPr algn="l">
              <a:buFont typeface="+mj-lt"/>
              <a:buAutoNum type="arabicPeriod"/>
            </a:pPr>
            <a:r>
              <a:rPr lang="en-US" b="1" i="0" dirty="0">
                <a:effectLst/>
                <a:latin typeface="__fkGroteskNeue_598ab8"/>
              </a:rPr>
              <a:t>Relaxation: </a:t>
            </a:r>
            <a:r>
              <a:rPr lang="en-US" b="0" i="0" dirty="0">
                <a:effectLst/>
                <a:latin typeface="__fkGroteskNeue_598ab8"/>
              </a:rPr>
              <a:t>Iterate through all edges up </a:t>
            </a:r>
            <a:r>
              <a:rPr lang="en-US" b="0" i="0">
                <a:effectLst/>
                <a:latin typeface="__fkGroteskNeue_598ab8"/>
              </a:rPr>
              <a:t>to </a:t>
            </a:r>
            <a:r>
              <a:rPr lang="en-US" b="0" i="1">
                <a:effectLst/>
                <a:latin typeface="KaTeX_Math"/>
              </a:rPr>
              <a:t>V</a:t>
            </a:r>
            <a:r>
              <a:rPr lang="en-US" b="0" i="0" dirty="0">
                <a:effectLst/>
                <a:latin typeface="KaTeX_Main"/>
              </a:rPr>
              <a:t>−1</a:t>
            </a:r>
            <a:r>
              <a:rPr lang="en-US" b="0" i="0" dirty="0">
                <a:effectLst/>
                <a:latin typeface="__fkGroteskNeue_598ab8"/>
              </a:rPr>
              <a:t> times (</a:t>
            </a:r>
            <a:r>
              <a:rPr lang="en-US" b="0" i="0">
                <a:effectLst/>
                <a:latin typeface="__fkGroteskNeue_598ab8"/>
              </a:rPr>
              <a:t>where </a:t>
            </a:r>
            <a:r>
              <a:rPr lang="en-US" b="0" i="1">
                <a:effectLst/>
                <a:latin typeface="KaTeX_Math"/>
              </a:rPr>
              <a:t>V</a:t>
            </a:r>
            <a:r>
              <a:rPr lang="en-US" b="0" i="0">
                <a:effectLst/>
                <a:latin typeface="__fkGroteskNeue_598ab8"/>
              </a:rPr>
              <a:t> </a:t>
            </a:r>
            <a:r>
              <a:rPr lang="en-US" b="0" i="0" dirty="0">
                <a:effectLst/>
                <a:latin typeface="__fkGroteskNeue_598ab8"/>
              </a:rPr>
              <a:t>is the number of vertices), updating distances if a shorter path is found.</a:t>
            </a:r>
          </a:p>
          <a:p>
            <a:pPr algn="l">
              <a:buFont typeface="+mj-lt"/>
              <a:buAutoNum type="arabicPeriod"/>
            </a:pPr>
            <a:r>
              <a:rPr lang="en-US" b="1" i="0" dirty="0">
                <a:effectLst/>
                <a:latin typeface="__fkGroteskNeue_598ab8"/>
              </a:rPr>
              <a:t>Negative Cycle Detection: </a:t>
            </a:r>
            <a:r>
              <a:rPr lang="en-US" b="0" i="0" dirty="0">
                <a:effectLst/>
                <a:latin typeface="__fkGroteskNeue_598ab8"/>
              </a:rPr>
              <a:t>Perform one more iteration through all edges; if any distance can still be updated, a negative cycle exists.</a:t>
            </a:r>
          </a:p>
          <a:p>
            <a:pPr algn="l">
              <a:buFont typeface="+mj-lt"/>
              <a:buAutoNum type="arabicPeriod"/>
            </a:pPr>
            <a:r>
              <a:rPr lang="en-US" b="1" i="0" dirty="0">
                <a:effectLst/>
                <a:latin typeface="__fkGroteskNeue_598ab8"/>
              </a:rPr>
              <a:t>Output Results: </a:t>
            </a:r>
            <a:r>
              <a:rPr lang="en-US" b="0" i="0" dirty="0">
                <a:effectLst/>
                <a:latin typeface="__fkGroteskNeue_598ab8"/>
              </a:rPr>
              <a:t>Return distances from the source to all other nodes or indicate negative cycles.</a:t>
            </a:r>
          </a:p>
        </p:txBody>
      </p:sp>
    </p:spTree>
    <p:extLst>
      <p:ext uri="{BB962C8B-B14F-4D97-AF65-F5344CB8AC3E}">
        <p14:creationId xmlns:p14="http://schemas.microsoft.com/office/powerpoint/2010/main" val="1563514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E550-5B7B-1F69-46D1-53C20E479C04}"/>
              </a:ext>
            </a:extLst>
          </p:cNvPr>
          <p:cNvSpPr>
            <a:spLocks noGrp="1"/>
          </p:cNvSpPr>
          <p:nvPr>
            <p:ph type="title"/>
          </p:nvPr>
        </p:nvSpPr>
        <p:spPr>
          <a:xfrm>
            <a:off x="1451579" y="1225485"/>
            <a:ext cx="9603275" cy="628269"/>
          </a:xfrm>
        </p:spPr>
        <p:txBody>
          <a:bodyPr>
            <a:normAutofit fontScale="90000"/>
          </a:bodyPr>
          <a:lstStyle/>
          <a:p>
            <a:pPr algn="ctr"/>
            <a:r>
              <a:rPr lang="en-US" dirty="0"/>
              <a:t>BELLMAN-FORD ALGORITHM</a:t>
            </a:r>
            <a:endParaRPr lang="en-IN" dirty="0"/>
          </a:p>
        </p:txBody>
      </p:sp>
      <p:sp>
        <p:nvSpPr>
          <p:cNvPr id="3" name="Content Placeholder 2">
            <a:extLst>
              <a:ext uri="{FF2B5EF4-FFF2-40B4-BE49-F238E27FC236}">
                <a16:creationId xmlns:a16="http://schemas.microsoft.com/office/drawing/2014/main" id="{6EA1C726-99A7-B21C-99C3-95137152FFB1}"/>
              </a:ext>
            </a:extLst>
          </p:cNvPr>
          <p:cNvSpPr>
            <a:spLocks noGrp="1"/>
          </p:cNvSpPr>
          <p:nvPr>
            <p:ph idx="1"/>
          </p:nvPr>
        </p:nvSpPr>
        <p:spPr/>
        <p:txBody>
          <a:bodyPr>
            <a:normAutofit lnSpcReduction="10000"/>
          </a:bodyPr>
          <a:lstStyle/>
          <a:p>
            <a:pPr marL="0" indent="0" algn="l">
              <a:buNone/>
            </a:pPr>
            <a:r>
              <a:rPr lang="en-US" b="1" i="0" dirty="0">
                <a:effectLst/>
                <a:latin typeface="__fkGroteskNeue_598ab8"/>
              </a:rPr>
              <a:t>Expected Performance Analysis:</a:t>
            </a:r>
          </a:p>
          <a:p>
            <a:pPr algn="l">
              <a:buFont typeface="Arial" panose="020B0604020202020204" pitchFamily="34" charset="0"/>
              <a:buChar char="•"/>
            </a:pPr>
            <a:r>
              <a:rPr lang="en-US" b="1" i="0" dirty="0">
                <a:effectLst/>
                <a:latin typeface="__fkGroteskNeue_598ab8"/>
              </a:rPr>
              <a:t>Time Complexity: </a:t>
            </a:r>
            <a:r>
              <a:rPr lang="en-US" b="0" i="0" dirty="0">
                <a:effectLst/>
                <a:latin typeface="__fkGroteskNeue_598ab8"/>
              </a:rPr>
              <a:t>The time complexity is </a:t>
            </a:r>
            <a:r>
              <a:rPr lang="en-US" b="0" i="1" dirty="0">
                <a:effectLst/>
                <a:latin typeface="KaTeX_Math"/>
              </a:rPr>
              <a:t>O</a:t>
            </a:r>
            <a:r>
              <a:rPr lang="en-US" b="0" i="0" dirty="0">
                <a:effectLst/>
                <a:latin typeface="KaTeX_Main"/>
              </a:rPr>
              <a:t>(</a:t>
            </a:r>
            <a:r>
              <a:rPr lang="en-US" b="0" i="1" dirty="0">
                <a:effectLst/>
                <a:latin typeface="KaTeX_Math"/>
              </a:rPr>
              <a:t>V</a:t>
            </a:r>
            <a:r>
              <a:rPr lang="en-US" b="0" i="1" baseline="30000" dirty="0">
                <a:effectLst/>
                <a:latin typeface="KaTeX_Math"/>
              </a:rPr>
              <a:t>E</a:t>
            </a:r>
            <a:r>
              <a:rPr lang="en-US" b="0" i="0" dirty="0">
                <a:effectLst/>
                <a:latin typeface="KaTeX_Main"/>
              </a:rPr>
              <a:t>)</a:t>
            </a:r>
            <a:r>
              <a:rPr lang="en-US" b="0" i="0" dirty="0">
                <a:effectLst/>
                <a:latin typeface="__fkGroteskNeue_598ab8"/>
              </a:rPr>
              <a:t> where </a:t>
            </a:r>
            <a:r>
              <a:rPr lang="en-US" b="0" i="1" dirty="0">
                <a:effectLst/>
                <a:latin typeface="KaTeX_Math"/>
              </a:rPr>
              <a:t>V</a:t>
            </a:r>
            <a:r>
              <a:rPr lang="en-US" b="0" i="0" dirty="0">
                <a:effectLst/>
                <a:latin typeface="__fkGroteskNeue_598ab8"/>
              </a:rPr>
              <a:t> is vertices and </a:t>
            </a:r>
            <a:r>
              <a:rPr lang="en-US" b="0" i="1" dirty="0">
                <a:effectLst/>
                <a:latin typeface="KaTeX_Math"/>
              </a:rPr>
              <a:t>E</a:t>
            </a:r>
            <a:r>
              <a:rPr lang="en-US" b="0" i="0" dirty="0">
                <a:effectLst/>
                <a:latin typeface="__fkGroteskNeue_598ab8"/>
              </a:rPr>
              <a:t> is edges, making it less efficient than Dijkstra's algorithm for dense graphs.</a:t>
            </a:r>
          </a:p>
          <a:p>
            <a:pPr algn="l">
              <a:buFont typeface="Arial" panose="020B0604020202020204" pitchFamily="34" charset="0"/>
              <a:buChar char="•"/>
            </a:pPr>
            <a:r>
              <a:rPr lang="en-US" b="1" i="0" dirty="0">
                <a:effectLst/>
                <a:latin typeface="__fkGroteskNeue_598ab8"/>
              </a:rPr>
              <a:t>Space Complexity:</a:t>
            </a:r>
            <a:r>
              <a:rPr lang="en-US" b="0" i="0" dirty="0">
                <a:effectLst/>
                <a:latin typeface="__fkGroteskNeue_598ab8"/>
              </a:rPr>
              <a:t> Space complexity is </a:t>
            </a:r>
            <a:r>
              <a:rPr lang="en-US" b="0" i="1" dirty="0">
                <a:effectLst/>
                <a:latin typeface="KaTeX_Math"/>
              </a:rPr>
              <a:t>O</a:t>
            </a:r>
            <a:r>
              <a:rPr lang="en-US" b="0" i="0" dirty="0">
                <a:effectLst/>
                <a:latin typeface="KaTeX_Main"/>
              </a:rPr>
              <a:t>(</a:t>
            </a:r>
            <a:r>
              <a:rPr lang="en-US" b="0" i="1" dirty="0">
                <a:effectLst/>
                <a:latin typeface="KaTeX_Math"/>
              </a:rPr>
              <a:t>V</a:t>
            </a:r>
            <a:r>
              <a:rPr lang="en-US" b="0" i="0" dirty="0">
                <a:effectLst/>
                <a:latin typeface="KaTeX_Main"/>
              </a:rPr>
              <a:t>)</a:t>
            </a:r>
            <a:r>
              <a:rPr lang="en-US" b="0" i="0" dirty="0">
                <a:effectLst/>
                <a:latin typeface="__fkGroteskNeue_598ab8"/>
              </a:rPr>
              <a:t>, primarily for storing distances.</a:t>
            </a:r>
          </a:p>
          <a:p>
            <a:pPr algn="l">
              <a:buFont typeface="Arial" panose="020B0604020202020204" pitchFamily="34" charset="0"/>
              <a:buChar char="•"/>
            </a:pPr>
            <a:r>
              <a:rPr lang="en-US" b="1" i="0" dirty="0">
                <a:effectLst/>
                <a:latin typeface="__fkGroteskNeue_598ab8"/>
              </a:rPr>
              <a:t>Use Cases:</a:t>
            </a:r>
            <a:r>
              <a:rPr lang="en-US" b="0" i="0" dirty="0">
                <a:effectLst/>
                <a:latin typeface="__fkGroteskNeue_598ab8"/>
              </a:rPr>
              <a:t> Best suited for graphs with negative weights and scenarios where negative cycles need detection.</a:t>
            </a:r>
          </a:p>
        </p:txBody>
      </p:sp>
    </p:spTree>
    <p:extLst>
      <p:ext uri="{BB962C8B-B14F-4D97-AF65-F5344CB8AC3E}">
        <p14:creationId xmlns:p14="http://schemas.microsoft.com/office/powerpoint/2010/main" val="6105920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TotalTime>
  <Words>1435</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__fkGroteskNeue_598ab8</vt:lpstr>
      <vt:lpstr>Arial</vt:lpstr>
      <vt:lpstr>Garamond</vt:lpstr>
      <vt:lpstr>KaTeX_Main</vt:lpstr>
      <vt:lpstr>KaTeX_Math</vt:lpstr>
      <vt:lpstr>var(--font-berkeley-mono)</vt:lpstr>
      <vt:lpstr>Organic</vt:lpstr>
      <vt:lpstr>OPTIMAL DRONE NAVIGATION </vt:lpstr>
      <vt:lpstr>WORK DIVISION</vt:lpstr>
      <vt:lpstr>PROBLEM STATEMENT</vt:lpstr>
      <vt:lpstr>KEY CONCEPTS</vt:lpstr>
      <vt:lpstr>POTENTIAL HAZARDS</vt:lpstr>
      <vt:lpstr>A* ALGORITHM</vt:lpstr>
      <vt:lpstr>A* ALGORITHM</vt:lpstr>
      <vt:lpstr>BELLMAN-FORD ALGORITHM</vt:lpstr>
      <vt:lpstr>BELLMAN-FORD ALGORITHM</vt:lpstr>
      <vt:lpstr>ENSEMBLE APPROACH</vt:lpstr>
      <vt:lpstr>ENSEMBLE APPROACH</vt:lpstr>
      <vt:lpstr>PERFORMANCE ANALYSIS</vt:lpstr>
      <vt:lpstr>PERFORMANCE ANALYSIS</vt:lpstr>
      <vt:lpstr>RESPONSE TIME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Naysah Sheikh</dc:creator>
  <cp:lastModifiedBy>Naysah Sheikh</cp:lastModifiedBy>
  <cp:revision>6</cp:revision>
  <dcterms:created xsi:type="dcterms:W3CDTF">2024-10-07T17:55:56Z</dcterms:created>
  <dcterms:modified xsi:type="dcterms:W3CDTF">2024-10-24T03:31:00Z</dcterms:modified>
</cp:coreProperties>
</file>