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1" r:id="rId6"/>
    <p:sldId id="260"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2B5505-1E76-4107-846C-389F0C14DEB4}" type="datetimeFigureOut">
              <a:rPr lang="en-IN" smtClean="0"/>
              <a:t>14-11-2023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80A0D1F-104E-472F-B41B-7502971C97A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921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B5505-1E76-4107-846C-389F0C14DEB4}"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A0D1F-104E-472F-B41B-7502971C97A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501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B5505-1E76-4107-846C-389F0C14DEB4}"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A0D1F-104E-472F-B41B-7502971C97A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85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B5505-1E76-4107-846C-389F0C14DEB4}"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A0D1F-104E-472F-B41B-7502971C97A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01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2B5505-1E76-4107-846C-389F0C14DEB4}"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A0D1F-104E-472F-B41B-7502971C97A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807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2B5505-1E76-4107-846C-389F0C14DEB4}"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0A0D1F-104E-472F-B41B-7502971C97A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19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2B5505-1E76-4107-846C-389F0C14DEB4}" type="datetimeFigureOut">
              <a:rPr lang="en-IN" smtClean="0"/>
              <a:t>14-11-2023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0A0D1F-104E-472F-B41B-7502971C97A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903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B5505-1E76-4107-846C-389F0C14DEB4}" type="datetimeFigureOut">
              <a:rPr lang="en-IN" smtClean="0"/>
              <a:t>14-11-2023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0A0D1F-104E-472F-B41B-7502971C97A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777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B5505-1E76-4107-846C-389F0C14DEB4}" type="datetimeFigureOut">
              <a:rPr lang="en-IN" smtClean="0"/>
              <a:t>14-11-2023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0A0D1F-104E-472F-B41B-7502971C97AD}" type="slidenum">
              <a:rPr lang="en-IN" smtClean="0"/>
              <a:t>‹#›</a:t>
            </a:fld>
            <a:endParaRPr lang="en-IN"/>
          </a:p>
        </p:txBody>
      </p:sp>
    </p:spTree>
    <p:extLst>
      <p:ext uri="{BB962C8B-B14F-4D97-AF65-F5344CB8AC3E}">
        <p14:creationId xmlns:p14="http://schemas.microsoft.com/office/powerpoint/2010/main" val="398508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B5505-1E76-4107-846C-389F0C14DEB4}"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0A0D1F-104E-472F-B41B-7502971C97A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405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A2B5505-1E76-4107-846C-389F0C14DEB4}" type="datetimeFigureOut">
              <a:rPr lang="en-IN" smtClean="0"/>
              <a:t>14-11-2023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80A0D1F-104E-472F-B41B-7502971C97A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96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A2B5505-1E76-4107-846C-389F0C14DEB4}" type="datetimeFigureOut">
              <a:rPr lang="en-IN" smtClean="0"/>
              <a:t>14-11-2023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80A0D1F-104E-472F-B41B-7502971C97A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1870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of an electromagnetic radiation">
            <a:extLst>
              <a:ext uri="{FF2B5EF4-FFF2-40B4-BE49-F238E27FC236}">
                <a16:creationId xmlns:a16="http://schemas.microsoft.com/office/drawing/2014/main" id="{1CF98152-239F-5B54-9151-4BD55C549701}"/>
              </a:ext>
            </a:extLst>
          </p:cNvPr>
          <p:cNvPicPr>
            <a:picLocks noChangeAspect="1"/>
          </p:cNvPicPr>
          <p:nvPr/>
        </p:nvPicPr>
        <p:blipFill rotWithShape="1">
          <a:blip r:embed="rId2">
            <a:duotone>
              <a:schemeClr val="bg2">
                <a:shade val="45000"/>
                <a:satMod val="135000"/>
              </a:schemeClr>
              <a:prstClr val="white"/>
            </a:duotone>
            <a:alphaModFix amt="50000"/>
          </a:blip>
          <a:srcRect t="9752" r="-1" b="6290"/>
          <a:stretch/>
        </p:blipFill>
        <p:spPr>
          <a:xfrm>
            <a:off x="305" y="10"/>
            <a:ext cx="12191695" cy="6857990"/>
          </a:xfrm>
          <a:prstGeom prst="rect">
            <a:avLst/>
          </a:prstGeom>
        </p:spPr>
      </p:pic>
      <p:sp>
        <p:nvSpPr>
          <p:cNvPr id="11" name="Rectangle 10">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E4A72-05A8-7C0E-9FD3-A7D4533AB634}"/>
              </a:ext>
            </a:extLst>
          </p:cNvPr>
          <p:cNvSpPr>
            <a:spLocks noGrp="1"/>
          </p:cNvSpPr>
          <p:nvPr>
            <p:ph type="ctrTitle"/>
          </p:nvPr>
        </p:nvSpPr>
        <p:spPr>
          <a:xfrm>
            <a:off x="2417779" y="802298"/>
            <a:ext cx="8637073" cy="2541431"/>
          </a:xfrm>
        </p:spPr>
        <p:txBody>
          <a:bodyPr>
            <a:normAutofit/>
          </a:bodyPr>
          <a:lstStyle/>
          <a:p>
            <a:r>
              <a:rPr lang="en-IN" sz="6100" dirty="0"/>
              <a:t>Heart Disease Diagnostic Analysis</a:t>
            </a:r>
          </a:p>
        </p:txBody>
      </p:sp>
      <p:cxnSp>
        <p:nvCxnSpPr>
          <p:cNvPr id="13" name="Straight Connector 12">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504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035C6-95DC-2E3C-06DD-091B929ADCA3}"/>
              </a:ext>
            </a:extLst>
          </p:cNvPr>
          <p:cNvSpPr txBox="1"/>
          <p:nvPr/>
        </p:nvSpPr>
        <p:spPr>
          <a:xfrm>
            <a:off x="359227" y="228600"/>
            <a:ext cx="11582401" cy="50290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b="0" i="0" dirty="0">
                <a:solidFill>
                  <a:srgbClr val="000000"/>
                </a:solidFill>
                <a:effectLst/>
                <a:latin typeface="Helvetica Neue"/>
              </a:rPr>
              <a:t>As age increases from 29 the no of patients of heart attack also increases and reached its peak level at age 54 and it decreases when it comes to the age 76.Age groups 41-54 have high proportion of heart attacks. So we can say that adults are more prone to heart attack.</a:t>
            </a:r>
          </a:p>
          <a:p>
            <a:pPr marL="285750" indent="-285750">
              <a:lnSpc>
                <a:spcPct val="150000"/>
              </a:lnSpc>
              <a:buFont typeface="Arial" panose="020B0604020202020204" pitchFamily="34" charset="0"/>
              <a:buChar char="•"/>
            </a:pPr>
            <a:r>
              <a:rPr lang="en-GB" dirty="0">
                <a:solidFill>
                  <a:srgbClr val="000000"/>
                </a:solidFill>
                <a:latin typeface="Helvetica Neue"/>
              </a:rPr>
              <a:t>H</a:t>
            </a:r>
            <a:r>
              <a:rPr lang="en-GB" b="0" i="0" dirty="0">
                <a:solidFill>
                  <a:srgbClr val="000000"/>
                </a:solidFill>
                <a:effectLst/>
                <a:latin typeface="Helvetica Neue"/>
              </a:rPr>
              <a:t>eart attack is more for male than female.</a:t>
            </a:r>
            <a:endParaRPr lang="en-GB" dirty="0">
              <a:solidFill>
                <a:srgbClr val="000000"/>
              </a:solidFill>
              <a:latin typeface="Helvetica Neue"/>
            </a:endParaRPr>
          </a:p>
          <a:p>
            <a:pPr marL="285750" indent="-285750">
              <a:lnSpc>
                <a:spcPct val="150000"/>
              </a:lnSpc>
              <a:buFont typeface="Arial" panose="020B0604020202020204" pitchFamily="34" charset="0"/>
              <a:buChar char="•"/>
            </a:pPr>
            <a:r>
              <a:rPr lang="en-GB" b="0" i="0" dirty="0">
                <a:solidFill>
                  <a:srgbClr val="000000"/>
                </a:solidFill>
                <a:effectLst/>
                <a:latin typeface="Helvetica Neue"/>
              </a:rPr>
              <a:t>People with chest pain type 2 are more prone to heart attack when compared to other chest pain categories.</a:t>
            </a:r>
          </a:p>
          <a:p>
            <a:pPr marL="285750" indent="-285750">
              <a:lnSpc>
                <a:spcPct val="150000"/>
              </a:lnSpc>
              <a:buFont typeface="Arial" panose="020B0604020202020204" pitchFamily="34" charset="0"/>
              <a:buChar char="•"/>
            </a:pPr>
            <a:r>
              <a:rPr lang="en-GB" b="0" i="0" dirty="0">
                <a:solidFill>
                  <a:srgbClr val="000000"/>
                </a:solidFill>
                <a:effectLst/>
                <a:latin typeface="Helvetica Neue"/>
              </a:rPr>
              <a:t>Higher number of heart disease patient without diabetes. This provide an indication that </a:t>
            </a:r>
            <a:r>
              <a:rPr lang="en-GB" b="0" i="0" dirty="0" err="1">
                <a:solidFill>
                  <a:srgbClr val="000000"/>
                </a:solidFill>
                <a:effectLst/>
                <a:latin typeface="Helvetica Neue"/>
              </a:rPr>
              <a:t>fbs</a:t>
            </a:r>
            <a:r>
              <a:rPr lang="en-GB" b="0" i="0" dirty="0">
                <a:solidFill>
                  <a:srgbClr val="000000"/>
                </a:solidFill>
                <a:effectLst/>
                <a:latin typeface="Helvetica Neue"/>
              </a:rPr>
              <a:t> might not be a strong feature differentiating between heart disease a non-disease patient. As blood pressure increase from 120 there is chance of heart attack.</a:t>
            </a:r>
          </a:p>
          <a:p>
            <a:pPr marL="285750" indent="-285750">
              <a:lnSpc>
                <a:spcPct val="150000"/>
              </a:lnSpc>
              <a:buFont typeface="Arial" panose="020B0604020202020204" pitchFamily="34" charset="0"/>
              <a:buChar char="•"/>
            </a:pPr>
            <a:r>
              <a:rPr lang="en-GB" b="0" i="0" dirty="0" err="1">
                <a:solidFill>
                  <a:srgbClr val="000000"/>
                </a:solidFill>
                <a:effectLst/>
                <a:latin typeface="Helvetica Neue"/>
              </a:rPr>
              <a:t>Downslopians</a:t>
            </a:r>
            <a:r>
              <a:rPr lang="en-GB" b="0" i="0" dirty="0">
                <a:solidFill>
                  <a:srgbClr val="000000"/>
                </a:solidFill>
                <a:effectLst/>
                <a:latin typeface="Helvetica Neue"/>
              </a:rPr>
              <a:t> are more prone to heart attack.</a:t>
            </a:r>
            <a:endParaRPr lang="en-GB" b="1" dirty="0">
              <a:solidFill>
                <a:srgbClr val="000000"/>
              </a:solidFill>
              <a:latin typeface="Helvetica Neue"/>
            </a:endParaRPr>
          </a:p>
          <a:p>
            <a:pPr marL="285750" indent="-285750">
              <a:lnSpc>
                <a:spcPct val="150000"/>
              </a:lnSpc>
              <a:buFont typeface="Arial" panose="020B0604020202020204" pitchFamily="34" charset="0"/>
              <a:buChar char="•"/>
            </a:pPr>
            <a:r>
              <a:rPr lang="en-GB" b="0" i="0" dirty="0">
                <a:solidFill>
                  <a:srgbClr val="000000"/>
                </a:solidFill>
                <a:effectLst/>
                <a:latin typeface="Helvetica Neue"/>
              </a:rPr>
              <a:t>People with RESTECG 1 are more prone to heart attack</a:t>
            </a:r>
            <a:r>
              <a:rPr lang="en-GB" b="1" i="0" dirty="0">
                <a:solidFill>
                  <a:srgbClr val="000000"/>
                </a:solidFill>
                <a:effectLst/>
                <a:latin typeface="Helvetica Neue"/>
              </a:rPr>
              <a:t>.</a:t>
            </a:r>
          </a:p>
          <a:p>
            <a:pPr marL="285750" indent="-285750">
              <a:lnSpc>
                <a:spcPct val="150000"/>
              </a:lnSpc>
              <a:buFont typeface="Arial" panose="020B0604020202020204" pitchFamily="34" charset="0"/>
              <a:buChar char="•"/>
            </a:pPr>
            <a:r>
              <a:rPr lang="en-GB" b="0" i="0" dirty="0">
                <a:solidFill>
                  <a:srgbClr val="000000"/>
                </a:solidFill>
                <a:effectLst/>
                <a:latin typeface="Helvetica Neue"/>
              </a:rPr>
              <a:t>Individuals with heart disease tend to have higher maximum heart rates on average compared to those without heart disease. Increasing in heart rate will have high chances of heart attack</a:t>
            </a:r>
            <a:endParaRPr lang="en-IN" b="1" dirty="0"/>
          </a:p>
        </p:txBody>
      </p:sp>
    </p:spTree>
    <p:extLst>
      <p:ext uri="{BB962C8B-B14F-4D97-AF65-F5344CB8AC3E}">
        <p14:creationId xmlns:p14="http://schemas.microsoft.com/office/powerpoint/2010/main" val="17348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9DDE0F-5202-A1EA-42D4-FEB9533E54E3}"/>
              </a:ext>
            </a:extLst>
          </p:cNvPr>
          <p:cNvSpPr txBox="1"/>
          <p:nvPr/>
        </p:nvSpPr>
        <p:spPr>
          <a:xfrm>
            <a:off x="1621971" y="1317171"/>
            <a:ext cx="8175172" cy="167090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t> ‘cp’, ‘</a:t>
            </a:r>
            <a:r>
              <a:rPr lang="en-IN" dirty="0" err="1"/>
              <a:t>thalach</a:t>
            </a:r>
            <a:r>
              <a:rPr lang="en-IN" dirty="0"/>
              <a:t>’, ‘slope’ shows good positive correlation with target</a:t>
            </a:r>
          </a:p>
          <a:p>
            <a:pPr marL="285750" indent="-285750">
              <a:lnSpc>
                <a:spcPct val="200000"/>
              </a:lnSpc>
              <a:buFont typeface="Arial" panose="020B0604020202020204" pitchFamily="34" charset="0"/>
              <a:buChar char="•"/>
            </a:pPr>
            <a:r>
              <a:rPr lang="en-IN" dirty="0"/>
              <a:t> ‘</a:t>
            </a:r>
            <a:r>
              <a:rPr lang="en-IN" dirty="0" err="1"/>
              <a:t>oldpeak</a:t>
            </a:r>
            <a:r>
              <a:rPr lang="en-IN" dirty="0"/>
              <a:t>’, ‘</a:t>
            </a:r>
            <a:r>
              <a:rPr lang="en-IN" dirty="0" err="1"/>
              <a:t>exang</a:t>
            </a:r>
            <a:r>
              <a:rPr lang="en-IN" dirty="0"/>
              <a:t>’, ‘ca’, ‘</a:t>
            </a:r>
            <a:r>
              <a:rPr lang="en-IN" dirty="0" err="1"/>
              <a:t>thal</a:t>
            </a:r>
            <a:r>
              <a:rPr lang="en-IN" dirty="0"/>
              <a:t>’, ‘sex’, ‘age’ shows a good negative correlation with target</a:t>
            </a:r>
          </a:p>
          <a:p>
            <a:pPr marL="285750" indent="-285750">
              <a:lnSpc>
                <a:spcPct val="200000"/>
              </a:lnSpc>
              <a:buFont typeface="Arial" panose="020B0604020202020204" pitchFamily="34" charset="0"/>
              <a:buChar char="•"/>
            </a:pPr>
            <a:r>
              <a:rPr lang="en-IN" dirty="0"/>
              <a:t>‘</a:t>
            </a:r>
            <a:r>
              <a:rPr lang="en-IN" dirty="0" err="1"/>
              <a:t>fbs</a:t>
            </a:r>
            <a:r>
              <a:rPr lang="en-IN" dirty="0"/>
              <a:t>’ ‘</a:t>
            </a:r>
            <a:r>
              <a:rPr lang="en-IN" dirty="0" err="1"/>
              <a:t>chol</a:t>
            </a:r>
            <a:r>
              <a:rPr lang="en-IN" dirty="0"/>
              <a:t>’, ‘</a:t>
            </a:r>
            <a:r>
              <a:rPr lang="en-IN" dirty="0" err="1"/>
              <a:t>trestbps</a:t>
            </a:r>
            <a:r>
              <a:rPr lang="en-IN" dirty="0"/>
              <a:t>’, ‘</a:t>
            </a:r>
            <a:r>
              <a:rPr lang="en-IN" dirty="0" err="1"/>
              <a:t>restecg</a:t>
            </a:r>
            <a:r>
              <a:rPr lang="en-IN" dirty="0"/>
              <a:t>’ has low correlation with our target</a:t>
            </a:r>
          </a:p>
        </p:txBody>
      </p:sp>
    </p:spTree>
    <p:extLst>
      <p:ext uri="{BB962C8B-B14F-4D97-AF65-F5344CB8AC3E}">
        <p14:creationId xmlns:p14="http://schemas.microsoft.com/office/powerpoint/2010/main" val="1835408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3BE21-6C3D-0FC4-62FE-0E8187808D95}"/>
              </a:ext>
            </a:extLst>
          </p:cNvPr>
          <p:cNvSpPr txBox="1"/>
          <p:nvPr/>
        </p:nvSpPr>
        <p:spPr>
          <a:xfrm>
            <a:off x="1317171" y="936171"/>
            <a:ext cx="9241972" cy="3693319"/>
          </a:xfrm>
          <a:prstGeom prst="rect">
            <a:avLst/>
          </a:prstGeom>
          <a:noFill/>
        </p:spPr>
        <p:txBody>
          <a:bodyPr wrap="square" rtlCol="0">
            <a:spAutoFit/>
          </a:bodyPr>
          <a:lstStyle/>
          <a:p>
            <a:pPr algn="l">
              <a:lnSpc>
                <a:spcPct val="200000"/>
              </a:lnSpc>
              <a:buFont typeface="Arial" panose="020B0604020202020204" pitchFamily="34" charset="0"/>
              <a:buChar char="•"/>
            </a:pPr>
            <a:r>
              <a:rPr lang="en-GB" b="0" i="0" dirty="0">
                <a:solidFill>
                  <a:srgbClr val="000000"/>
                </a:solidFill>
                <a:effectLst/>
                <a:latin typeface="Helvetica Neue"/>
              </a:rPr>
              <a:t>Age groups "40-49" &amp; "50-59" have high proportion of heart attacks.</a:t>
            </a:r>
          </a:p>
          <a:p>
            <a:pPr algn="l">
              <a:lnSpc>
                <a:spcPct val="200000"/>
              </a:lnSpc>
              <a:buFont typeface="Arial" panose="020B0604020202020204" pitchFamily="34" charset="0"/>
              <a:buChar char="•"/>
            </a:pPr>
            <a:r>
              <a:rPr lang="en-GB" b="0" i="0" dirty="0">
                <a:solidFill>
                  <a:srgbClr val="000000"/>
                </a:solidFill>
                <a:effectLst/>
                <a:latin typeface="Helvetica Neue"/>
              </a:rPr>
              <a:t>Increasing in heart rate will have high chances of heart attack.</a:t>
            </a:r>
          </a:p>
          <a:p>
            <a:pPr algn="l">
              <a:lnSpc>
                <a:spcPct val="200000"/>
              </a:lnSpc>
              <a:buFont typeface="Arial" panose="020B0604020202020204" pitchFamily="34" charset="0"/>
              <a:buChar char="•"/>
            </a:pPr>
            <a:r>
              <a:rPr lang="en-GB" b="0" i="0" dirty="0">
                <a:solidFill>
                  <a:srgbClr val="000000"/>
                </a:solidFill>
                <a:effectLst/>
                <a:latin typeface="Helvetica Neue"/>
              </a:rPr>
              <a:t>People with RESTECG 1 are more </a:t>
            </a:r>
            <a:r>
              <a:rPr lang="en-GB" b="0" i="0" dirty="0" err="1">
                <a:solidFill>
                  <a:srgbClr val="000000"/>
                </a:solidFill>
                <a:effectLst/>
                <a:latin typeface="Helvetica Neue"/>
              </a:rPr>
              <a:t>pronne</a:t>
            </a:r>
            <a:r>
              <a:rPr lang="en-GB" b="0" i="0" dirty="0">
                <a:solidFill>
                  <a:srgbClr val="000000"/>
                </a:solidFill>
                <a:effectLst/>
                <a:latin typeface="Helvetica Neue"/>
              </a:rPr>
              <a:t> to heart attack </a:t>
            </a:r>
            <a:r>
              <a:rPr lang="en-GB" b="0" i="0" dirty="0" err="1">
                <a:solidFill>
                  <a:srgbClr val="000000"/>
                </a:solidFill>
                <a:effectLst/>
                <a:latin typeface="Helvetica Neue"/>
              </a:rPr>
              <a:t>follwed</a:t>
            </a:r>
            <a:r>
              <a:rPr lang="en-GB" b="0" i="0" dirty="0">
                <a:solidFill>
                  <a:srgbClr val="000000"/>
                </a:solidFill>
                <a:effectLst/>
                <a:latin typeface="Helvetica Neue"/>
              </a:rPr>
              <a:t> by RESTECG 0 and RESTECG 2.</a:t>
            </a:r>
          </a:p>
          <a:p>
            <a:pPr algn="l">
              <a:lnSpc>
                <a:spcPct val="200000"/>
              </a:lnSpc>
              <a:buFont typeface="Arial" panose="020B0604020202020204" pitchFamily="34" charset="0"/>
              <a:buChar char="•"/>
            </a:pPr>
            <a:r>
              <a:rPr lang="en-GB" b="0" i="0" dirty="0">
                <a:solidFill>
                  <a:srgbClr val="000000"/>
                </a:solidFill>
                <a:effectLst/>
                <a:latin typeface="Helvetica Neue"/>
              </a:rPr>
              <a:t>People with chest pain type 2 are more prone to heart attack when compared to other chest pain categories.</a:t>
            </a:r>
          </a:p>
          <a:p>
            <a:endParaRPr lang="en-IN" dirty="0"/>
          </a:p>
        </p:txBody>
      </p:sp>
    </p:spTree>
    <p:extLst>
      <p:ext uri="{BB962C8B-B14F-4D97-AF65-F5344CB8AC3E}">
        <p14:creationId xmlns:p14="http://schemas.microsoft.com/office/powerpoint/2010/main" val="258157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37194-F438-3AB7-B4A3-DC1EA3CC1BFC}"/>
              </a:ext>
            </a:extLst>
          </p:cNvPr>
          <p:cNvSpPr txBox="1"/>
          <p:nvPr/>
        </p:nvSpPr>
        <p:spPr>
          <a:xfrm>
            <a:off x="4463143" y="2492828"/>
            <a:ext cx="8055429" cy="646331"/>
          </a:xfrm>
          <a:prstGeom prst="rect">
            <a:avLst/>
          </a:prstGeom>
          <a:noFill/>
        </p:spPr>
        <p:txBody>
          <a:bodyPr wrap="square" rtlCol="0">
            <a:spAutoFit/>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135366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7035C-D943-85AA-E05D-F045A285887F}"/>
              </a:ext>
            </a:extLst>
          </p:cNvPr>
          <p:cNvSpPr txBox="1"/>
          <p:nvPr/>
        </p:nvSpPr>
        <p:spPr>
          <a:xfrm>
            <a:off x="751114" y="337457"/>
            <a:ext cx="10014857" cy="2616101"/>
          </a:xfrm>
          <a:prstGeom prst="rect">
            <a:avLst/>
          </a:prstGeom>
          <a:noFill/>
        </p:spPr>
        <p:txBody>
          <a:bodyPr wrap="square" rtlCol="0">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INTRODUCTION</a:t>
            </a:r>
          </a:p>
          <a:p>
            <a:endParaRPr lang="en-IN" sz="3200" b="1" dirty="0">
              <a:latin typeface="Calibri" panose="020F0502020204030204" pitchFamily="34" charset="0"/>
              <a:ea typeface="Calibri" panose="020F0502020204030204" pitchFamily="34" charset="0"/>
              <a:cs typeface="Calibri" panose="020F0502020204030204" pitchFamily="34" charset="0"/>
            </a:endParaRPr>
          </a:p>
          <a:p>
            <a:r>
              <a:rPr lang="en-GB" sz="2000" dirty="0">
                <a:latin typeface="Calibri" panose="020F0502020204030204" pitchFamily="34" charset="0"/>
                <a:ea typeface="Calibri" panose="020F0502020204030204" pitchFamily="34" charset="0"/>
                <a:cs typeface="Calibri" panose="020F0502020204030204" pitchFamily="34" charset="0"/>
              </a:rPr>
              <a:t>Health is real wealth in the pandemic time we all realized the brute effects of covid-19 on all</a:t>
            </a:r>
          </a:p>
          <a:p>
            <a:r>
              <a:rPr lang="en-GB" sz="2000" dirty="0">
                <a:latin typeface="Calibri" panose="020F0502020204030204" pitchFamily="34" charset="0"/>
                <a:ea typeface="Calibri" panose="020F0502020204030204" pitchFamily="34" charset="0"/>
                <a:cs typeface="Calibri" panose="020F0502020204030204" pitchFamily="34" charset="0"/>
              </a:rPr>
              <a:t>irrespective of any status. The data extracts various information such as</a:t>
            </a:r>
          </a:p>
          <a:p>
            <a:r>
              <a:rPr lang="en-GB" sz="2000" dirty="0">
                <a:latin typeface="Calibri" panose="020F0502020204030204" pitchFamily="34" charset="0"/>
                <a:ea typeface="Calibri" panose="020F0502020204030204" pitchFamily="34" charset="0"/>
                <a:cs typeface="Calibri" panose="020F0502020204030204" pitchFamily="34" charset="0"/>
              </a:rPr>
              <a:t>Heart disease rates, Heart disease by gender, by age.</a:t>
            </a:r>
            <a:r>
              <a:rPr lang="en-GB" sz="2000" b="0" i="0" dirty="0">
                <a:solidFill>
                  <a:srgbClr val="0F0F0F"/>
                </a:solidFill>
                <a:effectLst/>
                <a:latin typeface="Söhne"/>
              </a:rPr>
              <a:t> As cardiovascular diseases continue to be a leading cause of global morbidity and mortality, this project underscores the importance of early diagnosis and data-driven approaches for effective healthcare.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68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F74A4-A79C-5086-4A78-5A8C91AC7456}"/>
              </a:ext>
            </a:extLst>
          </p:cNvPr>
          <p:cNvSpPr txBox="1"/>
          <p:nvPr/>
        </p:nvSpPr>
        <p:spPr>
          <a:xfrm>
            <a:off x="1034143" y="664029"/>
            <a:ext cx="9361714" cy="584775"/>
          </a:xfrm>
          <a:prstGeom prst="rect">
            <a:avLst/>
          </a:prstGeom>
          <a:noFill/>
        </p:spPr>
        <p:txBody>
          <a:bodyPr wrap="square" rtlCol="0">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DETAILS OF DATA</a:t>
            </a:r>
          </a:p>
        </p:txBody>
      </p:sp>
      <p:sp>
        <p:nvSpPr>
          <p:cNvPr id="3" name="TextBox 2">
            <a:extLst>
              <a:ext uri="{FF2B5EF4-FFF2-40B4-BE49-F238E27FC236}">
                <a16:creationId xmlns:a16="http://schemas.microsoft.com/office/drawing/2014/main" id="{0F70B4C0-9A0F-947E-647D-0A7E745AA8EE}"/>
              </a:ext>
            </a:extLst>
          </p:cNvPr>
          <p:cNvSpPr txBox="1"/>
          <p:nvPr/>
        </p:nvSpPr>
        <p:spPr>
          <a:xfrm>
            <a:off x="577516" y="1925053"/>
            <a:ext cx="9705473" cy="1754326"/>
          </a:xfrm>
          <a:prstGeom prst="rect">
            <a:avLst/>
          </a:prstGeom>
          <a:noFill/>
        </p:spPr>
        <p:txBody>
          <a:bodyPr wrap="square" rtlCol="0">
            <a:spAutoFit/>
          </a:bodyPr>
          <a:lstStyle/>
          <a:p>
            <a:r>
              <a:rPr lang="en-IN" dirty="0"/>
              <a:t>The given dataset contains the records of 1025 patients. It has 14 attributes including target </a:t>
            </a:r>
            <a:r>
              <a:rPr lang="en-IN" dirty="0" err="1"/>
              <a:t>variable.All</a:t>
            </a:r>
            <a:r>
              <a:rPr lang="en-IN" dirty="0"/>
              <a:t> the variables are </a:t>
            </a:r>
            <a:r>
              <a:rPr lang="en-IN" dirty="0" err="1"/>
              <a:t>numerical.There</a:t>
            </a:r>
            <a:r>
              <a:rPr lang="en-IN" dirty="0"/>
              <a:t> is no null values but contained 723 duplicated values and they are dropped. After removing the duplicated values there are 302 rows and 14 attributes. Outliers are presented in the </a:t>
            </a:r>
            <a:r>
              <a:rPr lang="en-IN" dirty="0" err="1"/>
              <a:t>varoables</a:t>
            </a:r>
            <a:r>
              <a:rPr lang="en-IN" dirty="0"/>
              <a:t> like </a:t>
            </a:r>
            <a:r>
              <a:rPr lang="en-GB" b="0" i="0" dirty="0" err="1">
                <a:solidFill>
                  <a:srgbClr val="000000"/>
                </a:solidFill>
                <a:effectLst/>
                <a:latin typeface="Helvetica Neue"/>
              </a:rPr>
              <a:t>trestbps,chol,thalach,oldpeak,ca</a:t>
            </a:r>
            <a:r>
              <a:rPr lang="en-GB" b="0" i="0" dirty="0">
                <a:solidFill>
                  <a:srgbClr val="000000"/>
                </a:solidFill>
                <a:effectLst/>
                <a:latin typeface="Helvetica Neue"/>
              </a:rPr>
              <a:t> and </a:t>
            </a:r>
            <a:r>
              <a:rPr lang="en-GB" b="0" i="0" dirty="0" err="1">
                <a:solidFill>
                  <a:srgbClr val="000000"/>
                </a:solidFill>
                <a:effectLst/>
                <a:latin typeface="Helvetica Neue"/>
              </a:rPr>
              <a:t>thal</a:t>
            </a:r>
            <a:r>
              <a:rPr lang="en-IN" b="0" i="0" dirty="0">
                <a:solidFill>
                  <a:srgbClr val="000000"/>
                </a:solidFill>
                <a:effectLst/>
                <a:latin typeface="Helvetica Neue"/>
              </a:rPr>
              <a:t> and they are </a:t>
            </a:r>
            <a:r>
              <a:rPr lang="en-IN" b="0" i="0" dirty="0" err="1">
                <a:solidFill>
                  <a:srgbClr val="000000"/>
                </a:solidFill>
                <a:effectLst/>
                <a:latin typeface="Helvetica Neue"/>
              </a:rPr>
              <a:t>cleaned.Now</a:t>
            </a:r>
            <a:r>
              <a:rPr lang="en-IN" b="0" i="0" dirty="0">
                <a:solidFill>
                  <a:srgbClr val="000000"/>
                </a:solidFill>
                <a:effectLst/>
                <a:latin typeface="Helvetica Neue"/>
              </a:rPr>
              <a:t> the shape of the data become (261,14).</a:t>
            </a:r>
          </a:p>
          <a:p>
            <a:endParaRPr lang="en-IN" dirty="0"/>
          </a:p>
        </p:txBody>
      </p:sp>
    </p:spTree>
    <p:extLst>
      <p:ext uri="{BB962C8B-B14F-4D97-AF65-F5344CB8AC3E}">
        <p14:creationId xmlns:p14="http://schemas.microsoft.com/office/powerpoint/2010/main" val="48194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34A4BA-B446-1162-4639-373E400C49B4}"/>
              </a:ext>
            </a:extLst>
          </p:cNvPr>
          <p:cNvSpPr txBox="1"/>
          <p:nvPr/>
        </p:nvSpPr>
        <p:spPr>
          <a:xfrm>
            <a:off x="794657" y="435429"/>
            <a:ext cx="10591800" cy="4339650"/>
          </a:xfrm>
          <a:prstGeom prst="rect">
            <a:avLst/>
          </a:prstGeom>
          <a:noFill/>
        </p:spPr>
        <p:txBody>
          <a:bodyPr wrap="square" rtlCol="0">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MAIN KPI’s</a:t>
            </a:r>
          </a:p>
          <a:p>
            <a:endParaRPr lang="en-IN" sz="3200" b="1"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GB" sz="2000" b="1" i="0" dirty="0">
                <a:effectLst/>
                <a:latin typeface="Calibri" panose="020F0502020204030204" pitchFamily="34" charset="0"/>
                <a:ea typeface="Calibri" panose="020F0502020204030204" pitchFamily="34" charset="0"/>
                <a:cs typeface="Calibri" panose="020F0502020204030204" pitchFamily="34" charset="0"/>
              </a:rPr>
              <a:t>Heart disease rates</a:t>
            </a:r>
            <a:r>
              <a:rPr lang="en-GB" sz="2000" b="0" i="0" dirty="0">
                <a:effectLst/>
                <a:latin typeface="Calibri" panose="020F0502020204030204" pitchFamily="34" charset="0"/>
                <a:ea typeface="Calibri" panose="020F0502020204030204" pitchFamily="34" charset="0"/>
                <a:cs typeface="Calibri" panose="020F0502020204030204" pitchFamily="34" charset="0"/>
              </a:rPr>
              <a:t>: This can be calculated by dividing the number of people with heart disease by the total population.</a:t>
            </a:r>
          </a:p>
          <a:p>
            <a:pPr algn="l">
              <a:lnSpc>
                <a:spcPct val="150000"/>
              </a:lnSpc>
              <a:buFont typeface="Arial" panose="020B0604020202020204" pitchFamily="34" charset="0"/>
              <a:buChar char="•"/>
            </a:pPr>
            <a:r>
              <a:rPr lang="en-GB" sz="2000" b="1" i="0" dirty="0">
                <a:effectLst/>
                <a:latin typeface="Calibri" panose="020F0502020204030204" pitchFamily="34" charset="0"/>
                <a:ea typeface="Calibri" panose="020F0502020204030204" pitchFamily="34" charset="0"/>
                <a:cs typeface="Calibri" panose="020F0502020204030204" pitchFamily="34" charset="0"/>
              </a:rPr>
              <a:t>Heart disease by gender</a:t>
            </a:r>
            <a:r>
              <a:rPr lang="en-GB" sz="2000" b="0" i="0" dirty="0">
                <a:effectLst/>
                <a:latin typeface="Calibri" panose="020F0502020204030204" pitchFamily="34" charset="0"/>
                <a:ea typeface="Calibri" panose="020F0502020204030204" pitchFamily="34" charset="0"/>
                <a:cs typeface="Calibri" panose="020F0502020204030204" pitchFamily="34" charset="0"/>
              </a:rPr>
              <a:t>: This can be calculated by comparing the heart disease rates for men and women.</a:t>
            </a:r>
          </a:p>
          <a:p>
            <a:pPr algn="l">
              <a:lnSpc>
                <a:spcPct val="150000"/>
              </a:lnSpc>
              <a:buFont typeface="Arial" panose="020B0604020202020204" pitchFamily="34" charset="0"/>
              <a:buChar char="•"/>
            </a:pPr>
            <a:r>
              <a:rPr lang="en-GB" sz="2000" b="1" i="0" dirty="0">
                <a:effectLst/>
                <a:latin typeface="Calibri" panose="020F0502020204030204" pitchFamily="34" charset="0"/>
                <a:ea typeface="Calibri" panose="020F0502020204030204" pitchFamily="34" charset="0"/>
                <a:cs typeface="Calibri" panose="020F0502020204030204" pitchFamily="34" charset="0"/>
              </a:rPr>
              <a:t>Heart disease by age</a:t>
            </a:r>
            <a:r>
              <a:rPr lang="en-GB" sz="2000" b="0" i="0" dirty="0">
                <a:effectLst/>
                <a:latin typeface="Calibri" panose="020F0502020204030204" pitchFamily="34" charset="0"/>
                <a:ea typeface="Calibri" panose="020F0502020204030204" pitchFamily="34" charset="0"/>
                <a:cs typeface="Calibri" panose="020F0502020204030204" pitchFamily="34" charset="0"/>
              </a:rPr>
              <a:t>: This can be calculated by comparing the heart disease rates for different age groups.</a:t>
            </a:r>
          </a:p>
          <a:p>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19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E0DF67-083A-A11F-9B99-BE58E06E9A59}"/>
              </a:ext>
            </a:extLst>
          </p:cNvPr>
          <p:cNvSpPr txBox="1"/>
          <p:nvPr/>
        </p:nvSpPr>
        <p:spPr>
          <a:xfrm>
            <a:off x="449180" y="946484"/>
            <a:ext cx="10972800" cy="3693319"/>
          </a:xfrm>
          <a:prstGeom prst="rect">
            <a:avLst/>
          </a:prstGeom>
          <a:noFill/>
        </p:spPr>
        <p:txBody>
          <a:bodyPr wrap="square" rtlCol="0">
            <a:spAutoFit/>
          </a:bodyPr>
          <a:lstStyle/>
          <a:p>
            <a:pPr algn="l">
              <a:buFont typeface="Arial" panose="020B0604020202020204" pitchFamily="34" charset="0"/>
              <a:buChar char="•"/>
            </a:pPr>
            <a:r>
              <a:rPr lang="en-GB" b="0" i="0" dirty="0">
                <a:solidFill>
                  <a:srgbClr val="000000"/>
                </a:solidFill>
                <a:effectLst/>
                <a:latin typeface="Helvetica Neue"/>
              </a:rPr>
              <a:t>The average resting blood pressure of an individual is 129 whereas the </a:t>
            </a:r>
            <a:r>
              <a:rPr lang="en-GB" b="0" i="0" dirty="0" err="1">
                <a:solidFill>
                  <a:srgbClr val="000000"/>
                </a:solidFill>
                <a:effectLst/>
                <a:latin typeface="Helvetica Neue"/>
              </a:rPr>
              <a:t>maximun</a:t>
            </a:r>
            <a:r>
              <a:rPr lang="en-GB" b="0" i="0" dirty="0">
                <a:solidFill>
                  <a:srgbClr val="000000"/>
                </a:solidFill>
                <a:effectLst/>
                <a:latin typeface="Helvetica Neue"/>
              </a:rPr>
              <a:t> value goes </a:t>
            </a:r>
            <a:r>
              <a:rPr lang="en-GB" b="0" i="0" dirty="0" err="1">
                <a:solidFill>
                  <a:srgbClr val="000000"/>
                </a:solidFill>
                <a:effectLst/>
                <a:latin typeface="Helvetica Neue"/>
              </a:rPr>
              <a:t>upto</a:t>
            </a:r>
            <a:r>
              <a:rPr lang="en-GB" b="0" i="0" dirty="0">
                <a:solidFill>
                  <a:srgbClr val="000000"/>
                </a:solidFill>
                <a:effectLst/>
                <a:latin typeface="Helvetica Neue"/>
              </a:rPr>
              <a:t> 170.</a:t>
            </a:r>
          </a:p>
          <a:p>
            <a:pPr algn="l">
              <a:buFont typeface="Arial" panose="020B0604020202020204" pitchFamily="34" charset="0"/>
              <a:buChar char="•"/>
            </a:pPr>
            <a:r>
              <a:rPr lang="en-GB" b="0" i="0" dirty="0">
                <a:solidFill>
                  <a:srgbClr val="000000"/>
                </a:solidFill>
                <a:effectLst/>
                <a:latin typeface="Helvetica Neue"/>
              </a:rPr>
              <a:t>The maximum heart rate received varies from 88 to 202 and average heart rate is 150.</a:t>
            </a:r>
          </a:p>
          <a:p>
            <a:pPr algn="l">
              <a:buFont typeface="Arial" panose="020B0604020202020204" pitchFamily="34" charset="0"/>
              <a:buChar char="•"/>
            </a:pPr>
            <a:r>
              <a:rPr lang="en-GB" b="0" i="0" dirty="0">
                <a:solidFill>
                  <a:srgbClr val="000000"/>
                </a:solidFill>
                <a:effectLst/>
                <a:latin typeface="Helvetica Neue"/>
              </a:rPr>
              <a:t>Age of the group varies from 29 to 77 and the mean age is 53</a:t>
            </a:r>
          </a:p>
          <a:p>
            <a:pPr algn="l">
              <a:buFont typeface="Arial" panose="020B0604020202020204" pitchFamily="34" charset="0"/>
              <a:buChar char="•"/>
            </a:pPr>
            <a:r>
              <a:rPr lang="en-GB" b="0" i="0" dirty="0">
                <a:solidFill>
                  <a:srgbClr val="000000"/>
                </a:solidFill>
                <a:effectLst/>
                <a:latin typeface="Helvetica Neue"/>
              </a:rPr>
              <a:t>The highest </a:t>
            </a:r>
            <a:r>
              <a:rPr lang="en-GB" b="0" i="0" dirty="0" err="1">
                <a:solidFill>
                  <a:srgbClr val="000000"/>
                </a:solidFill>
                <a:effectLst/>
                <a:latin typeface="Helvetica Neue"/>
              </a:rPr>
              <a:t>cholestrol</a:t>
            </a:r>
            <a:r>
              <a:rPr lang="en-GB" b="0" i="0" dirty="0">
                <a:solidFill>
                  <a:srgbClr val="000000"/>
                </a:solidFill>
                <a:effectLst/>
                <a:latin typeface="Helvetica Neue"/>
              </a:rPr>
              <a:t> level is 360 and the lowest is 242.</a:t>
            </a:r>
          </a:p>
          <a:p>
            <a:pPr algn="l">
              <a:buFont typeface="Arial" panose="020B0604020202020204" pitchFamily="34" charset="0"/>
              <a:buChar char="•"/>
            </a:pPr>
            <a:r>
              <a:rPr lang="en-GB" b="0" i="0" dirty="0" err="1">
                <a:solidFill>
                  <a:srgbClr val="000000"/>
                </a:solidFill>
                <a:effectLst/>
                <a:latin typeface="Helvetica Neue"/>
              </a:rPr>
              <a:t>restecg</a:t>
            </a:r>
            <a:r>
              <a:rPr lang="en-GB" b="0" i="0" dirty="0">
                <a:solidFill>
                  <a:srgbClr val="000000"/>
                </a:solidFill>
                <a:effectLst/>
                <a:latin typeface="Helvetica Neue"/>
              </a:rPr>
              <a:t> can be 3 type.</a:t>
            </a:r>
          </a:p>
          <a:p>
            <a:pPr algn="l">
              <a:buFont typeface="Arial" panose="020B0604020202020204" pitchFamily="34" charset="0"/>
              <a:buChar char="•"/>
            </a:pPr>
            <a:r>
              <a:rPr lang="en-GB" b="0" i="0" dirty="0">
                <a:solidFill>
                  <a:srgbClr val="000000"/>
                </a:solidFill>
                <a:effectLst/>
                <a:latin typeface="Helvetica Neue"/>
              </a:rPr>
              <a:t>Resting Blood Pressure of individuals vary between 94 to 200.</a:t>
            </a:r>
          </a:p>
          <a:p>
            <a:pPr algn="l">
              <a:buFont typeface="Arial" panose="020B0604020202020204" pitchFamily="34" charset="0"/>
              <a:buChar char="•"/>
            </a:pPr>
            <a:r>
              <a:rPr lang="en-GB" b="0" i="0" dirty="0">
                <a:solidFill>
                  <a:srgbClr val="000000"/>
                </a:solidFill>
                <a:effectLst/>
                <a:latin typeface="Helvetica Neue"/>
              </a:rPr>
              <a:t>There are 4 types of chest pain.</a:t>
            </a:r>
          </a:p>
          <a:p>
            <a:pPr algn="l">
              <a:buFont typeface="Arial" panose="020B0604020202020204" pitchFamily="34" charset="0"/>
              <a:buChar char="•"/>
            </a:pPr>
            <a:r>
              <a:rPr lang="en-GB" b="0" i="0" dirty="0">
                <a:solidFill>
                  <a:srgbClr val="000000"/>
                </a:solidFill>
                <a:effectLst/>
                <a:latin typeface="Helvetica Neue"/>
              </a:rPr>
              <a:t>exercise induced angina has 2 types (1 = yes; 0 = no)</a:t>
            </a:r>
          </a:p>
          <a:p>
            <a:pPr algn="l">
              <a:buFont typeface="Arial" panose="020B0604020202020204" pitchFamily="34" charset="0"/>
              <a:buChar char="•"/>
            </a:pPr>
            <a:r>
              <a:rPr lang="en-GB" b="0" i="0" dirty="0">
                <a:solidFill>
                  <a:srgbClr val="000000"/>
                </a:solidFill>
                <a:effectLst/>
                <a:latin typeface="Helvetica Neue"/>
              </a:rPr>
              <a:t>ST depression values will be more for unhealthy people and it ranges from 0 to 4 and average stress level is 0.9</a:t>
            </a:r>
          </a:p>
          <a:p>
            <a:pPr algn="l">
              <a:buFont typeface="Arial" panose="020B0604020202020204" pitchFamily="34" charset="0"/>
              <a:buChar char="•"/>
            </a:pPr>
            <a:r>
              <a:rPr lang="en-GB" b="0" i="0" dirty="0">
                <a:solidFill>
                  <a:srgbClr val="000000"/>
                </a:solidFill>
                <a:effectLst/>
                <a:latin typeface="Helvetica Neue"/>
              </a:rPr>
              <a:t>slope can be of 3 types</a:t>
            </a:r>
          </a:p>
          <a:p>
            <a:pPr algn="l">
              <a:buFont typeface="Arial" panose="020B0604020202020204" pitchFamily="34" charset="0"/>
              <a:buChar char="•"/>
            </a:pPr>
            <a:r>
              <a:rPr lang="en-GB" b="0" i="0" dirty="0">
                <a:solidFill>
                  <a:srgbClr val="000000"/>
                </a:solidFill>
                <a:effectLst/>
                <a:latin typeface="Helvetica Neue"/>
              </a:rPr>
              <a:t>No of major vessels can be 0-3</a:t>
            </a:r>
          </a:p>
          <a:p>
            <a:pPr algn="l">
              <a:buFont typeface="Arial" panose="020B0604020202020204" pitchFamily="34" charset="0"/>
              <a:buChar char="•"/>
            </a:pPr>
            <a:r>
              <a:rPr lang="en-GB" b="0" i="0" dirty="0" err="1">
                <a:solidFill>
                  <a:srgbClr val="000000"/>
                </a:solidFill>
                <a:effectLst/>
                <a:latin typeface="Helvetica Neue"/>
              </a:rPr>
              <a:t>Thalium</a:t>
            </a:r>
            <a:r>
              <a:rPr lang="en-GB" b="0" i="0" dirty="0">
                <a:solidFill>
                  <a:srgbClr val="000000"/>
                </a:solidFill>
                <a:effectLst/>
                <a:latin typeface="Helvetica Neue"/>
              </a:rPr>
              <a:t> stress can be 3 types</a:t>
            </a:r>
          </a:p>
        </p:txBody>
      </p:sp>
    </p:spTree>
    <p:extLst>
      <p:ext uri="{BB962C8B-B14F-4D97-AF65-F5344CB8AC3E}">
        <p14:creationId xmlns:p14="http://schemas.microsoft.com/office/powerpoint/2010/main" val="28504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20EF5A-A1A1-ADA3-BCCE-EA58A8401327}"/>
              </a:ext>
            </a:extLst>
          </p:cNvPr>
          <p:cNvPicPr>
            <a:picLocks noChangeAspect="1"/>
          </p:cNvPicPr>
          <p:nvPr/>
        </p:nvPicPr>
        <p:blipFill>
          <a:blip r:embed="rId2"/>
          <a:stretch>
            <a:fillRect/>
          </a:stretch>
        </p:blipFill>
        <p:spPr>
          <a:xfrm>
            <a:off x="412812" y="287528"/>
            <a:ext cx="4083260" cy="2368672"/>
          </a:xfrm>
          <a:prstGeom prst="rect">
            <a:avLst/>
          </a:prstGeom>
        </p:spPr>
      </p:pic>
      <p:sp>
        <p:nvSpPr>
          <p:cNvPr id="4" name="TextBox 3">
            <a:extLst>
              <a:ext uri="{FF2B5EF4-FFF2-40B4-BE49-F238E27FC236}">
                <a16:creationId xmlns:a16="http://schemas.microsoft.com/office/drawing/2014/main" id="{AE8AADCA-460D-3033-2274-139921822BD2}"/>
              </a:ext>
            </a:extLst>
          </p:cNvPr>
          <p:cNvSpPr txBox="1"/>
          <p:nvPr/>
        </p:nvSpPr>
        <p:spPr>
          <a:xfrm>
            <a:off x="4996542" y="478971"/>
            <a:ext cx="6433457" cy="923330"/>
          </a:xfrm>
          <a:prstGeom prst="rect">
            <a:avLst/>
          </a:prstGeom>
          <a:noFill/>
        </p:spPr>
        <p:txBody>
          <a:bodyPr wrap="square" rtlCol="0">
            <a:spAutoFit/>
          </a:bodyPr>
          <a:lstStyle/>
          <a:p>
            <a:r>
              <a:rPr lang="en-GB" b="0" i="0" dirty="0">
                <a:solidFill>
                  <a:srgbClr val="000000"/>
                </a:solidFill>
                <a:effectLst/>
                <a:latin typeface="Helvetica Neue"/>
              </a:rPr>
              <a:t>151 people has heart attack and 110 has no heart attack out of 261 patients. Out of 261 people,179 are male and 82 are female</a:t>
            </a:r>
            <a:endParaRPr lang="en-IN" dirty="0"/>
          </a:p>
        </p:txBody>
      </p:sp>
      <p:pic>
        <p:nvPicPr>
          <p:cNvPr id="6" name="Picture 5">
            <a:extLst>
              <a:ext uri="{FF2B5EF4-FFF2-40B4-BE49-F238E27FC236}">
                <a16:creationId xmlns:a16="http://schemas.microsoft.com/office/drawing/2014/main" id="{12420E22-BEF3-AAFB-4D7F-B4D37264069C}"/>
              </a:ext>
            </a:extLst>
          </p:cNvPr>
          <p:cNvPicPr>
            <a:picLocks noChangeAspect="1"/>
          </p:cNvPicPr>
          <p:nvPr/>
        </p:nvPicPr>
        <p:blipFill>
          <a:blip r:embed="rId3"/>
          <a:stretch>
            <a:fillRect/>
          </a:stretch>
        </p:blipFill>
        <p:spPr>
          <a:xfrm>
            <a:off x="482666" y="3057914"/>
            <a:ext cx="4013406" cy="2527430"/>
          </a:xfrm>
          <a:prstGeom prst="rect">
            <a:avLst/>
          </a:prstGeom>
        </p:spPr>
      </p:pic>
      <p:sp>
        <p:nvSpPr>
          <p:cNvPr id="7" name="TextBox 6">
            <a:extLst>
              <a:ext uri="{FF2B5EF4-FFF2-40B4-BE49-F238E27FC236}">
                <a16:creationId xmlns:a16="http://schemas.microsoft.com/office/drawing/2014/main" id="{3FC07E93-4458-8F16-CBEA-6F1FAB1C4F73}"/>
              </a:ext>
            </a:extLst>
          </p:cNvPr>
          <p:cNvSpPr txBox="1"/>
          <p:nvPr/>
        </p:nvSpPr>
        <p:spPr>
          <a:xfrm>
            <a:off x="5388429" y="3635829"/>
            <a:ext cx="5301342" cy="923330"/>
          </a:xfrm>
          <a:prstGeom prst="rect">
            <a:avLst/>
          </a:prstGeom>
          <a:noFill/>
        </p:spPr>
        <p:txBody>
          <a:bodyPr wrap="square" rtlCol="0">
            <a:spAutoFit/>
          </a:bodyPr>
          <a:lstStyle/>
          <a:p>
            <a:r>
              <a:rPr lang="en-GB" b="0" i="0" dirty="0">
                <a:solidFill>
                  <a:srgbClr val="000000"/>
                </a:solidFill>
                <a:effectLst/>
                <a:latin typeface="Helvetica Neue"/>
              </a:rPr>
              <a:t>People with typical </a:t>
            </a:r>
            <a:r>
              <a:rPr lang="en-GB" b="0" i="0" dirty="0" err="1">
                <a:solidFill>
                  <a:srgbClr val="000000"/>
                </a:solidFill>
                <a:effectLst/>
                <a:latin typeface="Helvetica Neue"/>
              </a:rPr>
              <a:t>agina</a:t>
            </a:r>
            <a:r>
              <a:rPr lang="en-GB" b="0" i="0" dirty="0">
                <a:solidFill>
                  <a:srgbClr val="000000"/>
                </a:solidFill>
                <a:effectLst/>
                <a:latin typeface="Helvetica Neue"/>
              </a:rPr>
              <a:t> chest pain are the most, whereas of count of people with </a:t>
            </a:r>
            <a:r>
              <a:rPr lang="en-GB" b="0" i="0" dirty="0" err="1">
                <a:solidFill>
                  <a:srgbClr val="000000"/>
                </a:solidFill>
                <a:effectLst/>
                <a:latin typeface="Helvetica Neue"/>
              </a:rPr>
              <a:t>asymtomatic</a:t>
            </a:r>
            <a:r>
              <a:rPr lang="en-GB" b="0" i="0" dirty="0">
                <a:solidFill>
                  <a:srgbClr val="000000"/>
                </a:solidFill>
                <a:effectLst/>
                <a:latin typeface="Helvetica Neue"/>
              </a:rPr>
              <a:t> chest pain is lowest</a:t>
            </a:r>
            <a:endParaRPr lang="en-IN" dirty="0"/>
          </a:p>
        </p:txBody>
      </p:sp>
    </p:spTree>
    <p:extLst>
      <p:ext uri="{BB962C8B-B14F-4D97-AF65-F5344CB8AC3E}">
        <p14:creationId xmlns:p14="http://schemas.microsoft.com/office/powerpoint/2010/main" val="352873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A92F76-2EA6-C5E3-8A0F-6615B74748D4}"/>
              </a:ext>
            </a:extLst>
          </p:cNvPr>
          <p:cNvPicPr>
            <a:picLocks noChangeAspect="1"/>
          </p:cNvPicPr>
          <p:nvPr/>
        </p:nvPicPr>
        <p:blipFill>
          <a:blip r:embed="rId2"/>
          <a:stretch>
            <a:fillRect/>
          </a:stretch>
        </p:blipFill>
        <p:spPr>
          <a:xfrm>
            <a:off x="516972" y="239873"/>
            <a:ext cx="3886400" cy="2546481"/>
          </a:xfrm>
          <a:prstGeom prst="rect">
            <a:avLst/>
          </a:prstGeom>
        </p:spPr>
      </p:pic>
      <p:sp>
        <p:nvSpPr>
          <p:cNvPr id="4" name="TextBox 3">
            <a:extLst>
              <a:ext uri="{FF2B5EF4-FFF2-40B4-BE49-F238E27FC236}">
                <a16:creationId xmlns:a16="http://schemas.microsoft.com/office/drawing/2014/main" id="{DF69D479-4F1C-0914-2FEE-DF50AA95879E}"/>
              </a:ext>
            </a:extLst>
          </p:cNvPr>
          <p:cNvSpPr txBox="1"/>
          <p:nvPr/>
        </p:nvSpPr>
        <p:spPr>
          <a:xfrm>
            <a:off x="5040086" y="576943"/>
            <a:ext cx="6422571" cy="1200329"/>
          </a:xfrm>
          <a:prstGeom prst="rect">
            <a:avLst/>
          </a:prstGeom>
          <a:noFill/>
        </p:spPr>
        <p:txBody>
          <a:bodyPr wrap="square" rtlCol="0">
            <a:spAutoFit/>
          </a:bodyPr>
          <a:lstStyle/>
          <a:p>
            <a:r>
              <a:rPr lang="en-GB" b="0" i="0" dirty="0">
                <a:solidFill>
                  <a:srgbClr val="000000"/>
                </a:solidFill>
                <a:effectLst/>
                <a:latin typeface="Helvetica Neue"/>
              </a:rPr>
              <a:t>People which non-normal heart beat are more in number and no of people with definite left ventricular hypertrophy is negligible in </a:t>
            </a:r>
            <a:r>
              <a:rPr lang="en-GB" b="0" i="0" dirty="0" err="1">
                <a:solidFill>
                  <a:srgbClr val="000000"/>
                </a:solidFill>
                <a:effectLst/>
                <a:latin typeface="Helvetica Neue"/>
              </a:rPr>
              <a:t>comparision</a:t>
            </a:r>
            <a:r>
              <a:rPr lang="en-GB" b="0" i="0" dirty="0">
                <a:solidFill>
                  <a:srgbClr val="000000"/>
                </a:solidFill>
                <a:effectLst/>
                <a:latin typeface="Helvetica Neue"/>
              </a:rPr>
              <a:t> to others. Among 261 people 228 are non-diabetic and 33 are diabetic</a:t>
            </a:r>
            <a:endParaRPr lang="en-IN" dirty="0"/>
          </a:p>
        </p:txBody>
      </p:sp>
      <p:pic>
        <p:nvPicPr>
          <p:cNvPr id="6" name="Picture 5">
            <a:extLst>
              <a:ext uri="{FF2B5EF4-FFF2-40B4-BE49-F238E27FC236}">
                <a16:creationId xmlns:a16="http://schemas.microsoft.com/office/drawing/2014/main" id="{111936D7-8FD6-3E2D-D7F4-CF6D03708AF5}"/>
              </a:ext>
            </a:extLst>
          </p:cNvPr>
          <p:cNvPicPr>
            <a:picLocks noChangeAspect="1"/>
          </p:cNvPicPr>
          <p:nvPr/>
        </p:nvPicPr>
        <p:blipFill>
          <a:blip r:embed="rId3"/>
          <a:stretch>
            <a:fillRect/>
          </a:stretch>
        </p:blipFill>
        <p:spPr>
          <a:xfrm>
            <a:off x="516973" y="3027977"/>
            <a:ext cx="3886400" cy="2565532"/>
          </a:xfrm>
          <a:prstGeom prst="rect">
            <a:avLst/>
          </a:prstGeom>
        </p:spPr>
      </p:pic>
      <p:sp>
        <p:nvSpPr>
          <p:cNvPr id="7" name="TextBox 6">
            <a:extLst>
              <a:ext uri="{FF2B5EF4-FFF2-40B4-BE49-F238E27FC236}">
                <a16:creationId xmlns:a16="http://schemas.microsoft.com/office/drawing/2014/main" id="{85566B30-413B-F3EC-7F09-0E3CFC82B26A}"/>
              </a:ext>
            </a:extLst>
          </p:cNvPr>
          <p:cNvSpPr txBox="1"/>
          <p:nvPr/>
        </p:nvSpPr>
        <p:spPr>
          <a:xfrm>
            <a:off x="5279571" y="3668486"/>
            <a:ext cx="5900058" cy="646331"/>
          </a:xfrm>
          <a:prstGeom prst="rect">
            <a:avLst/>
          </a:prstGeom>
          <a:noFill/>
        </p:spPr>
        <p:txBody>
          <a:bodyPr wrap="square" rtlCol="0">
            <a:spAutoFit/>
          </a:bodyPr>
          <a:lstStyle/>
          <a:p>
            <a:r>
              <a:rPr lang="en-GB" b="0" i="0" dirty="0">
                <a:solidFill>
                  <a:srgbClr val="000000"/>
                </a:solidFill>
                <a:effectLst/>
                <a:latin typeface="Helvetica Neue"/>
              </a:rPr>
              <a:t>More number of patients have thallium stress level as reversable defect</a:t>
            </a:r>
            <a:endParaRPr lang="en-IN" dirty="0"/>
          </a:p>
        </p:txBody>
      </p:sp>
    </p:spTree>
    <p:extLst>
      <p:ext uri="{BB962C8B-B14F-4D97-AF65-F5344CB8AC3E}">
        <p14:creationId xmlns:p14="http://schemas.microsoft.com/office/powerpoint/2010/main" val="154368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48AD3-953D-7BE8-DAEC-49867F7F707F}"/>
              </a:ext>
            </a:extLst>
          </p:cNvPr>
          <p:cNvPicPr>
            <a:picLocks noChangeAspect="1"/>
          </p:cNvPicPr>
          <p:nvPr/>
        </p:nvPicPr>
        <p:blipFill>
          <a:blip r:embed="rId2"/>
          <a:stretch>
            <a:fillRect/>
          </a:stretch>
        </p:blipFill>
        <p:spPr>
          <a:xfrm>
            <a:off x="393152" y="198600"/>
            <a:ext cx="3676839" cy="2476627"/>
          </a:xfrm>
          <a:prstGeom prst="rect">
            <a:avLst/>
          </a:prstGeom>
        </p:spPr>
      </p:pic>
      <p:sp>
        <p:nvSpPr>
          <p:cNvPr id="4" name="TextBox 3">
            <a:extLst>
              <a:ext uri="{FF2B5EF4-FFF2-40B4-BE49-F238E27FC236}">
                <a16:creationId xmlns:a16="http://schemas.microsoft.com/office/drawing/2014/main" id="{76FBF774-DF75-8495-65A5-A00BF0080A62}"/>
              </a:ext>
            </a:extLst>
          </p:cNvPr>
          <p:cNvSpPr txBox="1"/>
          <p:nvPr/>
        </p:nvSpPr>
        <p:spPr>
          <a:xfrm>
            <a:off x="5366657" y="642257"/>
            <a:ext cx="5290457" cy="369332"/>
          </a:xfrm>
          <a:prstGeom prst="rect">
            <a:avLst/>
          </a:prstGeom>
          <a:noFill/>
        </p:spPr>
        <p:txBody>
          <a:bodyPr wrap="square" rtlCol="0">
            <a:spAutoFit/>
          </a:bodyPr>
          <a:lstStyle/>
          <a:p>
            <a:r>
              <a:rPr lang="en-GB" dirty="0"/>
              <a:t>Most people has no exercise induced angina.</a:t>
            </a:r>
            <a:endParaRPr lang="en-IN" dirty="0"/>
          </a:p>
        </p:txBody>
      </p:sp>
      <p:pic>
        <p:nvPicPr>
          <p:cNvPr id="6" name="Picture 5">
            <a:extLst>
              <a:ext uri="{FF2B5EF4-FFF2-40B4-BE49-F238E27FC236}">
                <a16:creationId xmlns:a16="http://schemas.microsoft.com/office/drawing/2014/main" id="{268E3880-38C7-914F-7327-2FAFEC415EBD}"/>
              </a:ext>
            </a:extLst>
          </p:cNvPr>
          <p:cNvPicPr>
            <a:picLocks noChangeAspect="1"/>
          </p:cNvPicPr>
          <p:nvPr/>
        </p:nvPicPr>
        <p:blipFill>
          <a:blip r:embed="rId3"/>
          <a:stretch>
            <a:fillRect/>
          </a:stretch>
        </p:blipFill>
        <p:spPr>
          <a:xfrm>
            <a:off x="393152" y="3073334"/>
            <a:ext cx="3676839" cy="2540131"/>
          </a:xfrm>
          <a:prstGeom prst="rect">
            <a:avLst/>
          </a:prstGeom>
        </p:spPr>
      </p:pic>
      <p:sp>
        <p:nvSpPr>
          <p:cNvPr id="7" name="TextBox 6">
            <a:extLst>
              <a:ext uri="{FF2B5EF4-FFF2-40B4-BE49-F238E27FC236}">
                <a16:creationId xmlns:a16="http://schemas.microsoft.com/office/drawing/2014/main" id="{33D2982C-003D-4668-32CE-01C985CA850F}"/>
              </a:ext>
            </a:extLst>
          </p:cNvPr>
          <p:cNvSpPr txBox="1"/>
          <p:nvPr/>
        </p:nvSpPr>
        <p:spPr>
          <a:xfrm>
            <a:off x="5442857" y="3570514"/>
            <a:ext cx="5649686" cy="646331"/>
          </a:xfrm>
          <a:prstGeom prst="rect">
            <a:avLst/>
          </a:prstGeom>
          <a:noFill/>
        </p:spPr>
        <p:txBody>
          <a:bodyPr wrap="square" rtlCol="0">
            <a:spAutoFit/>
          </a:bodyPr>
          <a:lstStyle/>
          <a:p>
            <a:r>
              <a:rPr lang="en-GB" b="0" i="0" dirty="0">
                <a:solidFill>
                  <a:srgbClr val="000000"/>
                </a:solidFill>
                <a:effectLst/>
                <a:latin typeface="Helvetica Neue"/>
              </a:rPr>
              <a:t>Most of the people are </a:t>
            </a:r>
            <a:r>
              <a:rPr lang="en-GB" b="0" i="0" dirty="0" err="1">
                <a:solidFill>
                  <a:srgbClr val="000000"/>
                </a:solidFill>
                <a:effectLst/>
                <a:latin typeface="Helvetica Neue"/>
              </a:rPr>
              <a:t>Downslopins</a:t>
            </a:r>
            <a:r>
              <a:rPr lang="en-GB" b="0" i="0" dirty="0">
                <a:solidFill>
                  <a:srgbClr val="000000"/>
                </a:solidFill>
                <a:effectLst/>
                <a:latin typeface="Helvetica Neue"/>
              </a:rPr>
              <a:t> which shows signs of unhealthy heart</a:t>
            </a:r>
            <a:endParaRPr lang="en-IN" dirty="0"/>
          </a:p>
        </p:txBody>
      </p:sp>
    </p:spTree>
    <p:extLst>
      <p:ext uri="{BB962C8B-B14F-4D97-AF65-F5344CB8AC3E}">
        <p14:creationId xmlns:p14="http://schemas.microsoft.com/office/powerpoint/2010/main" val="10866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E76883-F4A5-DD83-9AA0-FECDD3AA4D2E}"/>
              </a:ext>
            </a:extLst>
          </p:cNvPr>
          <p:cNvPicPr>
            <a:picLocks noChangeAspect="1"/>
          </p:cNvPicPr>
          <p:nvPr/>
        </p:nvPicPr>
        <p:blipFill>
          <a:blip r:embed="rId2"/>
          <a:stretch>
            <a:fillRect/>
          </a:stretch>
        </p:blipFill>
        <p:spPr>
          <a:xfrm>
            <a:off x="581823" y="230803"/>
            <a:ext cx="4235668" cy="2521080"/>
          </a:xfrm>
          <a:prstGeom prst="rect">
            <a:avLst/>
          </a:prstGeom>
        </p:spPr>
      </p:pic>
      <p:sp>
        <p:nvSpPr>
          <p:cNvPr id="2" name="TextBox 1">
            <a:extLst>
              <a:ext uri="{FF2B5EF4-FFF2-40B4-BE49-F238E27FC236}">
                <a16:creationId xmlns:a16="http://schemas.microsoft.com/office/drawing/2014/main" id="{CADD0CCE-960E-4152-41C4-5D17202CB3F3}"/>
              </a:ext>
            </a:extLst>
          </p:cNvPr>
          <p:cNvSpPr txBox="1"/>
          <p:nvPr/>
        </p:nvSpPr>
        <p:spPr>
          <a:xfrm>
            <a:off x="5540829" y="664029"/>
            <a:ext cx="5214257" cy="369332"/>
          </a:xfrm>
          <a:prstGeom prst="rect">
            <a:avLst/>
          </a:prstGeom>
          <a:noFill/>
        </p:spPr>
        <p:txBody>
          <a:bodyPr wrap="square" rtlCol="0">
            <a:spAutoFit/>
          </a:bodyPr>
          <a:lstStyle/>
          <a:p>
            <a:r>
              <a:rPr lang="en-GB" dirty="0"/>
              <a:t>The no of major vessels is 0 for most of the people.</a:t>
            </a:r>
            <a:endParaRPr lang="en-IN" dirty="0"/>
          </a:p>
        </p:txBody>
      </p:sp>
      <p:pic>
        <p:nvPicPr>
          <p:cNvPr id="5" name="Picture 4">
            <a:extLst>
              <a:ext uri="{FF2B5EF4-FFF2-40B4-BE49-F238E27FC236}">
                <a16:creationId xmlns:a16="http://schemas.microsoft.com/office/drawing/2014/main" id="{A62EE47C-5C4F-DB3E-A2FC-981E3B16159A}"/>
              </a:ext>
            </a:extLst>
          </p:cNvPr>
          <p:cNvPicPr>
            <a:picLocks noChangeAspect="1"/>
          </p:cNvPicPr>
          <p:nvPr/>
        </p:nvPicPr>
        <p:blipFill>
          <a:blip r:embed="rId3"/>
          <a:stretch>
            <a:fillRect/>
          </a:stretch>
        </p:blipFill>
        <p:spPr>
          <a:xfrm>
            <a:off x="5540829" y="3341661"/>
            <a:ext cx="4254719" cy="2482978"/>
          </a:xfrm>
          <a:prstGeom prst="rect">
            <a:avLst/>
          </a:prstGeom>
        </p:spPr>
      </p:pic>
      <p:sp>
        <p:nvSpPr>
          <p:cNvPr id="6" name="TextBox 5">
            <a:extLst>
              <a:ext uri="{FF2B5EF4-FFF2-40B4-BE49-F238E27FC236}">
                <a16:creationId xmlns:a16="http://schemas.microsoft.com/office/drawing/2014/main" id="{E6273521-6034-06E1-9A32-A7F109604DA0}"/>
              </a:ext>
            </a:extLst>
          </p:cNvPr>
          <p:cNvSpPr txBox="1"/>
          <p:nvPr/>
        </p:nvSpPr>
        <p:spPr>
          <a:xfrm>
            <a:off x="805543" y="4071257"/>
            <a:ext cx="3722914" cy="646331"/>
          </a:xfrm>
          <a:prstGeom prst="rect">
            <a:avLst/>
          </a:prstGeom>
          <a:noFill/>
        </p:spPr>
        <p:txBody>
          <a:bodyPr wrap="square" rtlCol="0">
            <a:spAutoFit/>
          </a:bodyPr>
          <a:lstStyle/>
          <a:p>
            <a:r>
              <a:rPr lang="en-GB" b="0" i="0" dirty="0">
                <a:solidFill>
                  <a:srgbClr val="000000"/>
                </a:solidFill>
                <a:effectLst/>
                <a:latin typeface="Helvetica Neue"/>
              </a:rPr>
              <a:t>Most patient are between the age (45-60)</a:t>
            </a:r>
            <a:endParaRPr lang="en-IN" dirty="0"/>
          </a:p>
        </p:txBody>
      </p:sp>
    </p:spTree>
    <p:extLst>
      <p:ext uri="{BB962C8B-B14F-4D97-AF65-F5344CB8AC3E}">
        <p14:creationId xmlns:p14="http://schemas.microsoft.com/office/powerpoint/2010/main" val="42873917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197</TotalTime>
  <Words>814</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ADLaM Display</vt:lpstr>
      <vt:lpstr>Arial</vt:lpstr>
      <vt:lpstr>Calibri</vt:lpstr>
      <vt:lpstr>Gill Sans MT</vt:lpstr>
      <vt:lpstr>Helvetica Neue</vt:lpstr>
      <vt:lpstr>Söhne</vt:lpstr>
      <vt:lpstr>Gallery</vt:lpstr>
      <vt:lpstr>Heart Disease Diagnostic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sreya raj</dc:creator>
  <cp:lastModifiedBy>sreya raj</cp:lastModifiedBy>
  <cp:revision>4</cp:revision>
  <dcterms:created xsi:type="dcterms:W3CDTF">2023-10-21T09:19:34Z</dcterms:created>
  <dcterms:modified xsi:type="dcterms:W3CDTF">2023-11-14T14:23:37Z</dcterms:modified>
</cp:coreProperties>
</file>