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5"/>
  </p:notesMasterIdLst>
  <p:sldIdLst>
    <p:sldId id="256" r:id="rId2"/>
    <p:sldId id="258" r:id="rId3"/>
    <p:sldId id="264" r:id="rId4"/>
    <p:sldId id="269" r:id="rId5"/>
    <p:sldId id="263" r:id="rId6"/>
    <p:sldId id="265" r:id="rId7"/>
    <p:sldId id="266" r:id="rId8"/>
    <p:sldId id="267" r:id="rId9"/>
    <p:sldId id="260" r:id="rId10"/>
    <p:sldId id="259" r:id="rId11"/>
    <p:sldId id="262"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33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E5F1E7-3F19-4A29-AE4D-FAA50AD7B8B7}" type="datetimeFigureOut">
              <a:rPr lang="en-IN" smtClean="0"/>
              <a:t>20-10-2023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D2D5D-2FA8-4A73-B206-A6151E7221C6}" type="slidenum">
              <a:rPr lang="en-IN" smtClean="0"/>
              <a:t>‹#›</a:t>
            </a:fld>
            <a:endParaRPr lang="en-IN"/>
          </a:p>
        </p:txBody>
      </p:sp>
    </p:spTree>
    <p:extLst>
      <p:ext uri="{BB962C8B-B14F-4D97-AF65-F5344CB8AC3E}">
        <p14:creationId xmlns:p14="http://schemas.microsoft.com/office/powerpoint/2010/main" val="3639826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fld id="{17F50B8E-A176-49F2-A3C1-FEDA0200170B}" type="datetime2">
              <a:rPr lang="en-US" smtClean="0"/>
              <a:t>Wednesday, October 18, 2023</a:t>
            </a:fld>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47585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fld id="{0512A49D-4A7C-4944-9802-8EE0B5A6CEDD}" type="datetime2">
              <a:rPr lang="en-US" smtClean="0"/>
              <a:t>Wednesday, October 18, 2023</a:t>
            </a:fld>
            <a:endParaRPr lang="en-US"/>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65050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fld id="{5D689DDD-3B11-4150-8B39-3662C10D8BF9}" type="datetime2">
              <a:rPr lang="en-US" smtClean="0"/>
              <a:t>Wednesday, October 18, 2023</a:t>
            </a:fld>
            <a:endParaRPr lang="en-US"/>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156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fld id="{57997BA6-BEF8-495F-ACCD-8D19769E4FC6}" type="datetime2">
              <a:rPr lang="en-US" smtClean="0"/>
              <a:t>Wednesday, October 18, 2023</a:t>
            </a:fld>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dirty="0"/>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35065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fld id="{4857292D-4609-4E55-92E3-C12C6A1234E8}" type="datetime2">
              <a:rPr lang="en-US" smtClean="0"/>
              <a:t>Wednesday, October 18, 2023</a:t>
            </a:fld>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64615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fld id="{003E0E29-2C79-4A2A-B61C-A21B8362A50A}" type="datetime2">
              <a:rPr lang="en-US" smtClean="0"/>
              <a:t>Wednesday, October 18, 2023</a:t>
            </a:fld>
            <a:endParaRPr lang="en-US"/>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241620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fld id="{B0CA0177-5432-41AC-9593-8EC96BFF4F82}" type="datetime2">
              <a:rPr lang="en-US" smtClean="0"/>
              <a:t>Wednesday, October 18, 2023</a:t>
            </a:fld>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277163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fld id="{EED29A7B-B2F1-41A3-B969-4E25F618B967}" type="datetime2">
              <a:rPr lang="en-US" smtClean="0"/>
              <a:t>Wednesday, October 18, 2023</a:t>
            </a:fld>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518385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fld id="{4EE98B79-F222-4FD1-8713-07459E1B5004}" type="datetime2">
              <a:rPr lang="en-US" smtClean="0"/>
              <a:t>Wednesday, October 18, 2023</a:t>
            </a:fld>
            <a:endParaRPr lang="en-US"/>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644121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fld id="{792630FD-0818-4065-B5FE-410552D9B1BC}" type="datetime2">
              <a:rPr lang="en-US" smtClean="0"/>
              <a:t>Wednesday, October 18, 2023</a:t>
            </a:fld>
            <a:endParaRPr lang="en-US"/>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771076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fld id="{93C2D289-0EBF-40C7-B6E8-60285281F180}" type="datetime2">
              <a:rPr lang="en-US" smtClean="0"/>
              <a:t>Wednesday, October 18, 2023</a:t>
            </a:fld>
            <a:endParaRPr lang="en-US"/>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118306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000">
                <a:solidFill>
                  <a:schemeClr val="tx2"/>
                </a:solidFill>
              </a:defRPr>
            </a:lvl1pPr>
          </a:lstStyle>
          <a:p>
            <a:fld id="{94CDC665-7415-4DAF-AE09-B9BBC1907393}" type="datetime2">
              <a:rPr lang="en-US" smtClean="0"/>
              <a:t>Wednesday, October 18,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0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000">
                <a:solidFill>
                  <a:schemeClr val="tx2"/>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45979940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hdr="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4EF3E42-675E-4E84-AA5A-E233060C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0F3B65B4-B443-446A-9981-E6E89B0B7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blue and white room with a blue sky&#10;&#10;Description automatically generated">
            <a:extLst>
              <a:ext uri="{FF2B5EF4-FFF2-40B4-BE49-F238E27FC236}">
                <a16:creationId xmlns:a16="http://schemas.microsoft.com/office/drawing/2014/main" id="{A6067C2E-7ABF-2C05-D79D-810B3966FD98}"/>
              </a:ext>
            </a:extLst>
          </p:cNvPr>
          <p:cNvPicPr>
            <a:picLocks noChangeAspect="1"/>
          </p:cNvPicPr>
          <p:nvPr/>
        </p:nvPicPr>
        <p:blipFill rotWithShape="1">
          <a:blip r:embed="rId2"/>
          <a:srcRect t="25000"/>
          <a:stretch/>
        </p:blipFill>
        <p:spPr>
          <a:xfrm>
            <a:off x="20" y="10"/>
            <a:ext cx="12191979" cy="6857990"/>
          </a:xfrm>
          <a:prstGeom prst="rect">
            <a:avLst/>
          </a:prstGeom>
        </p:spPr>
      </p:pic>
      <p:sp>
        <p:nvSpPr>
          <p:cNvPr id="25" name="Rectangle 24">
            <a:extLst>
              <a:ext uri="{FF2B5EF4-FFF2-40B4-BE49-F238E27FC236}">
                <a16:creationId xmlns:a16="http://schemas.microsoft.com/office/drawing/2014/main" id="{A382C86F-FA5A-4A2F-86CC-0E1A2FB39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B442D-0B17-8788-0676-F8FFD2429E17}"/>
              </a:ext>
            </a:extLst>
          </p:cNvPr>
          <p:cNvSpPr>
            <a:spLocks noGrp="1"/>
          </p:cNvSpPr>
          <p:nvPr>
            <p:ph type="ctrTitle"/>
          </p:nvPr>
        </p:nvSpPr>
        <p:spPr>
          <a:xfrm>
            <a:off x="1137501" y="1732247"/>
            <a:ext cx="9916996" cy="1811621"/>
          </a:xfrm>
        </p:spPr>
        <p:txBody>
          <a:bodyPr anchor="b">
            <a:normAutofit/>
          </a:bodyPr>
          <a:lstStyle/>
          <a:p>
            <a:r>
              <a:rPr lang="en-IN" sz="4800">
                <a:solidFill>
                  <a:srgbClr val="FFFFFF"/>
                </a:solidFill>
              </a:rPr>
              <a:t>AMAZON SALES DATA ANALYSIS</a:t>
            </a:r>
          </a:p>
        </p:txBody>
      </p:sp>
      <p:sp>
        <p:nvSpPr>
          <p:cNvPr id="6" name="Subtitle 5">
            <a:extLst>
              <a:ext uri="{FF2B5EF4-FFF2-40B4-BE49-F238E27FC236}">
                <a16:creationId xmlns:a16="http://schemas.microsoft.com/office/drawing/2014/main" id="{BED505DA-D3F0-FD4B-D6BD-83B5CC218070}"/>
              </a:ext>
            </a:extLst>
          </p:cNvPr>
          <p:cNvSpPr>
            <a:spLocks noGrp="1"/>
          </p:cNvSpPr>
          <p:nvPr>
            <p:ph type="subTitle" idx="1"/>
          </p:nvPr>
        </p:nvSpPr>
        <p:spPr>
          <a:xfrm>
            <a:off x="1137501" y="3702502"/>
            <a:ext cx="9916996" cy="807021"/>
          </a:xfrm>
        </p:spPr>
        <p:txBody>
          <a:bodyPr>
            <a:normAutofit/>
          </a:bodyPr>
          <a:lstStyle/>
          <a:p>
            <a:endParaRPr lang="en-IN">
              <a:solidFill>
                <a:srgbClr val="FFFFFF"/>
              </a:solidFill>
            </a:endParaRPr>
          </a:p>
        </p:txBody>
      </p:sp>
      <p:cxnSp>
        <p:nvCxnSpPr>
          <p:cNvPr id="26" name="Straight Connector 25">
            <a:extLst>
              <a:ext uri="{FF2B5EF4-FFF2-40B4-BE49-F238E27FC236}">
                <a16:creationId xmlns:a16="http://schemas.microsoft.com/office/drawing/2014/main" id="{FD6C387B-06BE-490B-A22D-8EA8A67AA8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5B93CF"/>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DCE841-D2A0-408E-8F2F-990D0105E2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5B93CF"/>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59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442D-0B17-8788-0676-F8FFD2429E17}"/>
              </a:ext>
            </a:extLst>
          </p:cNvPr>
          <p:cNvSpPr>
            <a:spLocks noGrp="1"/>
          </p:cNvSpPr>
          <p:nvPr>
            <p:ph type="ctrTitle"/>
          </p:nvPr>
        </p:nvSpPr>
        <p:spPr>
          <a:xfrm>
            <a:off x="6096000" y="1058551"/>
            <a:ext cx="4740694" cy="3525932"/>
          </a:xfrm>
          <a:solidFill>
            <a:schemeClr val="tx1"/>
          </a:solidFill>
        </p:spPr>
        <p:txBody>
          <a:bodyPr anchor="b">
            <a:noAutofit/>
          </a:bodyPr>
          <a:lstStyle/>
          <a:p>
            <a:pPr algn="l"/>
            <a:r>
              <a:rPr lang="en-GB" sz="1800" dirty="0">
                <a:solidFill>
                  <a:srgbClr val="0070C0"/>
                </a:solidFill>
              </a:rPr>
              <a:t>Month  	Total Sales</a:t>
            </a:r>
            <a:br>
              <a:rPr lang="en-GB" sz="1800" dirty="0">
                <a:solidFill>
                  <a:srgbClr val="0070C0"/>
                </a:solidFill>
              </a:rPr>
            </a:br>
            <a:br>
              <a:rPr lang="en-GB" sz="1800" dirty="0">
                <a:solidFill>
                  <a:srgbClr val="0070C0"/>
                </a:solidFill>
              </a:rPr>
            </a:br>
            <a:r>
              <a:rPr lang="en-GB" sz="1800" dirty="0">
                <a:solidFill>
                  <a:srgbClr val="0070C0"/>
                </a:solidFill>
              </a:rPr>
              <a:t>Jan        	9294022.02</a:t>
            </a:r>
            <a:br>
              <a:rPr lang="en-GB" sz="1800" dirty="0">
                <a:solidFill>
                  <a:srgbClr val="0070C0"/>
                </a:solidFill>
              </a:rPr>
            </a:br>
            <a:r>
              <a:rPr lang="en-GB" sz="1800" dirty="0">
                <a:solidFill>
                  <a:srgbClr val="0070C0"/>
                </a:solidFill>
              </a:rPr>
              <a:t>Feb       	23068245.19</a:t>
            </a:r>
            <a:br>
              <a:rPr lang="en-GB" sz="1800" dirty="0">
                <a:solidFill>
                  <a:srgbClr val="0070C0"/>
                </a:solidFill>
              </a:rPr>
            </a:br>
            <a:r>
              <a:rPr lang="en-GB" sz="1800" dirty="0">
                <a:solidFill>
                  <a:srgbClr val="0070C0"/>
                </a:solidFill>
              </a:rPr>
              <a:t>Mar      	2274823.87</a:t>
            </a:r>
            <a:br>
              <a:rPr lang="en-GB" sz="1800" dirty="0">
                <a:solidFill>
                  <a:srgbClr val="0070C0"/>
                </a:solidFill>
              </a:rPr>
            </a:br>
            <a:r>
              <a:rPr lang="en-GB" sz="1800" dirty="0">
                <a:solidFill>
                  <a:srgbClr val="0070C0"/>
                </a:solidFill>
              </a:rPr>
              <a:t>Apr      	16145060.88</a:t>
            </a:r>
            <a:br>
              <a:rPr lang="en-GB" sz="1800" dirty="0">
                <a:solidFill>
                  <a:srgbClr val="0070C0"/>
                </a:solidFill>
              </a:rPr>
            </a:br>
            <a:r>
              <a:rPr lang="en-GB" sz="1800" dirty="0">
                <a:solidFill>
                  <a:srgbClr val="0070C0"/>
                </a:solidFill>
              </a:rPr>
              <a:t>May    	13215739.99</a:t>
            </a:r>
            <a:br>
              <a:rPr lang="en-GB" sz="1800" dirty="0">
                <a:solidFill>
                  <a:srgbClr val="0070C0"/>
                </a:solidFill>
              </a:rPr>
            </a:br>
            <a:r>
              <a:rPr lang="en-GB" sz="1800" dirty="0">
                <a:solidFill>
                  <a:srgbClr val="0070C0"/>
                </a:solidFill>
              </a:rPr>
              <a:t>Jun      	5230325.77</a:t>
            </a:r>
            <a:br>
              <a:rPr lang="en-GB" sz="1800" dirty="0">
                <a:solidFill>
                  <a:srgbClr val="0070C0"/>
                </a:solidFill>
              </a:rPr>
            </a:br>
            <a:r>
              <a:rPr lang="en-GB" sz="1800" dirty="0">
                <a:solidFill>
                  <a:srgbClr val="0070C0"/>
                </a:solidFill>
              </a:rPr>
              <a:t>Jul     	15669518.50</a:t>
            </a:r>
            <a:br>
              <a:rPr lang="en-GB" sz="1800" dirty="0">
                <a:solidFill>
                  <a:srgbClr val="0070C0"/>
                </a:solidFill>
              </a:rPr>
            </a:br>
            <a:r>
              <a:rPr lang="en-GB" sz="1800" dirty="0">
                <a:solidFill>
                  <a:srgbClr val="0070C0"/>
                </a:solidFill>
              </a:rPr>
              <a:t>Aug    	1128164.91</a:t>
            </a:r>
            <a:br>
              <a:rPr lang="en-GB" sz="1800" dirty="0">
                <a:solidFill>
                  <a:srgbClr val="0070C0"/>
                </a:solidFill>
              </a:rPr>
            </a:br>
            <a:r>
              <a:rPr lang="en-GB" sz="1800" dirty="0">
                <a:solidFill>
                  <a:srgbClr val="0070C0"/>
                </a:solidFill>
              </a:rPr>
              <a:t>Sep    	5314762.56</a:t>
            </a:r>
            <a:br>
              <a:rPr lang="en-GB" sz="1800" dirty="0">
                <a:solidFill>
                  <a:srgbClr val="0070C0"/>
                </a:solidFill>
              </a:rPr>
            </a:br>
            <a:r>
              <a:rPr lang="en-GB" sz="1800" dirty="0">
                <a:solidFill>
                  <a:srgbClr val="0070C0"/>
                </a:solidFill>
              </a:rPr>
              <a:t>Oct    	14215781.74</a:t>
            </a:r>
            <a:br>
              <a:rPr lang="en-GB" sz="1800" dirty="0">
                <a:solidFill>
                  <a:srgbClr val="0070C0"/>
                </a:solidFill>
              </a:rPr>
            </a:br>
            <a:r>
              <a:rPr lang="en-GB" sz="1800" dirty="0">
                <a:solidFill>
                  <a:srgbClr val="0070C0"/>
                </a:solidFill>
              </a:rPr>
              <a:t>Nov    	20245855.58</a:t>
            </a:r>
            <a:br>
              <a:rPr lang="en-GB" sz="1800" dirty="0">
                <a:solidFill>
                  <a:srgbClr val="0070C0"/>
                </a:solidFill>
              </a:rPr>
            </a:br>
            <a:r>
              <a:rPr lang="en-GB" sz="1800" dirty="0">
                <a:solidFill>
                  <a:srgbClr val="0070C0"/>
                </a:solidFill>
              </a:rPr>
              <a:t>Dec    	7249462.12</a:t>
            </a:r>
            <a:endParaRPr lang="en-IN" sz="1800" dirty="0">
              <a:solidFill>
                <a:srgbClr val="0070C0"/>
              </a:solidFill>
            </a:endParaRPr>
          </a:p>
        </p:txBody>
      </p:sp>
      <p:pic>
        <p:nvPicPr>
          <p:cNvPr id="4" name="Picture 3">
            <a:extLst>
              <a:ext uri="{FF2B5EF4-FFF2-40B4-BE49-F238E27FC236}">
                <a16:creationId xmlns:a16="http://schemas.microsoft.com/office/drawing/2014/main" id="{A6067C2E-7ABF-2C05-D79D-810B3966FD98}"/>
              </a:ext>
            </a:extLst>
          </p:cNvPr>
          <p:cNvPicPr>
            <a:picLocks noChangeAspect="1"/>
          </p:cNvPicPr>
          <p:nvPr/>
        </p:nvPicPr>
        <p:blipFill rotWithShape="1">
          <a:blip r:embed="rId2"/>
          <a:srcRect l="22189" r="17811"/>
          <a:stretch/>
        </p:blipFill>
        <p:spPr>
          <a:xfrm>
            <a:off x="0" y="9"/>
            <a:ext cx="5486394" cy="6857982"/>
          </a:xfrm>
          <a:prstGeom prst="rect">
            <a:avLst/>
          </a:prstGeom>
        </p:spPr>
      </p:pic>
      <p:cxnSp>
        <p:nvCxnSpPr>
          <p:cNvPr id="6" name="Straight Connector 5">
            <a:extLst>
              <a:ext uri="{FF2B5EF4-FFF2-40B4-BE49-F238E27FC236}">
                <a16:creationId xmlns:a16="http://schemas.microsoft.com/office/drawing/2014/main" id="{F91409C6-B36B-7D7E-9DF1-F621930CBBB6}"/>
              </a:ext>
            </a:extLst>
          </p:cNvPr>
          <p:cNvCxnSpPr/>
          <p:nvPr/>
        </p:nvCxnSpPr>
        <p:spPr>
          <a:xfrm>
            <a:off x="8466347" y="1898187"/>
            <a:ext cx="1099457"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E15C43FB-0DA6-E137-D3E6-640F067369A8}"/>
              </a:ext>
            </a:extLst>
          </p:cNvPr>
          <p:cNvSpPr txBox="1"/>
          <p:nvPr/>
        </p:nvSpPr>
        <p:spPr>
          <a:xfrm rot="10800000" flipV="1">
            <a:off x="9605238" y="1713521"/>
            <a:ext cx="1099457" cy="646331"/>
          </a:xfrm>
          <a:prstGeom prst="rect">
            <a:avLst/>
          </a:prstGeom>
          <a:noFill/>
        </p:spPr>
        <p:txBody>
          <a:bodyPr wrap="square" rtlCol="0">
            <a:spAutoFit/>
          </a:bodyPr>
          <a:lstStyle/>
          <a:p>
            <a:r>
              <a:rPr lang="en-IN" dirty="0">
                <a:solidFill>
                  <a:schemeClr val="bg1"/>
                </a:solidFill>
              </a:rPr>
              <a:t>Highest sale </a:t>
            </a:r>
          </a:p>
        </p:txBody>
      </p:sp>
      <p:sp>
        <p:nvSpPr>
          <p:cNvPr id="9" name="TextBox 8">
            <a:extLst>
              <a:ext uri="{FF2B5EF4-FFF2-40B4-BE49-F238E27FC236}">
                <a16:creationId xmlns:a16="http://schemas.microsoft.com/office/drawing/2014/main" id="{1864839F-114A-5485-3D64-225CE72C4FD6}"/>
              </a:ext>
            </a:extLst>
          </p:cNvPr>
          <p:cNvSpPr txBox="1"/>
          <p:nvPr/>
        </p:nvSpPr>
        <p:spPr>
          <a:xfrm>
            <a:off x="1983978" y="1898187"/>
            <a:ext cx="2631565" cy="923330"/>
          </a:xfrm>
          <a:prstGeom prst="rect">
            <a:avLst/>
          </a:prstGeom>
          <a:noFill/>
        </p:spPr>
        <p:txBody>
          <a:bodyPr wrap="square" rtlCol="0">
            <a:spAutoFit/>
          </a:bodyPr>
          <a:lstStyle/>
          <a:p>
            <a:r>
              <a:rPr lang="en-IN" dirty="0"/>
              <a:t>Highest sales is in February and lowest in August</a:t>
            </a:r>
          </a:p>
        </p:txBody>
      </p:sp>
      <p:sp>
        <p:nvSpPr>
          <p:cNvPr id="10" name="TextBox 9">
            <a:extLst>
              <a:ext uri="{FF2B5EF4-FFF2-40B4-BE49-F238E27FC236}">
                <a16:creationId xmlns:a16="http://schemas.microsoft.com/office/drawing/2014/main" id="{E3A5AAC0-FF29-B642-62B4-3E8DB609C9A4}"/>
              </a:ext>
            </a:extLst>
          </p:cNvPr>
          <p:cNvSpPr txBox="1"/>
          <p:nvPr/>
        </p:nvSpPr>
        <p:spPr>
          <a:xfrm>
            <a:off x="6845745" y="269401"/>
            <a:ext cx="3241204" cy="461665"/>
          </a:xfrm>
          <a:prstGeom prst="rect">
            <a:avLst/>
          </a:prstGeom>
          <a:noFill/>
        </p:spPr>
        <p:txBody>
          <a:bodyPr wrap="square" rtlCol="0">
            <a:spAutoFit/>
          </a:bodyPr>
          <a:lstStyle/>
          <a:p>
            <a:r>
              <a:rPr lang="en-IN" sz="2400" dirty="0"/>
              <a:t>Sales per Month</a:t>
            </a:r>
          </a:p>
        </p:txBody>
      </p:sp>
    </p:spTree>
    <p:extLst>
      <p:ext uri="{BB962C8B-B14F-4D97-AF65-F5344CB8AC3E}">
        <p14:creationId xmlns:p14="http://schemas.microsoft.com/office/powerpoint/2010/main" val="1567983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067C2E-7ABF-2C05-D79D-810B3966FD98}"/>
              </a:ext>
            </a:extLst>
          </p:cNvPr>
          <p:cNvPicPr>
            <a:picLocks noChangeAspect="1"/>
          </p:cNvPicPr>
          <p:nvPr/>
        </p:nvPicPr>
        <p:blipFill rotWithShape="1">
          <a:blip r:embed="rId2"/>
          <a:srcRect l="22189" r="17811"/>
          <a:stretch/>
        </p:blipFill>
        <p:spPr>
          <a:xfrm>
            <a:off x="-6472" y="10"/>
            <a:ext cx="5486394" cy="6857982"/>
          </a:xfrm>
          <a:prstGeom prst="rect">
            <a:avLst/>
          </a:prstGeom>
        </p:spPr>
      </p:pic>
      <p:cxnSp>
        <p:nvCxnSpPr>
          <p:cNvPr id="6" name="Straight Connector 5">
            <a:extLst>
              <a:ext uri="{FF2B5EF4-FFF2-40B4-BE49-F238E27FC236}">
                <a16:creationId xmlns:a16="http://schemas.microsoft.com/office/drawing/2014/main" id="{F91409C6-B36B-7D7E-9DF1-F621930CBBB6}"/>
              </a:ext>
            </a:extLst>
          </p:cNvPr>
          <p:cNvCxnSpPr/>
          <p:nvPr/>
        </p:nvCxnSpPr>
        <p:spPr>
          <a:xfrm>
            <a:off x="8186057" y="1491343"/>
            <a:ext cx="1099457"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E15C43FB-0DA6-E137-D3E6-640F067369A8}"/>
              </a:ext>
            </a:extLst>
          </p:cNvPr>
          <p:cNvSpPr txBox="1"/>
          <p:nvPr/>
        </p:nvSpPr>
        <p:spPr>
          <a:xfrm>
            <a:off x="9285514" y="1208314"/>
            <a:ext cx="1338943" cy="646331"/>
          </a:xfrm>
          <a:prstGeom prst="rect">
            <a:avLst/>
          </a:prstGeom>
          <a:noFill/>
        </p:spPr>
        <p:txBody>
          <a:bodyPr wrap="square" rtlCol="0">
            <a:spAutoFit/>
          </a:bodyPr>
          <a:lstStyle/>
          <a:p>
            <a:r>
              <a:rPr lang="en-IN" dirty="0">
                <a:solidFill>
                  <a:schemeClr val="bg1"/>
                </a:solidFill>
              </a:rPr>
              <a:t>Highest sale </a:t>
            </a:r>
          </a:p>
        </p:txBody>
      </p:sp>
      <p:sp>
        <p:nvSpPr>
          <p:cNvPr id="8" name="Title 7">
            <a:extLst>
              <a:ext uri="{FF2B5EF4-FFF2-40B4-BE49-F238E27FC236}">
                <a16:creationId xmlns:a16="http://schemas.microsoft.com/office/drawing/2014/main" id="{4CF5FDB0-6139-8DC1-FD08-063D1951E4A7}"/>
              </a:ext>
            </a:extLst>
          </p:cNvPr>
          <p:cNvSpPr>
            <a:spLocks noGrp="1"/>
          </p:cNvSpPr>
          <p:nvPr>
            <p:ph type="ctrTitle"/>
          </p:nvPr>
        </p:nvSpPr>
        <p:spPr>
          <a:xfrm>
            <a:off x="5989319" y="348343"/>
            <a:ext cx="5745480" cy="496670"/>
          </a:xfrm>
        </p:spPr>
        <p:txBody>
          <a:bodyPr>
            <a:normAutofit/>
          </a:bodyPr>
          <a:lstStyle/>
          <a:p>
            <a:r>
              <a:rPr lang="en-IN" sz="2400" b="1" dirty="0">
                <a:solidFill>
                  <a:schemeClr val="tx1"/>
                </a:solidFill>
              </a:rPr>
              <a:t>Sales in Year-monthly</a:t>
            </a:r>
          </a:p>
        </p:txBody>
      </p:sp>
      <p:pic>
        <p:nvPicPr>
          <p:cNvPr id="1026" name="Picture 2">
            <a:extLst>
              <a:ext uri="{FF2B5EF4-FFF2-40B4-BE49-F238E27FC236}">
                <a16:creationId xmlns:a16="http://schemas.microsoft.com/office/drawing/2014/main" id="{5D59CCF7-339D-6282-C4D3-49213C5E4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1693" y="1208314"/>
            <a:ext cx="6560723" cy="41583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43B8DF-CFB6-FCE7-9FAE-64E465D61CE6}"/>
              </a:ext>
            </a:extLst>
          </p:cNvPr>
          <p:cNvSpPr txBox="1"/>
          <p:nvPr/>
        </p:nvSpPr>
        <p:spPr>
          <a:xfrm>
            <a:off x="1493574" y="2601685"/>
            <a:ext cx="2699658" cy="2031325"/>
          </a:xfrm>
          <a:prstGeom prst="rect">
            <a:avLst/>
          </a:prstGeom>
          <a:noFill/>
        </p:spPr>
        <p:txBody>
          <a:bodyPr wrap="square" rtlCol="0">
            <a:spAutoFit/>
          </a:bodyPr>
          <a:lstStyle/>
          <a:p>
            <a:r>
              <a:rPr lang="en-GB" dirty="0"/>
              <a:t>February (2012-02) and April (2012-04) have significantly higher sales. August (2015-08) had very low sales.</a:t>
            </a:r>
          </a:p>
          <a:p>
            <a:endParaRPr lang="en-GB" dirty="0"/>
          </a:p>
          <a:p>
            <a:endParaRPr lang="en-IN" dirty="0"/>
          </a:p>
        </p:txBody>
      </p:sp>
    </p:spTree>
    <p:extLst>
      <p:ext uri="{BB962C8B-B14F-4D97-AF65-F5344CB8AC3E}">
        <p14:creationId xmlns:p14="http://schemas.microsoft.com/office/powerpoint/2010/main" val="1917908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91409C6-B36B-7D7E-9DF1-F621930CBBB6}"/>
              </a:ext>
            </a:extLst>
          </p:cNvPr>
          <p:cNvCxnSpPr/>
          <p:nvPr/>
        </p:nvCxnSpPr>
        <p:spPr>
          <a:xfrm>
            <a:off x="8186057" y="1491343"/>
            <a:ext cx="1099457"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E15C43FB-0DA6-E137-D3E6-640F067369A8}"/>
              </a:ext>
            </a:extLst>
          </p:cNvPr>
          <p:cNvSpPr txBox="1"/>
          <p:nvPr/>
        </p:nvSpPr>
        <p:spPr>
          <a:xfrm>
            <a:off x="9285514" y="1208314"/>
            <a:ext cx="1338943" cy="646331"/>
          </a:xfrm>
          <a:prstGeom prst="rect">
            <a:avLst/>
          </a:prstGeom>
          <a:noFill/>
        </p:spPr>
        <p:txBody>
          <a:bodyPr wrap="square" rtlCol="0">
            <a:spAutoFit/>
          </a:bodyPr>
          <a:lstStyle/>
          <a:p>
            <a:r>
              <a:rPr lang="en-IN" dirty="0">
                <a:solidFill>
                  <a:schemeClr val="bg1"/>
                </a:solidFill>
              </a:rPr>
              <a:t>Highest sale </a:t>
            </a:r>
          </a:p>
        </p:txBody>
      </p:sp>
      <p:sp>
        <p:nvSpPr>
          <p:cNvPr id="2" name="TextBox 1">
            <a:extLst>
              <a:ext uri="{FF2B5EF4-FFF2-40B4-BE49-F238E27FC236}">
                <a16:creationId xmlns:a16="http://schemas.microsoft.com/office/drawing/2014/main" id="{AA947900-7751-47C9-120D-332FF1D89FAD}"/>
              </a:ext>
            </a:extLst>
          </p:cNvPr>
          <p:cNvSpPr txBox="1"/>
          <p:nvPr/>
        </p:nvSpPr>
        <p:spPr>
          <a:xfrm>
            <a:off x="4561114" y="167437"/>
            <a:ext cx="3069772" cy="584775"/>
          </a:xfrm>
          <a:prstGeom prst="rect">
            <a:avLst/>
          </a:prstGeom>
          <a:noFill/>
        </p:spPr>
        <p:txBody>
          <a:bodyPr wrap="square" rtlCol="0">
            <a:spAutoFit/>
          </a:bodyPr>
          <a:lstStyle/>
          <a:p>
            <a:r>
              <a:rPr lang="en-IN" sz="3200" dirty="0"/>
              <a:t>My Dashboard</a:t>
            </a:r>
          </a:p>
        </p:txBody>
      </p:sp>
      <p:pic>
        <p:nvPicPr>
          <p:cNvPr id="8" name="Picture 7">
            <a:extLst>
              <a:ext uri="{FF2B5EF4-FFF2-40B4-BE49-F238E27FC236}">
                <a16:creationId xmlns:a16="http://schemas.microsoft.com/office/drawing/2014/main" id="{7470294A-9AB8-6E6D-11C2-3ED54D172BC9}"/>
              </a:ext>
            </a:extLst>
          </p:cNvPr>
          <p:cNvPicPr>
            <a:picLocks noChangeAspect="1"/>
          </p:cNvPicPr>
          <p:nvPr/>
        </p:nvPicPr>
        <p:blipFill>
          <a:blip r:embed="rId2"/>
          <a:stretch>
            <a:fillRect/>
          </a:stretch>
        </p:blipFill>
        <p:spPr>
          <a:xfrm>
            <a:off x="70756" y="685485"/>
            <a:ext cx="6302829" cy="5632684"/>
          </a:xfrm>
          <a:prstGeom prst="rect">
            <a:avLst/>
          </a:prstGeom>
        </p:spPr>
      </p:pic>
      <p:pic>
        <p:nvPicPr>
          <p:cNvPr id="10" name="Picture 9">
            <a:extLst>
              <a:ext uri="{FF2B5EF4-FFF2-40B4-BE49-F238E27FC236}">
                <a16:creationId xmlns:a16="http://schemas.microsoft.com/office/drawing/2014/main" id="{0BEE5434-99A3-6ED6-76FB-3028888F52CC}"/>
              </a:ext>
            </a:extLst>
          </p:cNvPr>
          <p:cNvPicPr>
            <a:picLocks noChangeAspect="1"/>
          </p:cNvPicPr>
          <p:nvPr/>
        </p:nvPicPr>
        <p:blipFill>
          <a:blip r:embed="rId3"/>
          <a:stretch>
            <a:fillRect/>
          </a:stretch>
        </p:blipFill>
        <p:spPr>
          <a:xfrm>
            <a:off x="5214256" y="685485"/>
            <a:ext cx="7043057" cy="5663819"/>
          </a:xfrm>
          <a:prstGeom prst="rect">
            <a:avLst/>
          </a:prstGeom>
        </p:spPr>
      </p:pic>
    </p:spTree>
    <p:extLst>
      <p:ext uri="{BB962C8B-B14F-4D97-AF65-F5344CB8AC3E}">
        <p14:creationId xmlns:p14="http://schemas.microsoft.com/office/powerpoint/2010/main" val="409113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067C2E-7ABF-2C05-D79D-810B3966FD98}"/>
              </a:ext>
            </a:extLst>
          </p:cNvPr>
          <p:cNvPicPr>
            <a:picLocks noChangeAspect="1"/>
          </p:cNvPicPr>
          <p:nvPr/>
        </p:nvPicPr>
        <p:blipFill rotWithShape="1">
          <a:blip r:embed="rId2"/>
          <a:srcRect l="22189" r="17811"/>
          <a:stretch/>
        </p:blipFill>
        <p:spPr>
          <a:xfrm>
            <a:off x="-6472" y="10"/>
            <a:ext cx="5486394" cy="6857982"/>
          </a:xfrm>
          <a:prstGeom prst="rect">
            <a:avLst/>
          </a:prstGeom>
        </p:spPr>
      </p:pic>
      <p:cxnSp>
        <p:nvCxnSpPr>
          <p:cNvPr id="6" name="Straight Connector 5">
            <a:extLst>
              <a:ext uri="{FF2B5EF4-FFF2-40B4-BE49-F238E27FC236}">
                <a16:creationId xmlns:a16="http://schemas.microsoft.com/office/drawing/2014/main" id="{F91409C6-B36B-7D7E-9DF1-F621930CBBB6}"/>
              </a:ext>
            </a:extLst>
          </p:cNvPr>
          <p:cNvCxnSpPr/>
          <p:nvPr/>
        </p:nvCxnSpPr>
        <p:spPr>
          <a:xfrm>
            <a:off x="8186057" y="1491343"/>
            <a:ext cx="1099457"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E15C43FB-0DA6-E137-D3E6-640F067369A8}"/>
              </a:ext>
            </a:extLst>
          </p:cNvPr>
          <p:cNvSpPr txBox="1"/>
          <p:nvPr/>
        </p:nvSpPr>
        <p:spPr>
          <a:xfrm>
            <a:off x="9285514" y="1208314"/>
            <a:ext cx="1338943" cy="646331"/>
          </a:xfrm>
          <a:prstGeom prst="rect">
            <a:avLst/>
          </a:prstGeom>
          <a:noFill/>
        </p:spPr>
        <p:txBody>
          <a:bodyPr wrap="square" rtlCol="0">
            <a:spAutoFit/>
          </a:bodyPr>
          <a:lstStyle/>
          <a:p>
            <a:r>
              <a:rPr lang="en-IN" dirty="0">
                <a:solidFill>
                  <a:schemeClr val="bg1"/>
                </a:solidFill>
              </a:rPr>
              <a:t>Highest sale </a:t>
            </a:r>
          </a:p>
        </p:txBody>
      </p:sp>
      <p:sp>
        <p:nvSpPr>
          <p:cNvPr id="5" name="Title 4">
            <a:extLst>
              <a:ext uri="{FF2B5EF4-FFF2-40B4-BE49-F238E27FC236}">
                <a16:creationId xmlns:a16="http://schemas.microsoft.com/office/drawing/2014/main" id="{A88FF0DB-AF2C-6707-D195-CDB56766682B}"/>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51228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442D-0B17-8788-0676-F8FFD2429E17}"/>
              </a:ext>
            </a:extLst>
          </p:cNvPr>
          <p:cNvSpPr>
            <a:spLocks noGrp="1"/>
          </p:cNvSpPr>
          <p:nvPr>
            <p:ph type="ctrTitle"/>
          </p:nvPr>
        </p:nvSpPr>
        <p:spPr>
          <a:xfrm>
            <a:off x="5704114" y="576943"/>
            <a:ext cx="5339401" cy="696686"/>
          </a:xfrm>
        </p:spPr>
        <p:txBody>
          <a:bodyPr anchor="b">
            <a:normAutofit/>
          </a:bodyPr>
          <a:lstStyle/>
          <a:p>
            <a:pPr algn="l"/>
            <a:r>
              <a:rPr lang="en-IN" sz="3600" dirty="0">
                <a:solidFill>
                  <a:srgbClr val="0070C0"/>
                </a:solidFill>
              </a:rPr>
              <a:t>INTRODUCTION</a:t>
            </a:r>
          </a:p>
        </p:txBody>
      </p:sp>
      <p:sp>
        <p:nvSpPr>
          <p:cNvPr id="3" name="Subtitle 2">
            <a:extLst>
              <a:ext uri="{FF2B5EF4-FFF2-40B4-BE49-F238E27FC236}">
                <a16:creationId xmlns:a16="http://schemas.microsoft.com/office/drawing/2014/main" id="{4F983FCF-3A2E-6A4C-80AE-924A09A2451E}"/>
              </a:ext>
            </a:extLst>
          </p:cNvPr>
          <p:cNvSpPr>
            <a:spLocks noGrp="1"/>
          </p:cNvSpPr>
          <p:nvPr>
            <p:ph type="subTitle" idx="1"/>
          </p:nvPr>
        </p:nvSpPr>
        <p:spPr>
          <a:xfrm>
            <a:off x="5704114" y="1948543"/>
            <a:ext cx="5954485" cy="4052658"/>
          </a:xfrm>
        </p:spPr>
        <p:txBody>
          <a:bodyPr>
            <a:normAutofit/>
          </a:bodyPr>
          <a:lstStyle/>
          <a:p>
            <a:pPr algn="l"/>
            <a:r>
              <a:rPr lang="en-GB" sz="2000" dirty="0">
                <a:solidFill>
                  <a:schemeClr val="tx1"/>
                </a:solidFill>
              </a:rPr>
              <a:t>Sales management has gained importance to meet increasing competition and the need for improved methods of distribution to reduce cost and to increase profits. Sales management today is the most important function in a commercial and business enterprise.</a:t>
            </a:r>
          </a:p>
          <a:p>
            <a:pPr algn="l"/>
            <a:r>
              <a:rPr lang="en-GB" sz="2000" dirty="0">
                <a:solidFill>
                  <a:schemeClr val="tx1"/>
                </a:solidFill>
              </a:rPr>
              <a:t>Amazon is one of the competitive </a:t>
            </a:r>
            <a:r>
              <a:rPr lang="en-IN" sz="2000" b="0" i="0" dirty="0">
                <a:solidFill>
                  <a:schemeClr val="tx1"/>
                </a:solidFill>
                <a:effectLst/>
              </a:rPr>
              <a:t>e-commerce industry.</a:t>
            </a:r>
            <a:r>
              <a:rPr lang="en-GB" sz="2000" dirty="0">
                <a:solidFill>
                  <a:schemeClr val="tx1"/>
                </a:solidFill>
              </a:rPr>
              <a:t>Here we find the month-wise, year-wise, yearly-month-wise sales trend of the Amazon sales data.</a:t>
            </a:r>
            <a:endParaRPr lang="en-IN" sz="2000" dirty="0">
              <a:solidFill>
                <a:schemeClr val="tx1"/>
              </a:solidFill>
            </a:endParaRPr>
          </a:p>
        </p:txBody>
      </p:sp>
      <p:pic>
        <p:nvPicPr>
          <p:cNvPr id="4" name="Picture 3">
            <a:extLst>
              <a:ext uri="{FF2B5EF4-FFF2-40B4-BE49-F238E27FC236}">
                <a16:creationId xmlns:a16="http://schemas.microsoft.com/office/drawing/2014/main" id="{A6067C2E-7ABF-2C05-D79D-810B3966FD98}"/>
              </a:ext>
            </a:extLst>
          </p:cNvPr>
          <p:cNvPicPr>
            <a:picLocks noChangeAspect="1"/>
          </p:cNvPicPr>
          <p:nvPr/>
        </p:nvPicPr>
        <p:blipFill rotWithShape="1">
          <a:blip r:embed="rId2"/>
          <a:srcRect l="22189" r="17811"/>
          <a:stretch/>
        </p:blipFill>
        <p:spPr>
          <a:xfrm>
            <a:off x="-6472" y="10"/>
            <a:ext cx="5486394" cy="6857982"/>
          </a:xfrm>
          <a:prstGeom prst="rect">
            <a:avLst/>
          </a:prstGeom>
        </p:spPr>
      </p:pic>
    </p:spTree>
    <p:extLst>
      <p:ext uri="{BB962C8B-B14F-4D97-AF65-F5344CB8AC3E}">
        <p14:creationId xmlns:p14="http://schemas.microsoft.com/office/powerpoint/2010/main" val="175014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F983FCF-3A2E-6A4C-80AE-924A09A2451E}"/>
              </a:ext>
            </a:extLst>
          </p:cNvPr>
          <p:cNvSpPr>
            <a:spLocks noGrp="1"/>
          </p:cNvSpPr>
          <p:nvPr>
            <p:ph type="subTitle" idx="1"/>
          </p:nvPr>
        </p:nvSpPr>
        <p:spPr>
          <a:xfrm>
            <a:off x="5758542" y="1208315"/>
            <a:ext cx="5284973" cy="2481369"/>
          </a:xfrm>
        </p:spPr>
        <p:txBody>
          <a:bodyPr>
            <a:normAutofit lnSpcReduction="10000"/>
          </a:bodyPr>
          <a:lstStyle/>
          <a:p>
            <a:pPr algn="l"/>
            <a:r>
              <a:rPr lang="en-IN" sz="2200" dirty="0"/>
              <a:t>The given data has 100 rows and 14 columns. The data gives the sales information of amazon from 2010- 2017. There is no null values and duplicated values in the data but has outliers. Outliers are cleaned using </a:t>
            </a:r>
            <a:r>
              <a:rPr lang="en-IN" sz="2200" dirty="0" err="1"/>
              <a:t>winsorization</a:t>
            </a:r>
            <a:r>
              <a:rPr lang="en-IN" sz="2200" dirty="0"/>
              <a:t> method.</a:t>
            </a:r>
          </a:p>
        </p:txBody>
      </p:sp>
      <p:pic>
        <p:nvPicPr>
          <p:cNvPr id="4" name="Picture 3">
            <a:extLst>
              <a:ext uri="{FF2B5EF4-FFF2-40B4-BE49-F238E27FC236}">
                <a16:creationId xmlns:a16="http://schemas.microsoft.com/office/drawing/2014/main" id="{A6067C2E-7ABF-2C05-D79D-810B3966FD98}"/>
              </a:ext>
            </a:extLst>
          </p:cNvPr>
          <p:cNvPicPr>
            <a:picLocks noChangeAspect="1"/>
          </p:cNvPicPr>
          <p:nvPr/>
        </p:nvPicPr>
        <p:blipFill rotWithShape="1">
          <a:blip r:embed="rId2"/>
          <a:srcRect l="22189" r="17811"/>
          <a:stretch/>
        </p:blipFill>
        <p:spPr>
          <a:xfrm>
            <a:off x="-6472" y="10"/>
            <a:ext cx="5486394" cy="6857982"/>
          </a:xfrm>
          <a:prstGeom prst="rect">
            <a:avLst/>
          </a:prstGeom>
        </p:spPr>
      </p:pic>
      <p:sp>
        <p:nvSpPr>
          <p:cNvPr id="8" name="Title 7">
            <a:extLst>
              <a:ext uri="{FF2B5EF4-FFF2-40B4-BE49-F238E27FC236}">
                <a16:creationId xmlns:a16="http://schemas.microsoft.com/office/drawing/2014/main" id="{4CF5FDB0-6139-8DC1-FD08-063D1951E4A7}"/>
              </a:ext>
            </a:extLst>
          </p:cNvPr>
          <p:cNvSpPr>
            <a:spLocks noGrp="1"/>
          </p:cNvSpPr>
          <p:nvPr>
            <p:ph type="ctrTitle"/>
          </p:nvPr>
        </p:nvSpPr>
        <p:spPr>
          <a:xfrm>
            <a:off x="5758542" y="228601"/>
            <a:ext cx="4875929" cy="616412"/>
          </a:xfrm>
        </p:spPr>
        <p:txBody>
          <a:bodyPr>
            <a:normAutofit/>
          </a:bodyPr>
          <a:lstStyle/>
          <a:p>
            <a:r>
              <a:rPr lang="en-IN" sz="3200" dirty="0"/>
              <a:t>Details of Data</a:t>
            </a:r>
          </a:p>
        </p:txBody>
      </p:sp>
    </p:spTree>
    <p:extLst>
      <p:ext uri="{BB962C8B-B14F-4D97-AF65-F5344CB8AC3E}">
        <p14:creationId xmlns:p14="http://schemas.microsoft.com/office/powerpoint/2010/main" val="154954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067C2E-7ABF-2C05-D79D-810B3966FD98}"/>
              </a:ext>
            </a:extLst>
          </p:cNvPr>
          <p:cNvPicPr>
            <a:picLocks noChangeAspect="1"/>
          </p:cNvPicPr>
          <p:nvPr/>
        </p:nvPicPr>
        <p:blipFill rotWithShape="1">
          <a:blip r:embed="rId2"/>
          <a:srcRect l="22189" r="17811"/>
          <a:stretch/>
        </p:blipFill>
        <p:spPr>
          <a:xfrm>
            <a:off x="-6472" y="10"/>
            <a:ext cx="5486394" cy="6857982"/>
          </a:xfrm>
          <a:prstGeom prst="rect">
            <a:avLst/>
          </a:prstGeom>
        </p:spPr>
      </p:pic>
      <p:cxnSp>
        <p:nvCxnSpPr>
          <p:cNvPr id="6" name="Straight Connector 5">
            <a:extLst>
              <a:ext uri="{FF2B5EF4-FFF2-40B4-BE49-F238E27FC236}">
                <a16:creationId xmlns:a16="http://schemas.microsoft.com/office/drawing/2014/main" id="{F91409C6-B36B-7D7E-9DF1-F621930CBBB6}"/>
              </a:ext>
            </a:extLst>
          </p:cNvPr>
          <p:cNvCxnSpPr/>
          <p:nvPr/>
        </p:nvCxnSpPr>
        <p:spPr>
          <a:xfrm>
            <a:off x="8186057" y="1491343"/>
            <a:ext cx="1099457"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E15C43FB-0DA6-E137-D3E6-640F067369A8}"/>
              </a:ext>
            </a:extLst>
          </p:cNvPr>
          <p:cNvSpPr txBox="1"/>
          <p:nvPr/>
        </p:nvSpPr>
        <p:spPr>
          <a:xfrm>
            <a:off x="9285514" y="1208314"/>
            <a:ext cx="1338943" cy="646331"/>
          </a:xfrm>
          <a:prstGeom prst="rect">
            <a:avLst/>
          </a:prstGeom>
          <a:noFill/>
        </p:spPr>
        <p:txBody>
          <a:bodyPr wrap="square" rtlCol="0">
            <a:spAutoFit/>
          </a:bodyPr>
          <a:lstStyle/>
          <a:p>
            <a:r>
              <a:rPr lang="en-IN" dirty="0">
                <a:solidFill>
                  <a:schemeClr val="bg1"/>
                </a:solidFill>
              </a:rPr>
              <a:t>Highest sale </a:t>
            </a:r>
          </a:p>
        </p:txBody>
      </p:sp>
      <p:sp>
        <p:nvSpPr>
          <p:cNvPr id="2" name="TextBox 1">
            <a:extLst>
              <a:ext uri="{FF2B5EF4-FFF2-40B4-BE49-F238E27FC236}">
                <a16:creationId xmlns:a16="http://schemas.microsoft.com/office/drawing/2014/main" id="{27F6C555-8536-3BE6-9535-449623902A2F}"/>
              </a:ext>
            </a:extLst>
          </p:cNvPr>
          <p:cNvSpPr txBox="1"/>
          <p:nvPr/>
        </p:nvSpPr>
        <p:spPr>
          <a:xfrm>
            <a:off x="5479922" y="740229"/>
            <a:ext cx="6537907" cy="4708981"/>
          </a:xfrm>
          <a:prstGeom prst="rect">
            <a:avLst/>
          </a:prstGeom>
          <a:noFill/>
        </p:spPr>
        <p:txBody>
          <a:bodyPr wrap="square" rtlCol="0">
            <a:spAutoFit/>
          </a:bodyPr>
          <a:lstStyle/>
          <a:p>
            <a:pPr>
              <a:buFont typeface="+mj-lt"/>
              <a:buAutoNum type="arabicPeriod"/>
            </a:pPr>
            <a:r>
              <a:rPr lang="en-GB" sz="2000" b="1" dirty="0">
                <a:solidFill>
                  <a:srgbClr val="374151"/>
                </a:solidFill>
                <a:latin typeface="Söhne"/>
              </a:rPr>
              <a:t>Total Revenue (TR):</a:t>
            </a:r>
            <a:r>
              <a:rPr lang="en-GB" sz="2000" dirty="0">
                <a:solidFill>
                  <a:srgbClr val="374151"/>
                </a:solidFill>
                <a:latin typeface="Söhne"/>
              </a:rPr>
              <a:t> total income generated from sales</a:t>
            </a:r>
          </a:p>
          <a:p>
            <a:pPr algn="l">
              <a:buFont typeface="+mj-lt"/>
              <a:buAutoNum type="arabicPeriod"/>
            </a:pPr>
            <a:r>
              <a:rPr lang="en-GB" sz="2000" b="1" i="0" dirty="0">
                <a:solidFill>
                  <a:srgbClr val="374151"/>
                </a:solidFill>
                <a:effectLst/>
                <a:latin typeface="Söhne"/>
              </a:rPr>
              <a:t>Total Cost (TC):</a:t>
            </a:r>
            <a:r>
              <a:rPr lang="en-GB" sz="2000" b="0" i="0" dirty="0">
                <a:solidFill>
                  <a:srgbClr val="374151"/>
                </a:solidFill>
                <a:effectLst/>
                <a:latin typeface="Söhne"/>
              </a:rPr>
              <a:t> total expenses associated with producing and delivering the products. </a:t>
            </a:r>
          </a:p>
          <a:p>
            <a:pPr algn="l">
              <a:buFont typeface="+mj-lt"/>
              <a:buAutoNum type="arabicPeriod"/>
            </a:pPr>
            <a:r>
              <a:rPr lang="en-GB" sz="2000" b="1" i="0" dirty="0">
                <a:solidFill>
                  <a:srgbClr val="374151"/>
                </a:solidFill>
                <a:effectLst/>
                <a:latin typeface="Söhne"/>
              </a:rPr>
              <a:t>Total Profit (TP):</a:t>
            </a:r>
            <a:r>
              <a:rPr lang="en-GB" sz="2000" b="0" i="0" dirty="0">
                <a:solidFill>
                  <a:srgbClr val="374151"/>
                </a:solidFill>
                <a:effectLst/>
                <a:latin typeface="Söhne"/>
              </a:rPr>
              <a:t> difference between total revenue and total cost, indicating overall profitability.</a:t>
            </a:r>
          </a:p>
          <a:p>
            <a:pPr algn="l">
              <a:buFont typeface="+mj-lt"/>
              <a:buAutoNum type="arabicPeriod"/>
            </a:pPr>
            <a:r>
              <a:rPr lang="en-GB" sz="2000" b="1" i="0" dirty="0">
                <a:solidFill>
                  <a:srgbClr val="374151"/>
                </a:solidFill>
                <a:effectLst/>
                <a:latin typeface="Söhne"/>
              </a:rPr>
              <a:t>Total Units Sold (TUS):</a:t>
            </a:r>
            <a:r>
              <a:rPr lang="en-GB" sz="2000" b="0" i="0" dirty="0">
                <a:solidFill>
                  <a:srgbClr val="374151"/>
                </a:solidFill>
                <a:effectLst/>
                <a:latin typeface="Söhne"/>
              </a:rPr>
              <a:t> total number of products or services sold. </a:t>
            </a:r>
            <a:endParaRPr lang="en-GB" sz="2000" dirty="0">
              <a:solidFill>
                <a:srgbClr val="374151"/>
              </a:solidFill>
              <a:latin typeface="Söhne"/>
            </a:endParaRPr>
          </a:p>
          <a:p>
            <a:pPr algn="l">
              <a:buFont typeface="+mj-lt"/>
              <a:buAutoNum type="arabicPeriod"/>
            </a:pPr>
            <a:r>
              <a:rPr lang="en-GB" sz="2000" b="1" i="0" dirty="0">
                <a:effectLst/>
                <a:latin typeface="Söhne"/>
              </a:rPr>
              <a:t>Order Priority (OP):</a:t>
            </a:r>
            <a:r>
              <a:rPr lang="en-GB" sz="2000" b="0" i="0" dirty="0">
                <a:solidFill>
                  <a:srgbClr val="374151"/>
                </a:solidFill>
                <a:effectLst/>
                <a:latin typeface="Söhne"/>
              </a:rPr>
              <a:t> distribution of orders by their priority, which can affect order processing and customer satisfaction.</a:t>
            </a:r>
          </a:p>
          <a:p>
            <a:pPr algn="l">
              <a:buFont typeface="+mj-lt"/>
              <a:buAutoNum type="arabicPeriod"/>
            </a:pPr>
            <a:r>
              <a:rPr lang="en-GB" sz="2000" b="1" i="0" dirty="0">
                <a:effectLst/>
                <a:latin typeface="Söhne"/>
              </a:rPr>
              <a:t>Sales by Sales Channel (</a:t>
            </a:r>
            <a:r>
              <a:rPr lang="en-GB" sz="2000" b="1" i="0" dirty="0" err="1">
                <a:effectLst/>
                <a:latin typeface="Söhne"/>
              </a:rPr>
              <a:t>SbSC</a:t>
            </a:r>
            <a:r>
              <a:rPr lang="en-GB" sz="2000" b="1" i="0" dirty="0">
                <a:effectLst/>
                <a:latin typeface="Söhne"/>
              </a:rPr>
              <a:t>):</a:t>
            </a:r>
            <a:r>
              <a:rPr lang="en-GB" sz="2000" b="0" i="0" dirty="0">
                <a:solidFill>
                  <a:srgbClr val="374151"/>
                </a:solidFill>
                <a:effectLst/>
                <a:latin typeface="Söhne"/>
              </a:rPr>
              <a:t> Breakdown of sales by different channels (e.g., online, offline)</a:t>
            </a:r>
          </a:p>
          <a:p>
            <a:pPr algn="l">
              <a:buFont typeface="+mj-lt"/>
              <a:buAutoNum type="arabicPeriod"/>
            </a:pPr>
            <a:r>
              <a:rPr lang="en-GB" sz="2000" b="1" i="0" dirty="0">
                <a:effectLst/>
                <a:latin typeface="Söhne"/>
              </a:rPr>
              <a:t>Sales by Item Type (</a:t>
            </a:r>
            <a:r>
              <a:rPr lang="en-GB" sz="2000" b="1" i="0" dirty="0" err="1">
                <a:effectLst/>
                <a:latin typeface="Söhne"/>
              </a:rPr>
              <a:t>SbIT</a:t>
            </a:r>
            <a:r>
              <a:rPr lang="en-GB" sz="2000" b="1" i="0" dirty="0">
                <a:effectLst/>
                <a:latin typeface="Söhne"/>
              </a:rPr>
              <a:t>):</a:t>
            </a:r>
            <a:r>
              <a:rPr lang="en-GB" sz="2000" b="0" i="0" dirty="0">
                <a:solidFill>
                  <a:srgbClr val="374151"/>
                </a:solidFill>
                <a:effectLst/>
                <a:latin typeface="Söhne"/>
              </a:rPr>
              <a:t> Analysis of sales by the type or category of products. </a:t>
            </a:r>
          </a:p>
          <a:p>
            <a:pPr algn="l">
              <a:buFont typeface="+mj-lt"/>
              <a:buAutoNum type="arabicPeriod"/>
            </a:pPr>
            <a:r>
              <a:rPr lang="en-GB" sz="2000" b="1" i="0" dirty="0">
                <a:effectLst/>
                <a:latin typeface="Söhne"/>
              </a:rPr>
              <a:t>Sales by Region (</a:t>
            </a:r>
            <a:r>
              <a:rPr lang="en-GB" sz="2000" b="1" i="0" dirty="0" err="1">
                <a:effectLst/>
                <a:latin typeface="Söhne"/>
              </a:rPr>
              <a:t>SbR</a:t>
            </a:r>
            <a:r>
              <a:rPr lang="en-GB" sz="2000" b="1" i="0" dirty="0">
                <a:effectLst/>
                <a:latin typeface="Söhne"/>
              </a:rPr>
              <a:t>):</a:t>
            </a:r>
            <a:r>
              <a:rPr lang="en-GB" sz="2000" b="0" i="0" dirty="0">
                <a:solidFill>
                  <a:srgbClr val="374151"/>
                </a:solidFill>
                <a:effectLst/>
                <a:latin typeface="Söhne"/>
              </a:rPr>
              <a:t> Breakdown of sales by geographic region</a:t>
            </a:r>
          </a:p>
        </p:txBody>
      </p:sp>
      <p:sp>
        <p:nvSpPr>
          <p:cNvPr id="3" name="TextBox 2">
            <a:extLst>
              <a:ext uri="{FF2B5EF4-FFF2-40B4-BE49-F238E27FC236}">
                <a16:creationId xmlns:a16="http://schemas.microsoft.com/office/drawing/2014/main" id="{954DBDEE-03AB-7FB8-8166-F01B2C2FBE2D}"/>
              </a:ext>
            </a:extLst>
          </p:cNvPr>
          <p:cNvSpPr txBox="1"/>
          <p:nvPr/>
        </p:nvSpPr>
        <p:spPr>
          <a:xfrm>
            <a:off x="7500257" y="119743"/>
            <a:ext cx="2503713" cy="523220"/>
          </a:xfrm>
          <a:prstGeom prst="rect">
            <a:avLst/>
          </a:prstGeom>
          <a:noFill/>
        </p:spPr>
        <p:txBody>
          <a:bodyPr wrap="square" rtlCol="0">
            <a:spAutoFit/>
          </a:bodyPr>
          <a:lstStyle/>
          <a:p>
            <a:r>
              <a:rPr lang="en-IN" sz="2800" b="1" dirty="0"/>
              <a:t>Main KPI’s</a:t>
            </a:r>
          </a:p>
        </p:txBody>
      </p:sp>
    </p:spTree>
    <p:extLst>
      <p:ext uri="{BB962C8B-B14F-4D97-AF65-F5344CB8AC3E}">
        <p14:creationId xmlns:p14="http://schemas.microsoft.com/office/powerpoint/2010/main" val="237129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F983FCF-3A2E-6A4C-80AE-924A09A2451E}"/>
              </a:ext>
            </a:extLst>
          </p:cNvPr>
          <p:cNvSpPr>
            <a:spLocks noGrp="1"/>
          </p:cNvSpPr>
          <p:nvPr>
            <p:ph type="subTitle" idx="1"/>
          </p:nvPr>
        </p:nvSpPr>
        <p:spPr>
          <a:xfrm>
            <a:off x="1360714" y="2387827"/>
            <a:ext cx="963344" cy="2082345"/>
          </a:xfrm>
        </p:spPr>
        <p:txBody>
          <a:bodyPr>
            <a:normAutofit/>
          </a:bodyPr>
          <a:lstStyle/>
          <a:p>
            <a:pPr algn="l"/>
            <a:endParaRPr lang="en-IN" sz="2200" dirty="0"/>
          </a:p>
        </p:txBody>
      </p:sp>
      <p:pic>
        <p:nvPicPr>
          <p:cNvPr id="4" name="Picture 3">
            <a:extLst>
              <a:ext uri="{FF2B5EF4-FFF2-40B4-BE49-F238E27FC236}">
                <a16:creationId xmlns:a16="http://schemas.microsoft.com/office/drawing/2014/main" id="{A6067C2E-7ABF-2C05-D79D-810B3966FD98}"/>
              </a:ext>
            </a:extLst>
          </p:cNvPr>
          <p:cNvPicPr>
            <a:picLocks noChangeAspect="1"/>
          </p:cNvPicPr>
          <p:nvPr/>
        </p:nvPicPr>
        <p:blipFill rotWithShape="1">
          <a:blip r:embed="rId2"/>
          <a:srcRect l="22189" r="17811"/>
          <a:stretch/>
        </p:blipFill>
        <p:spPr>
          <a:xfrm>
            <a:off x="-6472" y="10"/>
            <a:ext cx="5486394" cy="6857982"/>
          </a:xfrm>
          <a:prstGeom prst="rect">
            <a:avLst/>
          </a:prstGeom>
        </p:spPr>
      </p:pic>
      <p:cxnSp>
        <p:nvCxnSpPr>
          <p:cNvPr id="6" name="Straight Connector 5">
            <a:extLst>
              <a:ext uri="{FF2B5EF4-FFF2-40B4-BE49-F238E27FC236}">
                <a16:creationId xmlns:a16="http://schemas.microsoft.com/office/drawing/2014/main" id="{F91409C6-B36B-7D7E-9DF1-F621930CBBB6}"/>
              </a:ext>
            </a:extLst>
          </p:cNvPr>
          <p:cNvCxnSpPr/>
          <p:nvPr/>
        </p:nvCxnSpPr>
        <p:spPr>
          <a:xfrm>
            <a:off x="8186057" y="1491343"/>
            <a:ext cx="1099457"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E15C43FB-0DA6-E137-D3E6-640F067369A8}"/>
              </a:ext>
            </a:extLst>
          </p:cNvPr>
          <p:cNvSpPr txBox="1"/>
          <p:nvPr/>
        </p:nvSpPr>
        <p:spPr>
          <a:xfrm>
            <a:off x="9285514" y="1208314"/>
            <a:ext cx="1338943" cy="646331"/>
          </a:xfrm>
          <a:prstGeom prst="rect">
            <a:avLst/>
          </a:prstGeom>
          <a:noFill/>
        </p:spPr>
        <p:txBody>
          <a:bodyPr wrap="square" rtlCol="0">
            <a:spAutoFit/>
          </a:bodyPr>
          <a:lstStyle/>
          <a:p>
            <a:r>
              <a:rPr lang="en-IN" dirty="0">
                <a:solidFill>
                  <a:schemeClr val="bg1"/>
                </a:solidFill>
              </a:rPr>
              <a:t>Highest sale </a:t>
            </a:r>
          </a:p>
        </p:txBody>
      </p:sp>
      <p:sp>
        <p:nvSpPr>
          <p:cNvPr id="8" name="Title 7">
            <a:extLst>
              <a:ext uri="{FF2B5EF4-FFF2-40B4-BE49-F238E27FC236}">
                <a16:creationId xmlns:a16="http://schemas.microsoft.com/office/drawing/2014/main" id="{4CF5FDB0-6139-8DC1-FD08-063D1951E4A7}"/>
              </a:ext>
            </a:extLst>
          </p:cNvPr>
          <p:cNvSpPr>
            <a:spLocks noGrp="1"/>
          </p:cNvSpPr>
          <p:nvPr>
            <p:ph type="ctrTitle"/>
          </p:nvPr>
        </p:nvSpPr>
        <p:spPr>
          <a:xfrm>
            <a:off x="5120694" y="108858"/>
            <a:ext cx="6327067" cy="465508"/>
          </a:xfrm>
        </p:spPr>
        <p:txBody>
          <a:bodyPr>
            <a:noAutofit/>
          </a:bodyPr>
          <a:lstStyle/>
          <a:p>
            <a:r>
              <a:rPr lang="en-IN" sz="2400" dirty="0">
                <a:solidFill>
                  <a:schemeClr val="tx1"/>
                </a:solidFill>
              </a:rPr>
              <a:t>Sales per Region</a:t>
            </a:r>
          </a:p>
        </p:txBody>
      </p:sp>
      <p:pic>
        <p:nvPicPr>
          <p:cNvPr id="2050" name="Picture 2">
            <a:extLst>
              <a:ext uri="{FF2B5EF4-FFF2-40B4-BE49-F238E27FC236}">
                <a16:creationId xmlns:a16="http://schemas.microsoft.com/office/drawing/2014/main" id="{61CE190C-0004-A3FE-EFB0-525BB68B8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806179"/>
            <a:ext cx="5257337" cy="456047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598897C-9475-71F1-AAEB-D613AB3DA205}"/>
              </a:ext>
            </a:extLst>
          </p:cNvPr>
          <p:cNvSpPr txBox="1"/>
          <p:nvPr/>
        </p:nvSpPr>
        <p:spPr>
          <a:xfrm>
            <a:off x="1812452" y="2505669"/>
            <a:ext cx="2770411" cy="923330"/>
          </a:xfrm>
          <a:prstGeom prst="rect">
            <a:avLst/>
          </a:prstGeom>
          <a:noFill/>
        </p:spPr>
        <p:txBody>
          <a:bodyPr wrap="square" rtlCol="0">
            <a:spAutoFit/>
          </a:bodyPr>
          <a:lstStyle/>
          <a:p>
            <a:r>
              <a:rPr lang="en-GB" dirty="0"/>
              <a:t>Sub-Saharan Africa has  highest and North America has lowest sales.</a:t>
            </a:r>
            <a:endParaRPr lang="en-IN" dirty="0"/>
          </a:p>
        </p:txBody>
      </p:sp>
    </p:spTree>
    <p:extLst>
      <p:ext uri="{BB962C8B-B14F-4D97-AF65-F5344CB8AC3E}">
        <p14:creationId xmlns:p14="http://schemas.microsoft.com/office/powerpoint/2010/main" val="650341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067C2E-7ABF-2C05-D79D-810B3966FD98}"/>
              </a:ext>
            </a:extLst>
          </p:cNvPr>
          <p:cNvPicPr>
            <a:picLocks noChangeAspect="1"/>
          </p:cNvPicPr>
          <p:nvPr/>
        </p:nvPicPr>
        <p:blipFill rotWithShape="1">
          <a:blip r:embed="rId2"/>
          <a:srcRect l="22189" r="17811"/>
          <a:stretch/>
        </p:blipFill>
        <p:spPr>
          <a:xfrm>
            <a:off x="-6472" y="10"/>
            <a:ext cx="5486394" cy="6857982"/>
          </a:xfrm>
          <a:prstGeom prst="rect">
            <a:avLst/>
          </a:prstGeom>
        </p:spPr>
      </p:pic>
      <p:cxnSp>
        <p:nvCxnSpPr>
          <p:cNvPr id="6" name="Straight Connector 5">
            <a:extLst>
              <a:ext uri="{FF2B5EF4-FFF2-40B4-BE49-F238E27FC236}">
                <a16:creationId xmlns:a16="http://schemas.microsoft.com/office/drawing/2014/main" id="{F91409C6-B36B-7D7E-9DF1-F621930CBBB6}"/>
              </a:ext>
            </a:extLst>
          </p:cNvPr>
          <p:cNvCxnSpPr/>
          <p:nvPr/>
        </p:nvCxnSpPr>
        <p:spPr>
          <a:xfrm>
            <a:off x="8186057" y="1491343"/>
            <a:ext cx="1099457"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E15C43FB-0DA6-E137-D3E6-640F067369A8}"/>
              </a:ext>
            </a:extLst>
          </p:cNvPr>
          <p:cNvSpPr txBox="1"/>
          <p:nvPr/>
        </p:nvSpPr>
        <p:spPr>
          <a:xfrm>
            <a:off x="9285514" y="1208314"/>
            <a:ext cx="1338943" cy="646331"/>
          </a:xfrm>
          <a:prstGeom prst="rect">
            <a:avLst/>
          </a:prstGeom>
          <a:noFill/>
        </p:spPr>
        <p:txBody>
          <a:bodyPr wrap="square" rtlCol="0">
            <a:spAutoFit/>
          </a:bodyPr>
          <a:lstStyle/>
          <a:p>
            <a:r>
              <a:rPr lang="en-IN" dirty="0">
                <a:solidFill>
                  <a:schemeClr val="bg1"/>
                </a:solidFill>
              </a:rPr>
              <a:t>Highest sale </a:t>
            </a:r>
          </a:p>
        </p:txBody>
      </p:sp>
      <p:pic>
        <p:nvPicPr>
          <p:cNvPr id="5" name="Picture 4">
            <a:extLst>
              <a:ext uri="{FF2B5EF4-FFF2-40B4-BE49-F238E27FC236}">
                <a16:creationId xmlns:a16="http://schemas.microsoft.com/office/drawing/2014/main" id="{AF70FB78-1E0E-AFC5-37E5-28924BC61075}"/>
              </a:ext>
            </a:extLst>
          </p:cNvPr>
          <p:cNvPicPr>
            <a:picLocks noChangeAspect="1"/>
          </p:cNvPicPr>
          <p:nvPr/>
        </p:nvPicPr>
        <p:blipFill>
          <a:blip r:embed="rId3"/>
          <a:stretch>
            <a:fillRect/>
          </a:stretch>
        </p:blipFill>
        <p:spPr>
          <a:xfrm>
            <a:off x="5923590" y="859971"/>
            <a:ext cx="5624390" cy="4506686"/>
          </a:xfrm>
          <a:prstGeom prst="rect">
            <a:avLst/>
          </a:prstGeom>
        </p:spPr>
      </p:pic>
      <p:sp>
        <p:nvSpPr>
          <p:cNvPr id="9" name="TextBox 8">
            <a:extLst>
              <a:ext uri="{FF2B5EF4-FFF2-40B4-BE49-F238E27FC236}">
                <a16:creationId xmlns:a16="http://schemas.microsoft.com/office/drawing/2014/main" id="{5A89D1EE-3690-DD15-C3F4-714F96C94314}"/>
              </a:ext>
            </a:extLst>
          </p:cNvPr>
          <p:cNvSpPr txBox="1"/>
          <p:nvPr/>
        </p:nvSpPr>
        <p:spPr>
          <a:xfrm>
            <a:off x="1513114" y="2819527"/>
            <a:ext cx="3102429" cy="923330"/>
          </a:xfrm>
          <a:prstGeom prst="rect">
            <a:avLst/>
          </a:prstGeom>
          <a:noFill/>
        </p:spPr>
        <p:txBody>
          <a:bodyPr wrap="square" rtlCol="0">
            <a:spAutoFit/>
          </a:bodyPr>
          <a:lstStyle/>
          <a:p>
            <a:r>
              <a:rPr lang="en-GB" dirty="0"/>
              <a:t>Cosmetics have the highest sales, while fruits have the lowest sales.</a:t>
            </a:r>
            <a:endParaRPr lang="en-IN" dirty="0"/>
          </a:p>
        </p:txBody>
      </p:sp>
      <p:sp>
        <p:nvSpPr>
          <p:cNvPr id="10" name="TextBox 9">
            <a:extLst>
              <a:ext uri="{FF2B5EF4-FFF2-40B4-BE49-F238E27FC236}">
                <a16:creationId xmlns:a16="http://schemas.microsoft.com/office/drawing/2014/main" id="{D59A2FBA-50D5-91B2-DFC5-EE474BB798DE}"/>
              </a:ext>
            </a:extLst>
          </p:cNvPr>
          <p:cNvSpPr txBox="1"/>
          <p:nvPr/>
        </p:nvSpPr>
        <p:spPr>
          <a:xfrm>
            <a:off x="7043057" y="327550"/>
            <a:ext cx="4256314" cy="461665"/>
          </a:xfrm>
          <a:prstGeom prst="rect">
            <a:avLst/>
          </a:prstGeom>
          <a:noFill/>
        </p:spPr>
        <p:txBody>
          <a:bodyPr wrap="square" rtlCol="0">
            <a:spAutoFit/>
          </a:bodyPr>
          <a:lstStyle/>
          <a:p>
            <a:r>
              <a:rPr lang="en-IN" sz="2400" dirty="0"/>
              <a:t>Sales per Product</a:t>
            </a:r>
          </a:p>
        </p:txBody>
      </p:sp>
    </p:spTree>
    <p:extLst>
      <p:ext uri="{BB962C8B-B14F-4D97-AF65-F5344CB8AC3E}">
        <p14:creationId xmlns:p14="http://schemas.microsoft.com/office/powerpoint/2010/main" val="2790241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067C2E-7ABF-2C05-D79D-810B3966FD98}"/>
              </a:ext>
            </a:extLst>
          </p:cNvPr>
          <p:cNvPicPr>
            <a:picLocks noChangeAspect="1"/>
          </p:cNvPicPr>
          <p:nvPr/>
        </p:nvPicPr>
        <p:blipFill rotWithShape="1">
          <a:blip r:embed="rId2"/>
          <a:srcRect l="22189" r="17811"/>
          <a:stretch/>
        </p:blipFill>
        <p:spPr>
          <a:xfrm>
            <a:off x="-6472" y="10"/>
            <a:ext cx="5486394" cy="6857982"/>
          </a:xfrm>
          <a:prstGeom prst="rect">
            <a:avLst/>
          </a:prstGeom>
        </p:spPr>
      </p:pic>
      <p:cxnSp>
        <p:nvCxnSpPr>
          <p:cNvPr id="6" name="Straight Connector 5">
            <a:extLst>
              <a:ext uri="{FF2B5EF4-FFF2-40B4-BE49-F238E27FC236}">
                <a16:creationId xmlns:a16="http://schemas.microsoft.com/office/drawing/2014/main" id="{F91409C6-B36B-7D7E-9DF1-F621930CBBB6}"/>
              </a:ext>
            </a:extLst>
          </p:cNvPr>
          <p:cNvCxnSpPr/>
          <p:nvPr/>
        </p:nvCxnSpPr>
        <p:spPr>
          <a:xfrm>
            <a:off x="8186057" y="1491343"/>
            <a:ext cx="1099457"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E15C43FB-0DA6-E137-D3E6-640F067369A8}"/>
              </a:ext>
            </a:extLst>
          </p:cNvPr>
          <p:cNvSpPr txBox="1"/>
          <p:nvPr/>
        </p:nvSpPr>
        <p:spPr>
          <a:xfrm>
            <a:off x="9285514" y="1208314"/>
            <a:ext cx="1338943" cy="646331"/>
          </a:xfrm>
          <a:prstGeom prst="rect">
            <a:avLst/>
          </a:prstGeom>
          <a:noFill/>
        </p:spPr>
        <p:txBody>
          <a:bodyPr wrap="square" rtlCol="0">
            <a:spAutoFit/>
          </a:bodyPr>
          <a:lstStyle/>
          <a:p>
            <a:r>
              <a:rPr lang="en-IN" dirty="0">
                <a:solidFill>
                  <a:schemeClr val="bg1"/>
                </a:solidFill>
              </a:rPr>
              <a:t>Highest sale </a:t>
            </a:r>
          </a:p>
        </p:txBody>
      </p:sp>
      <p:pic>
        <p:nvPicPr>
          <p:cNvPr id="9" name="Picture 8">
            <a:extLst>
              <a:ext uri="{FF2B5EF4-FFF2-40B4-BE49-F238E27FC236}">
                <a16:creationId xmlns:a16="http://schemas.microsoft.com/office/drawing/2014/main" id="{83AEA41E-138C-F999-D3FA-80AD2D79F4E9}"/>
              </a:ext>
            </a:extLst>
          </p:cNvPr>
          <p:cNvPicPr>
            <a:picLocks noChangeAspect="1"/>
          </p:cNvPicPr>
          <p:nvPr/>
        </p:nvPicPr>
        <p:blipFill>
          <a:blip r:embed="rId3"/>
          <a:stretch>
            <a:fillRect/>
          </a:stretch>
        </p:blipFill>
        <p:spPr>
          <a:xfrm>
            <a:off x="7023423" y="1320691"/>
            <a:ext cx="3317938" cy="4216617"/>
          </a:xfrm>
          <a:prstGeom prst="rect">
            <a:avLst/>
          </a:prstGeom>
        </p:spPr>
      </p:pic>
      <p:sp>
        <p:nvSpPr>
          <p:cNvPr id="10" name="TextBox 9">
            <a:extLst>
              <a:ext uri="{FF2B5EF4-FFF2-40B4-BE49-F238E27FC236}">
                <a16:creationId xmlns:a16="http://schemas.microsoft.com/office/drawing/2014/main" id="{E7C30CC2-6EDD-09ED-AFF6-1C9CE08E425D}"/>
              </a:ext>
            </a:extLst>
          </p:cNvPr>
          <p:cNvSpPr txBox="1"/>
          <p:nvPr/>
        </p:nvSpPr>
        <p:spPr>
          <a:xfrm>
            <a:off x="1785257" y="2351314"/>
            <a:ext cx="3091543" cy="1754326"/>
          </a:xfrm>
          <a:prstGeom prst="rect">
            <a:avLst/>
          </a:prstGeom>
          <a:noFill/>
        </p:spPr>
        <p:txBody>
          <a:bodyPr wrap="square" rtlCol="0">
            <a:spAutoFit/>
          </a:bodyPr>
          <a:lstStyle/>
          <a:p>
            <a:r>
              <a:rPr lang="en-GB" dirty="0"/>
              <a:t>Sales priority "H," has the highest and “C” has lowest sales</a:t>
            </a:r>
          </a:p>
          <a:p>
            <a:endParaRPr lang="en-GB" dirty="0"/>
          </a:p>
          <a:p>
            <a:endParaRPr lang="en-GB" dirty="0"/>
          </a:p>
          <a:p>
            <a:endParaRPr lang="en-IN" dirty="0"/>
          </a:p>
        </p:txBody>
      </p:sp>
      <p:sp>
        <p:nvSpPr>
          <p:cNvPr id="12" name="TextBox 11">
            <a:extLst>
              <a:ext uri="{FF2B5EF4-FFF2-40B4-BE49-F238E27FC236}">
                <a16:creationId xmlns:a16="http://schemas.microsoft.com/office/drawing/2014/main" id="{1A5FE043-404A-2538-08FF-31E59C151C66}"/>
              </a:ext>
            </a:extLst>
          </p:cNvPr>
          <p:cNvSpPr txBox="1"/>
          <p:nvPr/>
        </p:nvSpPr>
        <p:spPr>
          <a:xfrm>
            <a:off x="6792686" y="228600"/>
            <a:ext cx="4204088" cy="461665"/>
          </a:xfrm>
          <a:prstGeom prst="rect">
            <a:avLst/>
          </a:prstGeom>
          <a:noFill/>
        </p:spPr>
        <p:txBody>
          <a:bodyPr wrap="square" rtlCol="0">
            <a:spAutoFit/>
          </a:bodyPr>
          <a:lstStyle/>
          <a:p>
            <a:r>
              <a:rPr lang="en-IN" sz="2400" dirty="0"/>
              <a:t>Sales per Order Priority</a:t>
            </a:r>
          </a:p>
        </p:txBody>
      </p:sp>
    </p:spTree>
    <p:extLst>
      <p:ext uri="{BB962C8B-B14F-4D97-AF65-F5344CB8AC3E}">
        <p14:creationId xmlns:p14="http://schemas.microsoft.com/office/powerpoint/2010/main" val="2359028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067C2E-7ABF-2C05-D79D-810B3966FD98}"/>
              </a:ext>
            </a:extLst>
          </p:cNvPr>
          <p:cNvPicPr>
            <a:picLocks noChangeAspect="1"/>
          </p:cNvPicPr>
          <p:nvPr/>
        </p:nvPicPr>
        <p:blipFill rotWithShape="1">
          <a:blip r:embed="rId2"/>
          <a:srcRect l="22189" r="17811"/>
          <a:stretch/>
        </p:blipFill>
        <p:spPr>
          <a:xfrm>
            <a:off x="0" y="9"/>
            <a:ext cx="5486394" cy="6857982"/>
          </a:xfrm>
          <a:prstGeom prst="rect">
            <a:avLst/>
          </a:prstGeom>
        </p:spPr>
      </p:pic>
      <p:cxnSp>
        <p:nvCxnSpPr>
          <p:cNvPr id="6" name="Straight Connector 5">
            <a:extLst>
              <a:ext uri="{FF2B5EF4-FFF2-40B4-BE49-F238E27FC236}">
                <a16:creationId xmlns:a16="http://schemas.microsoft.com/office/drawing/2014/main" id="{F91409C6-B36B-7D7E-9DF1-F621930CBBB6}"/>
              </a:ext>
            </a:extLst>
          </p:cNvPr>
          <p:cNvCxnSpPr/>
          <p:nvPr/>
        </p:nvCxnSpPr>
        <p:spPr>
          <a:xfrm>
            <a:off x="8186057" y="1491343"/>
            <a:ext cx="1099457"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E15C43FB-0DA6-E137-D3E6-640F067369A8}"/>
              </a:ext>
            </a:extLst>
          </p:cNvPr>
          <p:cNvSpPr txBox="1"/>
          <p:nvPr/>
        </p:nvSpPr>
        <p:spPr>
          <a:xfrm>
            <a:off x="9285514" y="1208314"/>
            <a:ext cx="1338943" cy="646331"/>
          </a:xfrm>
          <a:prstGeom prst="rect">
            <a:avLst/>
          </a:prstGeom>
          <a:noFill/>
        </p:spPr>
        <p:txBody>
          <a:bodyPr wrap="square" rtlCol="0">
            <a:spAutoFit/>
          </a:bodyPr>
          <a:lstStyle/>
          <a:p>
            <a:r>
              <a:rPr lang="en-IN" dirty="0">
                <a:solidFill>
                  <a:schemeClr val="bg1"/>
                </a:solidFill>
              </a:rPr>
              <a:t>Highest sale </a:t>
            </a:r>
          </a:p>
        </p:txBody>
      </p:sp>
      <p:pic>
        <p:nvPicPr>
          <p:cNvPr id="9" name="Picture 8">
            <a:extLst>
              <a:ext uri="{FF2B5EF4-FFF2-40B4-BE49-F238E27FC236}">
                <a16:creationId xmlns:a16="http://schemas.microsoft.com/office/drawing/2014/main" id="{8817D297-74AD-15E9-7408-60C24C337E52}"/>
              </a:ext>
            </a:extLst>
          </p:cNvPr>
          <p:cNvPicPr>
            <a:picLocks noChangeAspect="1"/>
          </p:cNvPicPr>
          <p:nvPr/>
        </p:nvPicPr>
        <p:blipFill>
          <a:blip r:embed="rId3"/>
          <a:stretch>
            <a:fillRect/>
          </a:stretch>
        </p:blipFill>
        <p:spPr>
          <a:xfrm>
            <a:off x="6770914" y="1208314"/>
            <a:ext cx="3189513" cy="4523134"/>
          </a:xfrm>
          <a:prstGeom prst="rect">
            <a:avLst/>
          </a:prstGeom>
        </p:spPr>
      </p:pic>
      <p:sp>
        <p:nvSpPr>
          <p:cNvPr id="10" name="TextBox 9">
            <a:extLst>
              <a:ext uri="{FF2B5EF4-FFF2-40B4-BE49-F238E27FC236}">
                <a16:creationId xmlns:a16="http://schemas.microsoft.com/office/drawing/2014/main" id="{CDB78E52-5640-C8BC-E13F-58A7D25D92B8}"/>
              </a:ext>
            </a:extLst>
          </p:cNvPr>
          <p:cNvSpPr txBox="1"/>
          <p:nvPr/>
        </p:nvSpPr>
        <p:spPr>
          <a:xfrm>
            <a:off x="1632856" y="2870422"/>
            <a:ext cx="3320143" cy="646331"/>
          </a:xfrm>
          <a:prstGeom prst="rect">
            <a:avLst/>
          </a:prstGeom>
          <a:noFill/>
        </p:spPr>
        <p:txBody>
          <a:bodyPr wrap="square" rtlCol="0">
            <a:spAutoFit/>
          </a:bodyPr>
          <a:lstStyle/>
          <a:p>
            <a:r>
              <a:rPr lang="en-IN" dirty="0"/>
              <a:t>Sales is more in offline mode than in online mode.</a:t>
            </a:r>
          </a:p>
        </p:txBody>
      </p:sp>
      <p:sp>
        <p:nvSpPr>
          <p:cNvPr id="11" name="TextBox 10">
            <a:extLst>
              <a:ext uri="{FF2B5EF4-FFF2-40B4-BE49-F238E27FC236}">
                <a16:creationId xmlns:a16="http://schemas.microsoft.com/office/drawing/2014/main" id="{79E338EC-A429-8281-E023-6ADF3234E717}"/>
              </a:ext>
            </a:extLst>
          </p:cNvPr>
          <p:cNvSpPr txBox="1"/>
          <p:nvPr/>
        </p:nvSpPr>
        <p:spPr>
          <a:xfrm>
            <a:off x="6770914" y="304801"/>
            <a:ext cx="2862943" cy="461665"/>
          </a:xfrm>
          <a:prstGeom prst="rect">
            <a:avLst/>
          </a:prstGeom>
          <a:noFill/>
        </p:spPr>
        <p:txBody>
          <a:bodyPr wrap="square" rtlCol="0">
            <a:spAutoFit/>
          </a:bodyPr>
          <a:lstStyle/>
          <a:p>
            <a:r>
              <a:rPr lang="en-IN" sz="2400" dirty="0"/>
              <a:t>Sales per Channel</a:t>
            </a:r>
          </a:p>
        </p:txBody>
      </p:sp>
    </p:spTree>
    <p:extLst>
      <p:ext uri="{BB962C8B-B14F-4D97-AF65-F5344CB8AC3E}">
        <p14:creationId xmlns:p14="http://schemas.microsoft.com/office/powerpoint/2010/main" val="1562179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067C2E-7ABF-2C05-D79D-810B3966FD98}"/>
              </a:ext>
            </a:extLst>
          </p:cNvPr>
          <p:cNvPicPr>
            <a:picLocks noChangeAspect="1"/>
          </p:cNvPicPr>
          <p:nvPr/>
        </p:nvPicPr>
        <p:blipFill rotWithShape="1">
          <a:blip r:embed="rId2"/>
          <a:srcRect l="22189" r="17811"/>
          <a:stretch/>
        </p:blipFill>
        <p:spPr>
          <a:xfrm>
            <a:off x="0" y="9"/>
            <a:ext cx="5486394" cy="6857982"/>
          </a:xfrm>
          <a:prstGeom prst="rect">
            <a:avLst/>
          </a:prstGeom>
        </p:spPr>
      </p:pic>
      <p:sp>
        <p:nvSpPr>
          <p:cNvPr id="6" name="TextBox 5">
            <a:extLst>
              <a:ext uri="{FF2B5EF4-FFF2-40B4-BE49-F238E27FC236}">
                <a16:creationId xmlns:a16="http://schemas.microsoft.com/office/drawing/2014/main" id="{A4FDBD58-C56C-4073-66C7-A50E1CCB14C9}"/>
              </a:ext>
              <a:ext uri="{C183D7F6-B498-43B3-948B-1728B52AA6E4}">
                <adec:decorative xmlns:adec="http://schemas.microsoft.com/office/drawing/2017/decorative" val="1"/>
              </a:ext>
            </a:extLst>
          </p:cNvPr>
          <p:cNvSpPr txBox="1"/>
          <p:nvPr/>
        </p:nvSpPr>
        <p:spPr>
          <a:xfrm>
            <a:off x="6154218" y="1951672"/>
            <a:ext cx="5054196" cy="2954655"/>
          </a:xfrm>
          <a:prstGeom prst="rect">
            <a:avLst/>
          </a:prstGeom>
          <a:ln/>
        </p:spPr>
        <p:style>
          <a:lnRef idx="3">
            <a:schemeClr val="lt1"/>
          </a:lnRef>
          <a:fillRef idx="1">
            <a:schemeClr val="dk1"/>
          </a:fillRef>
          <a:effectRef idx="1">
            <a:schemeClr val="dk1"/>
          </a:effectRef>
          <a:fontRef idx="minor">
            <a:schemeClr val="lt1"/>
          </a:fontRef>
        </p:style>
        <p:txBody>
          <a:bodyPr wrap="square" rtlCol="0">
            <a:spAutoFit/>
          </a:bodyPr>
          <a:lstStyle/>
          <a:p>
            <a:r>
              <a:rPr lang="en-GB" sz="2400" dirty="0">
                <a:solidFill>
                  <a:srgbClr val="00B0F0"/>
                </a:solidFill>
              </a:rPr>
              <a:t>Year</a:t>
            </a:r>
            <a:r>
              <a:rPr lang="en-GB" sz="2400" b="1" dirty="0">
                <a:solidFill>
                  <a:srgbClr val="00B0F0"/>
                </a:solidFill>
              </a:rPr>
              <a:t>    </a:t>
            </a:r>
            <a:r>
              <a:rPr lang="en-GB" dirty="0">
                <a:solidFill>
                  <a:srgbClr val="00B0F0"/>
                </a:solidFill>
              </a:rPr>
              <a:t>    </a:t>
            </a:r>
            <a:r>
              <a:rPr lang="en-GB" sz="2400" dirty="0">
                <a:solidFill>
                  <a:srgbClr val="00B0F0"/>
                </a:solidFill>
              </a:rPr>
              <a:t>Total Sales</a:t>
            </a:r>
          </a:p>
          <a:p>
            <a:endParaRPr lang="en-GB" dirty="0">
              <a:solidFill>
                <a:srgbClr val="00B0F0"/>
              </a:solidFill>
            </a:endParaRPr>
          </a:p>
          <a:p>
            <a:r>
              <a:rPr lang="en-GB" dirty="0">
                <a:solidFill>
                  <a:srgbClr val="00B0F0"/>
                </a:solidFill>
              </a:rPr>
              <a:t>2010        18114230.05</a:t>
            </a:r>
          </a:p>
          <a:p>
            <a:r>
              <a:rPr lang="en-GB" dirty="0">
                <a:solidFill>
                  <a:srgbClr val="00B0F0"/>
                </a:solidFill>
              </a:rPr>
              <a:t>2011        11129166.07 </a:t>
            </a:r>
          </a:p>
          <a:p>
            <a:r>
              <a:rPr lang="en-GB" dirty="0">
                <a:solidFill>
                  <a:srgbClr val="00B0F0"/>
                </a:solidFill>
              </a:rPr>
              <a:t>2012        31856519.07 </a:t>
            </a:r>
          </a:p>
          <a:p>
            <a:r>
              <a:rPr lang="en-GB" dirty="0">
                <a:solidFill>
                  <a:srgbClr val="00B0F0"/>
                </a:solidFill>
              </a:rPr>
              <a:t>2013        20330448.66 </a:t>
            </a:r>
          </a:p>
          <a:p>
            <a:r>
              <a:rPr lang="en-GB" dirty="0">
                <a:solidFill>
                  <a:srgbClr val="00B0F0"/>
                </a:solidFill>
              </a:rPr>
              <a:t>2014 	 16307847.25 </a:t>
            </a:r>
          </a:p>
          <a:p>
            <a:r>
              <a:rPr lang="en-GB" dirty="0">
                <a:solidFill>
                  <a:srgbClr val="00B0F0"/>
                </a:solidFill>
              </a:rPr>
              <a:t>2015	 11239537.76 </a:t>
            </a:r>
          </a:p>
          <a:p>
            <a:r>
              <a:rPr lang="en-GB" dirty="0">
                <a:solidFill>
                  <a:srgbClr val="00B0F0"/>
                </a:solidFill>
              </a:rPr>
              <a:t>2016 	 12372867.22 </a:t>
            </a:r>
          </a:p>
          <a:p>
            <a:r>
              <a:rPr lang="en-GB" dirty="0">
                <a:solidFill>
                  <a:srgbClr val="00B0F0"/>
                </a:solidFill>
              </a:rPr>
              <a:t>2017        11701147.05 </a:t>
            </a:r>
            <a:endParaRPr lang="en-IN" dirty="0">
              <a:solidFill>
                <a:srgbClr val="00B0F0"/>
              </a:solidFill>
            </a:endParaRPr>
          </a:p>
        </p:txBody>
      </p:sp>
      <p:cxnSp>
        <p:nvCxnSpPr>
          <p:cNvPr id="12" name="Straight Arrow Connector 11">
            <a:extLst>
              <a:ext uri="{FF2B5EF4-FFF2-40B4-BE49-F238E27FC236}">
                <a16:creationId xmlns:a16="http://schemas.microsoft.com/office/drawing/2014/main" id="{7D3E33B1-5FB8-314B-CF59-6E91BC8B1205}"/>
              </a:ext>
            </a:extLst>
          </p:cNvPr>
          <p:cNvCxnSpPr>
            <a:cxnSpLocks/>
          </p:cNvCxnSpPr>
          <p:nvPr/>
        </p:nvCxnSpPr>
        <p:spPr>
          <a:xfrm>
            <a:off x="8632372" y="3287485"/>
            <a:ext cx="105591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3A0C6E42-C806-BB7F-6F30-1A54090F0E06}"/>
              </a:ext>
            </a:extLst>
          </p:cNvPr>
          <p:cNvSpPr txBox="1"/>
          <p:nvPr/>
        </p:nvSpPr>
        <p:spPr>
          <a:xfrm rot="10800000" flipV="1">
            <a:off x="9699170" y="3105833"/>
            <a:ext cx="1509243" cy="671510"/>
          </a:xfrm>
          <a:prstGeom prst="rect">
            <a:avLst/>
          </a:prstGeom>
          <a:noFill/>
        </p:spPr>
        <p:txBody>
          <a:bodyPr wrap="square" rtlCol="0">
            <a:spAutoFit/>
          </a:bodyPr>
          <a:lstStyle/>
          <a:p>
            <a:r>
              <a:rPr lang="en-IN" dirty="0">
                <a:solidFill>
                  <a:schemeClr val="bg2"/>
                </a:solidFill>
              </a:rPr>
              <a:t>Highest sales</a:t>
            </a:r>
          </a:p>
        </p:txBody>
      </p:sp>
      <p:sp>
        <p:nvSpPr>
          <p:cNvPr id="13" name="TextBox 12">
            <a:extLst>
              <a:ext uri="{FF2B5EF4-FFF2-40B4-BE49-F238E27FC236}">
                <a16:creationId xmlns:a16="http://schemas.microsoft.com/office/drawing/2014/main" id="{747DF777-8CD2-8697-E546-FFA7563B0C59}"/>
              </a:ext>
            </a:extLst>
          </p:cNvPr>
          <p:cNvSpPr txBox="1"/>
          <p:nvPr/>
        </p:nvSpPr>
        <p:spPr>
          <a:xfrm>
            <a:off x="983586" y="1872343"/>
            <a:ext cx="3697271" cy="3139321"/>
          </a:xfrm>
          <a:prstGeom prst="rect">
            <a:avLst/>
          </a:prstGeom>
          <a:noFill/>
        </p:spPr>
        <p:txBody>
          <a:bodyPr wrap="square" rtlCol="0">
            <a:spAutoFit/>
          </a:bodyPr>
          <a:lstStyle/>
          <a:p>
            <a:r>
              <a:rPr lang="en-GB" dirty="0"/>
              <a:t>The year 2012 had the highest total sales. After 2012, sales seem to have gradually declined. The years 2013 and 2014 still had relatively high sales compared to the later years. Sales experienced a noticeable drop in 2015 in total sales. Sales continued to fluctuate in the following years but generally remained below the levels seen in 2010-2014.</a:t>
            </a:r>
            <a:endParaRPr lang="en-IN" dirty="0"/>
          </a:p>
        </p:txBody>
      </p:sp>
      <p:sp>
        <p:nvSpPr>
          <p:cNvPr id="14" name="TextBox 13">
            <a:extLst>
              <a:ext uri="{FF2B5EF4-FFF2-40B4-BE49-F238E27FC236}">
                <a16:creationId xmlns:a16="http://schemas.microsoft.com/office/drawing/2014/main" id="{5304A67B-E9F6-851F-180C-5162A0E3385E}"/>
              </a:ext>
            </a:extLst>
          </p:cNvPr>
          <p:cNvSpPr txBox="1"/>
          <p:nvPr/>
        </p:nvSpPr>
        <p:spPr>
          <a:xfrm>
            <a:off x="6694714" y="968829"/>
            <a:ext cx="3396343" cy="461665"/>
          </a:xfrm>
          <a:prstGeom prst="rect">
            <a:avLst/>
          </a:prstGeom>
          <a:noFill/>
        </p:spPr>
        <p:txBody>
          <a:bodyPr wrap="square" rtlCol="0">
            <a:spAutoFit/>
          </a:bodyPr>
          <a:lstStyle/>
          <a:p>
            <a:r>
              <a:rPr lang="en-IN" sz="2400" dirty="0"/>
              <a:t>Sales per Year</a:t>
            </a:r>
          </a:p>
        </p:txBody>
      </p:sp>
    </p:spTree>
    <p:extLst>
      <p:ext uri="{BB962C8B-B14F-4D97-AF65-F5344CB8AC3E}">
        <p14:creationId xmlns:p14="http://schemas.microsoft.com/office/powerpoint/2010/main" val="1201502986"/>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Dante">
      <a:majorFont>
        <a:latin typeface="Georgia Pro"/>
        <a:ea typeface=""/>
        <a:cs typeface=""/>
      </a:majorFont>
      <a:minorFont>
        <a:latin typeface="Georgi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6706</TotalTime>
  <Words>519</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Dante (Headings)2</vt:lpstr>
      <vt:lpstr>Georgia Pro</vt:lpstr>
      <vt:lpstr>Söhne</vt:lpstr>
      <vt:lpstr>Wingdings 2</vt:lpstr>
      <vt:lpstr>OffsetVTI</vt:lpstr>
      <vt:lpstr>AMAZON SALES DATA ANALYSIS</vt:lpstr>
      <vt:lpstr>INTRODUCTION</vt:lpstr>
      <vt:lpstr>Details of Data</vt:lpstr>
      <vt:lpstr>PowerPoint Presentation</vt:lpstr>
      <vt:lpstr>Sales per Region</vt:lpstr>
      <vt:lpstr>PowerPoint Presentation</vt:lpstr>
      <vt:lpstr>PowerPoint Presentation</vt:lpstr>
      <vt:lpstr>PowerPoint Presentation</vt:lpstr>
      <vt:lpstr>PowerPoint Presentation</vt:lpstr>
      <vt:lpstr>Month   Total Sales  Jan         9294022.02 Feb        23068245.19 Mar       2274823.87 Apr       16145060.88 May     13215739.99 Jun       5230325.77 Jul      15669518.50 Aug     1128164.91 Sep     5314762.56 Oct     14215781.74 Nov     20245855.58 Dec     7249462.12</vt:lpstr>
      <vt:lpstr>Sales in Year-monthly</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sreya raj</dc:creator>
  <cp:lastModifiedBy>sreya raj</cp:lastModifiedBy>
  <cp:revision>2</cp:revision>
  <dcterms:created xsi:type="dcterms:W3CDTF">2023-10-11T21:36:12Z</dcterms:created>
  <dcterms:modified xsi:type="dcterms:W3CDTF">2023-10-20T17:07:48Z</dcterms:modified>
</cp:coreProperties>
</file>