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D895DF-7DA7-4787-AEDE-9CA93AC9A860}"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EA5DC-BA2D-45A3-B82E-F305ED756D16}" type="slidenum">
              <a:rPr lang="en-IN" smtClean="0"/>
              <a:t>‹#›</a:t>
            </a:fld>
            <a:endParaRPr lang="en-IN"/>
          </a:p>
        </p:txBody>
      </p:sp>
    </p:spTree>
    <p:extLst>
      <p:ext uri="{BB962C8B-B14F-4D97-AF65-F5344CB8AC3E}">
        <p14:creationId xmlns:p14="http://schemas.microsoft.com/office/powerpoint/2010/main" val="1564283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895DF-7DA7-4787-AEDE-9CA93AC9A860}"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EA5DC-BA2D-45A3-B82E-F305ED756D16}" type="slidenum">
              <a:rPr lang="en-IN" smtClean="0"/>
              <a:t>‹#›</a:t>
            </a:fld>
            <a:endParaRPr lang="en-IN"/>
          </a:p>
        </p:txBody>
      </p:sp>
    </p:spTree>
    <p:extLst>
      <p:ext uri="{BB962C8B-B14F-4D97-AF65-F5344CB8AC3E}">
        <p14:creationId xmlns:p14="http://schemas.microsoft.com/office/powerpoint/2010/main" val="2277834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895DF-7DA7-4787-AEDE-9CA93AC9A860}"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EA5DC-BA2D-45A3-B82E-F305ED756D1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8965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895DF-7DA7-4787-AEDE-9CA93AC9A860}"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EA5DC-BA2D-45A3-B82E-F305ED756D16}" type="slidenum">
              <a:rPr lang="en-IN" smtClean="0"/>
              <a:t>‹#›</a:t>
            </a:fld>
            <a:endParaRPr lang="en-IN"/>
          </a:p>
        </p:txBody>
      </p:sp>
    </p:spTree>
    <p:extLst>
      <p:ext uri="{BB962C8B-B14F-4D97-AF65-F5344CB8AC3E}">
        <p14:creationId xmlns:p14="http://schemas.microsoft.com/office/powerpoint/2010/main" val="4196183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895DF-7DA7-4787-AEDE-9CA93AC9A860}"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EA5DC-BA2D-45A3-B82E-F305ED756D1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8298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895DF-7DA7-4787-AEDE-9CA93AC9A860}"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EA5DC-BA2D-45A3-B82E-F305ED756D16}" type="slidenum">
              <a:rPr lang="en-IN" smtClean="0"/>
              <a:t>‹#›</a:t>
            </a:fld>
            <a:endParaRPr lang="en-IN"/>
          </a:p>
        </p:txBody>
      </p:sp>
    </p:spTree>
    <p:extLst>
      <p:ext uri="{BB962C8B-B14F-4D97-AF65-F5344CB8AC3E}">
        <p14:creationId xmlns:p14="http://schemas.microsoft.com/office/powerpoint/2010/main" val="1278949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895DF-7DA7-4787-AEDE-9CA93AC9A860}"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EA5DC-BA2D-45A3-B82E-F305ED756D16}" type="slidenum">
              <a:rPr lang="en-IN" smtClean="0"/>
              <a:t>‹#›</a:t>
            </a:fld>
            <a:endParaRPr lang="en-IN"/>
          </a:p>
        </p:txBody>
      </p:sp>
    </p:spTree>
    <p:extLst>
      <p:ext uri="{BB962C8B-B14F-4D97-AF65-F5344CB8AC3E}">
        <p14:creationId xmlns:p14="http://schemas.microsoft.com/office/powerpoint/2010/main" val="1652255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895DF-7DA7-4787-AEDE-9CA93AC9A860}"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EA5DC-BA2D-45A3-B82E-F305ED756D16}" type="slidenum">
              <a:rPr lang="en-IN" smtClean="0"/>
              <a:t>‹#›</a:t>
            </a:fld>
            <a:endParaRPr lang="en-IN"/>
          </a:p>
        </p:txBody>
      </p:sp>
    </p:spTree>
    <p:extLst>
      <p:ext uri="{BB962C8B-B14F-4D97-AF65-F5344CB8AC3E}">
        <p14:creationId xmlns:p14="http://schemas.microsoft.com/office/powerpoint/2010/main" val="2171558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895DF-7DA7-4787-AEDE-9CA93AC9A860}"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EA5DC-BA2D-45A3-B82E-F305ED756D16}" type="slidenum">
              <a:rPr lang="en-IN" smtClean="0"/>
              <a:t>‹#›</a:t>
            </a:fld>
            <a:endParaRPr lang="en-IN"/>
          </a:p>
        </p:txBody>
      </p:sp>
    </p:spTree>
    <p:extLst>
      <p:ext uri="{BB962C8B-B14F-4D97-AF65-F5344CB8AC3E}">
        <p14:creationId xmlns:p14="http://schemas.microsoft.com/office/powerpoint/2010/main" val="395534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895DF-7DA7-4787-AEDE-9CA93AC9A860}"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EA5DC-BA2D-45A3-B82E-F305ED756D16}" type="slidenum">
              <a:rPr lang="en-IN" smtClean="0"/>
              <a:t>‹#›</a:t>
            </a:fld>
            <a:endParaRPr lang="en-IN"/>
          </a:p>
        </p:txBody>
      </p:sp>
    </p:spTree>
    <p:extLst>
      <p:ext uri="{BB962C8B-B14F-4D97-AF65-F5344CB8AC3E}">
        <p14:creationId xmlns:p14="http://schemas.microsoft.com/office/powerpoint/2010/main" val="3580103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D895DF-7DA7-4787-AEDE-9CA93AC9A860}"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EA5DC-BA2D-45A3-B82E-F305ED756D16}" type="slidenum">
              <a:rPr lang="en-IN" smtClean="0"/>
              <a:t>‹#›</a:t>
            </a:fld>
            <a:endParaRPr lang="en-IN"/>
          </a:p>
        </p:txBody>
      </p:sp>
    </p:spTree>
    <p:extLst>
      <p:ext uri="{BB962C8B-B14F-4D97-AF65-F5344CB8AC3E}">
        <p14:creationId xmlns:p14="http://schemas.microsoft.com/office/powerpoint/2010/main" val="191003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D895DF-7DA7-4787-AEDE-9CA93AC9A860}" type="datetimeFigureOut">
              <a:rPr lang="en-IN" smtClean="0"/>
              <a:t>20-10-2023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5EA5DC-BA2D-45A3-B82E-F305ED756D16}" type="slidenum">
              <a:rPr lang="en-IN" smtClean="0"/>
              <a:t>‹#›</a:t>
            </a:fld>
            <a:endParaRPr lang="en-IN"/>
          </a:p>
        </p:txBody>
      </p:sp>
    </p:spTree>
    <p:extLst>
      <p:ext uri="{BB962C8B-B14F-4D97-AF65-F5344CB8AC3E}">
        <p14:creationId xmlns:p14="http://schemas.microsoft.com/office/powerpoint/2010/main" val="1582820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D895DF-7DA7-4787-AEDE-9CA93AC9A860}" type="datetimeFigureOut">
              <a:rPr lang="en-IN" smtClean="0"/>
              <a:t>20-10-2023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5EA5DC-BA2D-45A3-B82E-F305ED756D16}" type="slidenum">
              <a:rPr lang="en-IN" smtClean="0"/>
              <a:t>‹#›</a:t>
            </a:fld>
            <a:endParaRPr lang="en-IN"/>
          </a:p>
        </p:txBody>
      </p:sp>
    </p:spTree>
    <p:extLst>
      <p:ext uri="{BB962C8B-B14F-4D97-AF65-F5344CB8AC3E}">
        <p14:creationId xmlns:p14="http://schemas.microsoft.com/office/powerpoint/2010/main" val="131679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895DF-7DA7-4787-AEDE-9CA93AC9A860}" type="datetimeFigureOut">
              <a:rPr lang="en-IN" smtClean="0"/>
              <a:t>20-10-2023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5EA5DC-BA2D-45A3-B82E-F305ED756D16}" type="slidenum">
              <a:rPr lang="en-IN" smtClean="0"/>
              <a:t>‹#›</a:t>
            </a:fld>
            <a:endParaRPr lang="en-IN"/>
          </a:p>
        </p:txBody>
      </p:sp>
    </p:spTree>
    <p:extLst>
      <p:ext uri="{BB962C8B-B14F-4D97-AF65-F5344CB8AC3E}">
        <p14:creationId xmlns:p14="http://schemas.microsoft.com/office/powerpoint/2010/main" val="254151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D895DF-7DA7-4787-AEDE-9CA93AC9A860}"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EA5DC-BA2D-45A3-B82E-F305ED756D16}" type="slidenum">
              <a:rPr lang="en-IN" smtClean="0"/>
              <a:t>‹#›</a:t>
            </a:fld>
            <a:endParaRPr lang="en-IN"/>
          </a:p>
        </p:txBody>
      </p:sp>
    </p:spTree>
    <p:extLst>
      <p:ext uri="{BB962C8B-B14F-4D97-AF65-F5344CB8AC3E}">
        <p14:creationId xmlns:p14="http://schemas.microsoft.com/office/powerpoint/2010/main" val="1222407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D895DF-7DA7-4787-AEDE-9CA93AC9A860}"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EA5DC-BA2D-45A3-B82E-F305ED756D16}" type="slidenum">
              <a:rPr lang="en-IN" smtClean="0"/>
              <a:t>‹#›</a:t>
            </a:fld>
            <a:endParaRPr lang="en-IN"/>
          </a:p>
        </p:txBody>
      </p:sp>
    </p:spTree>
    <p:extLst>
      <p:ext uri="{BB962C8B-B14F-4D97-AF65-F5344CB8AC3E}">
        <p14:creationId xmlns:p14="http://schemas.microsoft.com/office/powerpoint/2010/main" val="234183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D895DF-7DA7-4787-AEDE-9CA93AC9A860}" type="datetimeFigureOut">
              <a:rPr lang="en-IN" smtClean="0"/>
              <a:t>20-10-2023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5EA5DC-BA2D-45A3-B82E-F305ED756D16}" type="slidenum">
              <a:rPr lang="en-IN" smtClean="0"/>
              <a:t>‹#›</a:t>
            </a:fld>
            <a:endParaRPr lang="en-IN"/>
          </a:p>
        </p:txBody>
      </p:sp>
    </p:spTree>
    <p:extLst>
      <p:ext uri="{BB962C8B-B14F-4D97-AF65-F5344CB8AC3E}">
        <p14:creationId xmlns:p14="http://schemas.microsoft.com/office/powerpoint/2010/main" val="3971678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DD4A1-D971-3D29-D5CF-5996C06633AA}"/>
              </a:ext>
            </a:extLst>
          </p:cNvPr>
          <p:cNvSpPr>
            <a:spLocks noGrp="1"/>
          </p:cNvSpPr>
          <p:nvPr>
            <p:ph type="ctrTitle"/>
          </p:nvPr>
        </p:nvSpPr>
        <p:spPr>
          <a:xfrm>
            <a:off x="4419136" y="1020871"/>
            <a:ext cx="6960759" cy="2849671"/>
          </a:xfrm>
        </p:spPr>
        <p:txBody>
          <a:bodyPr>
            <a:normAutofit/>
          </a:bodyPr>
          <a:lstStyle/>
          <a:p>
            <a:pPr algn="l"/>
            <a:r>
              <a:rPr lang="en-IN" sz="6000">
                <a:solidFill>
                  <a:srgbClr val="FFFFFF"/>
                </a:solidFill>
              </a:rPr>
              <a:t>CROP PRODUCTION ANALYSIS</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34872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82A45A-8B26-FF7C-10E2-80DE82704BAD}"/>
              </a:ext>
            </a:extLst>
          </p:cNvPr>
          <p:cNvSpPr txBox="1"/>
          <p:nvPr/>
        </p:nvSpPr>
        <p:spPr>
          <a:xfrm rot="10800000" flipV="1">
            <a:off x="2786743" y="2837727"/>
            <a:ext cx="3973286" cy="769441"/>
          </a:xfrm>
          <a:prstGeom prst="rect">
            <a:avLst/>
          </a:prstGeom>
          <a:noFill/>
        </p:spPr>
        <p:txBody>
          <a:bodyPr wrap="square" rtlCol="0">
            <a:spAutoFit/>
          </a:bodyPr>
          <a:lstStyle/>
          <a:p>
            <a:r>
              <a:rPr lang="en-IN" sz="4400"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THANK YOU</a:t>
            </a:r>
          </a:p>
        </p:txBody>
      </p:sp>
    </p:spTree>
    <p:extLst>
      <p:ext uri="{BB962C8B-B14F-4D97-AF65-F5344CB8AC3E}">
        <p14:creationId xmlns:p14="http://schemas.microsoft.com/office/powerpoint/2010/main" val="67823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C4118D-370D-39C0-873B-9157B8D8D142}"/>
              </a:ext>
            </a:extLst>
          </p:cNvPr>
          <p:cNvSpPr txBox="1"/>
          <p:nvPr/>
        </p:nvSpPr>
        <p:spPr>
          <a:xfrm>
            <a:off x="576943" y="468086"/>
            <a:ext cx="8327572" cy="4969053"/>
          </a:xfrm>
          <a:prstGeom prst="rect">
            <a:avLst/>
          </a:prstGeom>
          <a:noFill/>
        </p:spPr>
        <p:txBody>
          <a:bodyPr wrap="square" rtlCol="0">
            <a:spAutoFit/>
          </a:bodyPr>
          <a:lstStyle/>
          <a:p>
            <a:r>
              <a:rPr lang="en-IN" sz="3600" dirty="0">
                <a:solidFill>
                  <a:schemeClr val="accent2"/>
                </a:solidFill>
                <a:latin typeface="Calibri" panose="020F0502020204030204" pitchFamily="34" charset="0"/>
                <a:ea typeface="Calibri" panose="020F0502020204030204" pitchFamily="34" charset="0"/>
                <a:cs typeface="Calibri" panose="020F0502020204030204" pitchFamily="34" charset="0"/>
              </a:rPr>
              <a:t>INTRODUTION</a:t>
            </a:r>
          </a:p>
          <a:p>
            <a:endParaRPr lang="en-IN"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GB"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agriculture industry plays a pivotal role in ensuring global food security and economic stability. </a:t>
            </a:r>
            <a:r>
              <a:rPr lang="en-GB" sz="2000" b="0" i="0" dirty="0">
                <a:solidFill>
                  <a:srgbClr val="343541"/>
                </a:solidFill>
                <a:effectLst/>
                <a:latin typeface="Calibri" panose="020F0502020204030204" pitchFamily="34" charset="0"/>
                <a:ea typeface="Calibri" panose="020F0502020204030204" pitchFamily="34" charset="0"/>
                <a:cs typeface="Calibri" panose="020F0502020204030204" pitchFamily="34" charset="0"/>
              </a:rPr>
              <a:t>The Agriculture business domain, as a vital part of the overall supply chain, is expected to highly evolve in the upcoming years via the developments, which are taking place on the side of the Future Internet. This paper presents a novel Business-to-Business collaboration platform from the agri-food sector perspective, which aims to facilitate the collaboration of numerous stakeholders belonging to associated business domains, in an effective and flexible manner. This dataset provides a huge amount of information on crop production in India ranging from several years. </a:t>
            </a:r>
            <a:endParaRPr lang="en-IN" sz="20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0850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001900-658F-604E-08C6-EDB74C4E656C}"/>
              </a:ext>
            </a:extLst>
          </p:cNvPr>
          <p:cNvSpPr txBox="1"/>
          <p:nvPr/>
        </p:nvSpPr>
        <p:spPr>
          <a:xfrm>
            <a:off x="620486" y="467420"/>
            <a:ext cx="7434942" cy="5923160"/>
          </a:xfrm>
          <a:prstGeom prst="rect">
            <a:avLst/>
          </a:prstGeom>
          <a:noFill/>
        </p:spPr>
        <p:txBody>
          <a:bodyPr wrap="square" rtlCol="0">
            <a:spAutoFit/>
          </a:bodyPr>
          <a:lstStyle/>
          <a:p>
            <a:r>
              <a:rPr lang="en-IN" sz="3200" dirty="0">
                <a:solidFill>
                  <a:schemeClr val="accent2"/>
                </a:solidFill>
                <a:latin typeface="Calibri" panose="020F0502020204030204" pitchFamily="34" charset="0"/>
                <a:ea typeface="Calibri" panose="020F0502020204030204" pitchFamily="34" charset="0"/>
                <a:cs typeface="Calibri" panose="020F0502020204030204" pitchFamily="34" charset="0"/>
              </a:rPr>
              <a:t>DETAILS OF DATA</a:t>
            </a:r>
          </a:p>
          <a:p>
            <a:endParaRPr lang="en-IN" sz="20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	The given dataset contain the crop production data in India. </a:t>
            </a:r>
            <a:r>
              <a:rPr lang="en-GB" sz="2000" dirty="0">
                <a:latin typeface="Calibri" panose="020F0502020204030204" pitchFamily="34" charset="0"/>
                <a:ea typeface="Calibri" panose="020F0502020204030204" pitchFamily="34" charset="0"/>
                <a:cs typeface="Calibri" panose="020F0502020204030204" pitchFamily="34" charset="0"/>
              </a:rPr>
              <a:t>The dataset gives the information of crop production from 2003 to 2015.Crop production is more in 2003 and it decreases as years passes and crop production is least in 2015.</a:t>
            </a:r>
            <a:r>
              <a:rPr lang="en-IN" sz="2000" dirty="0">
                <a:latin typeface="Calibri" panose="020F0502020204030204" pitchFamily="34" charset="0"/>
                <a:ea typeface="Calibri" panose="020F0502020204030204" pitchFamily="34" charset="0"/>
                <a:cs typeface="Calibri" panose="020F0502020204030204" pitchFamily="34" charset="0"/>
              </a:rPr>
              <a:t>It has 246091 rows and 7 columns. Among the 7 features </a:t>
            </a:r>
            <a:r>
              <a:rPr lang="en-IN" sz="2000" dirty="0" err="1">
                <a:latin typeface="Calibri" panose="020F0502020204030204" pitchFamily="34" charset="0"/>
                <a:ea typeface="Calibri" panose="020F0502020204030204" pitchFamily="34" charset="0"/>
                <a:cs typeface="Calibri" panose="020F0502020204030204" pitchFamily="34" charset="0"/>
              </a:rPr>
              <a:t>Crop_year</a:t>
            </a:r>
            <a:r>
              <a:rPr lang="en-IN" sz="2000" dirty="0">
                <a:latin typeface="Calibri" panose="020F0502020204030204" pitchFamily="34" charset="0"/>
                <a:ea typeface="Calibri" panose="020F0502020204030204" pitchFamily="34" charset="0"/>
                <a:cs typeface="Calibri" panose="020F0502020204030204" pitchFamily="34" charset="0"/>
              </a:rPr>
              <a:t>, Area and production are numerical and others are object type.</a:t>
            </a:r>
            <a:r>
              <a:rPr lang="en-GB" sz="2000" dirty="0">
                <a:latin typeface="Calibri" panose="020F0502020204030204" pitchFamily="34" charset="0"/>
                <a:ea typeface="Calibri" panose="020F0502020204030204" pitchFamily="34" charset="0"/>
                <a:cs typeface="Calibri" panose="020F0502020204030204" pitchFamily="34" charset="0"/>
              </a:rPr>
              <a:t> </a:t>
            </a:r>
          </a:p>
          <a:p>
            <a:pPr>
              <a:lnSpc>
                <a:spcPct val="150000"/>
              </a:lnSpc>
            </a:pPr>
            <a:r>
              <a:rPr lang="en-GB" sz="2000" dirty="0">
                <a:latin typeface="Calibri" panose="020F0502020204030204" pitchFamily="34" charset="0"/>
                <a:ea typeface="Calibri" panose="020F0502020204030204" pitchFamily="34" charset="0"/>
                <a:cs typeface="Calibri" panose="020F0502020204030204" pitchFamily="34" charset="0"/>
              </a:rPr>
              <a:t>	There are 3730 null values in Production variable. These null values are dropped. Thus the data has 242361 rows and 7 columns. There are no duplicated values in the data. </a:t>
            </a:r>
            <a:r>
              <a:rPr lang="en-GB" sz="2000" dirty="0" err="1">
                <a:latin typeface="Calibri" panose="020F0502020204030204" pitchFamily="34" charset="0"/>
                <a:ea typeface="Calibri" panose="020F0502020204030204" pitchFamily="34" charset="0"/>
                <a:cs typeface="Calibri" panose="020F0502020204030204" pitchFamily="34" charset="0"/>
              </a:rPr>
              <a:t>Ouliers</a:t>
            </a:r>
            <a:r>
              <a:rPr lang="en-GB" sz="2000" dirty="0">
                <a:latin typeface="Calibri" panose="020F0502020204030204" pitchFamily="34" charset="0"/>
                <a:ea typeface="Calibri" panose="020F0502020204030204" pitchFamily="34" charset="0"/>
                <a:cs typeface="Calibri" panose="020F0502020204030204" pitchFamily="34" charset="0"/>
              </a:rPr>
              <a:t> are presented in features like area and </a:t>
            </a:r>
            <a:r>
              <a:rPr lang="en-GB" sz="2000" dirty="0" err="1">
                <a:latin typeface="Calibri" panose="020F0502020204030204" pitchFamily="34" charset="0"/>
                <a:ea typeface="Calibri" panose="020F0502020204030204" pitchFamily="34" charset="0"/>
                <a:cs typeface="Calibri" panose="020F0502020204030204" pitchFamily="34" charset="0"/>
              </a:rPr>
              <a:t>production.They</a:t>
            </a:r>
            <a:r>
              <a:rPr lang="en-GB" sz="2000" dirty="0">
                <a:latin typeface="Calibri" panose="020F0502020204030204" pitchFamily="34" charset="0"/>
                <a:ea typeface="Calibri" panose="020F0502020204030204" pitchFamily="34" charset="0"/>
                <a:cs typeface="Calibri" panose="020F0502020204030204" pitchFamily="34" charset="0"/>
              </a:rPr>
              <a:t> are cleaned using </a:t>
            </a:r>
            <a:r>
              <a:rPr lang="en-GB" sz="2000" dirty="0" err="1">
                <a:latin typeface="Calibri" panose="020F0502020204030204" pitchFamily="34" charset="0"/>
                <a:ea typeface="Calibri" panose="020F0502020204030204" pitchFamily="34" charset="0"/>
                <a:cs typeface="Calibri" panose="020F0502020204030204" pitchFamily="34" charset="0"/>
              </a:rPr>
              <a:t>winsorization</a:t>
            </a:r>
            <a:r>
              <a:rPr lang="en-GB" sz="2000" dirty="0">
                <a:latin typeface="Calibri" panose="020F0502020204030204" pitchFamily="34" charset="0"/>
                <a:ea typeface="Calibri" panose="020F0502020204030204" pitchFamily="34" charset="0"/>
                <a:cs typeface="Calibri" panose="020F0502020204030204" pitchFamily="34" charset="0"/>
              </a:rPr>
              <a:t> method.</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106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EF6A33-96D2-5EC2-BC57-FD76DCA6043E}"/>
              </a:ext>
            </a:extLst>
          </p:cNvPr>
          <p:cNvSpPr txBox="1"/>
          <p:nvPr/>
        </p:nvSpPr>
        <p:spPr>
          <a:xfrm>
            <a:off x="707572" y="391886"/>
            <a:ext cx="8458200" cy="5184496"/>
          </a:xfrm>
          <a:prstGeom prst="rect">
            <a:avLst/>
          </a:prstGeom>
          <a:noFill/>
        </p:spPr>
        <p:txBody>
          <a:bodyPr wrap="square" rtlCol="0">
            <a:spAutoFit/>
          </a:bodyPr>
          <a:lstStyle/>
          <a:p>
            <a:r>
              <a:rPr lang="en-IN" sz="3200" b="1" dirty="0">
                <a:solidFill>
                  <a:schemeClr val="accent2"/>
                </a:solidFill>
                <a:latin typeface="Calibri" panose="020F0502020204030204" pitchFamily="34" charset="0"/>
                <a:ea typeface="Calibri" panose="020F0502020204030204" pitchFamily="34" charset="0"/>
                <a:cs typeface="Calibri" panose="020F0502020204030204" pitchFamily="34" charset="0"/>
              </a:rPr>
              <a:t>MAIN KPI’s</a:t>
            </a:r>
          </a:p>
          <a:p>
            <a:endParaRPr lang="en-IN" sz="3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GB" sz="2000" b="1" dirty="0">
                <a:latin typeface="Calibri" panose="020F0502020204030204" pitchFamily="34" charset="0"/>
                <a:ea typeface="Calibri" panose="020F0502020204030204" pitchFamily="34" charset="0"/>
                <a:cs typeface="Calibri" panose="020F0502020204030204" pitchFamily="34" charset="0"/>
              </a:rPr>
              <a:t>Crop Yield</a:t>
            </a:r>
            <a:r>
              <a:rPr lang="en-GB" sz="2000" dirty="0">
                <a:latin typeface="Calibri" panose="020F0502020204030204" pitchFamily="34" charset="0"/>
                <a:ea typeface="Calibri" panose="020F0502020204030204" pitchFamily="34" charset="0"/>
                <a:cs typeface="Calibri" panose="020F0502020204030204" pitchFamily="34" charset="0"/>
              </a:rPr>
              <a:t>: Crop production in different regions of India.</a:t>
            </a:r>
          </a:p>
          <a:p>
            <a:pPr>
              <a:lnSpc>
                <a:spcPct val="150000"/>
              </a:lnSpc>
            </a:pPr>
            <a:r>
              <a:rPr lang="en-GB" sz="2000" b="1" dirty="0">
                <a:latin typeface="Calibri" panose="020F0502020204030204" pitchFamily="34" charset="0"/>
                <a:ea typeface="Calibri" panose="020F0502020204030204" pitchFamily="34" charset="0"/>
                <a:cs typeface="Calibri" panose="020F0502020204030204" pitchFamily="34" charset="0"/>
              </a:rPr>
              <a:t>Average Crop Yield by State</a:t>
            </a:r>
            <a:r>
              <a:rPr lang="en-GB" sz="2000" dirty="0">
                <a:latin typeface="Calibri" panose="020F0502020204030204" pitchFamily="34" charset="0"/>
                <a:ea typeface="Calibri" panose="020F0502020204030204" pitchFamily="34" charset="0"/>
                <a:cs typeface="Calibri" panose="020F0502020204030204" pitchFamily="34" charset="0"/>
              </a:rPr>
              <a:t>: Average productivity in each state.</a:t>
            </a:r>
          </a:p>
          <a:p>
            <a:pPr>
              <a:lnSpc>
                <a:spcPct val="150000"/>
              </a:lnSpc>
            </a:pPr>
            <a:r>
              <a:rPr lang="en-GB" sz="2000" dirty="0">
                <a:latin typeface="Calibri" panose="020F0502020204030204" pitchFamily="34" charset="0"/>
                <a:ea typeface="Calibri" panose="020F0502020204030204" pitchFamily="34" charset="0"/>
                <a:cs typeface="Calibri" panose="020F0502020204030204" pitchFamily="34" charset="0"/>
              </a:rPr>
              <a:t>This KPI will help me identify regions with higher. </a:t>
            </a:r>
          </a:p>
          <a:p>
            <a:pPr>
              <a:lnSpc>
                <a:spcPct val="150000"/>
              </a:lnSpc>
            </a:pPr>
            <a:r>
              <a:rPr lang="en-GB" sz="2000" b="1" dirty="0">
                <a:latin typeface="Calibri" panose="020F0502020204030204" pitchFamily="34" charset="0"/>
                <a:ea typeface="Calibri" panose="020F0502020204030204" pitchFamily="34" charset="0"/>
                <a:cs typeface="Calibri" panose="020F0502020204030204" pitchFamily="34" charset="0"/>
              </a:rPr>
              <a:t>Crop Diversification Index</a:t>
            </a:r>
            <a:r>
              <a:rPr lang="en-GB" sz="2000" dirty="0">
                <a:latin typeface="Calibri" panose="020F0502020204030204" pitchFamily="34" charset="0"/>
                <a:ea typeface="Calibri" panose="020F0502020204030204" pitchFamily="34" charset="0"/>
                <a:cs typeface="Calibri" panose="020F0502020204030204" pitchFamily="34" charset="0"/>
              </a:rPr>
              <a:t>: This KPI will help me understand the diversity of crops grown in India.</a:t>
            </a:r>
          </a:p>
          <a:p>
            <a:pPr>
              <a:lnSpc>
                <a:spcPct val="150000"/>
              </a:lnSpc>
            </a:pPr>
            <a:r>
              <a:rPr lang="en-GB" sz="2000" b="1" dirty="0">
                <a:latin typeface="Calibri" panose="020F0502020204030204" pitchFamily="34" charset="0"/>
                <a:ea typeface="Calibri" panose="020F0502020204030204" pitchFamily="34" charset="0"/>
                <a:cs typeface="Calibri" panose="020F0502020204030204" pitchFamily="34" charset="0"/>
              </a:rPr>
              <a:t>Seasonal Crop Production</a:t>
            </a:r>
            <a:r>
              <a:rPr lang="en-GB" sz="2000" dirty="0">
                <a:latin typeface="Calibri" panose="020F0502020204030204" pitchFamily="34" charset="0"/>
                <a:ea typeface="Calibri" panose="020F0502020204030204" pitchFamily="34" charset="0"/>
                <a:cs typeface="Calibri" panose="020F0502020204030204" pitchFamily="34" charset="0"/>
              </a:rPr>
              <a:t>: This KPI will help me understand the seasonality of agricultural output.</a:t>
            </a:r>
          </a:p>
          <a:p>
            <a:pPr>
              <a:lnSpc>
                <a:spcPct val="150000"/>
              </a:lnSpc>
            </a:pPr>
            <a:r>
              <a:rPr lang="en-GB" sz="2000" b="1" dirty="0">
                <a:latin typeface="Calibri" panose="020F0502020204030204" pitchFamily="34" charset="0"/>
                <a:ea typeface="Calibri" panose="020F0502020204030204" pitchFamily="34" charset="0"/>
                <a:cs typeface="Calibri" panose="020F0502020204030204" pitchFamily="34" charset="0"/>
              </a:rPr>
              <a:t>Crop Production Trends</a:t>
            </a:r>
            <a:r>
              <a:rPr lang="en-GB" sz="2000" dirty="0">
                <a:latin typeface="Calibri" panose="020F0502020204030204" pitchFamily="34" charset="0"/>
                <a:ea typeface="Calibri" panose="020F0502020204030204" pitchFamily="34" charset="0"/>
                <a:cs typeface="Calibri" panose="020F0502020204030204" pitchFamily="34" charset="0"/>
              </a:rPr>
              <a:t>: This KPI will help me identify trends in crop production over time</a:t>
            </a:r>
            <a:r>
              <a:rPr lang="en-GB" sz="2000" dirty="0">
                <a:solidFill>
                  <a:schemeClr val="accent2"/>
                </a:solidFill>
                <a:latin typeface="Calibri" panose="020F0502020204030204" pitchFamily="34" charset="0"/>
                <a:ea typeface="Calibri" panose="020F0502020204030204" pitchFamily="34" charset="0"/>
                <a:cs typeface="Calibri" panose="020F0502020204030204" pitchFamily="34" charset="0"/>
              </a:rPr>
              <a:t>.</a:t>
            </a:r>
            <a:endParaRPr lang="en-IN" sz="20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852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04CD36-279D-E2A6-B225-6D4C5DA18D92}"/>
              </a:ext>
            </a:extLst>
          </p:cNvPr>
          <p:cNvSpPr txBox="1"/>
          <p:nvPr/>
        </p:nvSpPr>
        <p:spPr>
          <a:xfrm>
            <a:off x="718457" y="468086"/>
            <a:ext cx="6662057" cy="618630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ln w="0"/>
                <a:effectLst>
                  <a:outerShdw blurRad="38100" dist="19050" dir="2700000" algn="tl" rotWithShape="0">
                    <a:schemeClr val="dk1">
                      <a:alpha val="40000"/>
                    </a:schemeClr>
                  </a:outerShdw>
                </a:effectLst>
              </a:rPr>
              <a:t>Year    Crop Production</a:t>
            </a:r>
          </a:p>
          <a:p>
            <a:endParaRPr lang="en-IN" dirty="0">
              <a:ln w="0"/>
              <a:effectLst>
                <a:outerShdw blurRad="38100" dist="19050" dir="2700000" algn="tl" rotWithShape="0">
                  <a:schemeClr val="dk1">
                    <a:alpha val="40000"/>
                  </a:schemeClr>
                </a:outerShdw>
              </a:effectLst>
            </a:endParaRPr>
          </a:p>
          <a:p>
            <a:r>
              <a:rPr lang="en-IN" dirty="0">
                <a:ln w="0"/>
                <a:effectLst>
                  <a:outerShdw blurRad="38100" dist="19050" dir="2700000" algn="tl" rotWithShape="0">
                    <a:schemeClr val="dk1">
                      <a:alpha val="40000"/>
                    </a:schemeClr>
                  </a:outerShdw>
                </a:effectLst>
              </a:rPr>
              <a:t>2003    17139</a:t>
            </a:r>
          </a:p>
          <a:p>
            <a:r>
              <a:rPr lang="en-IN" dirty="0">
                <a:ln w="0"/>
                <a:effectLst>
                  <a:outerShdw blurRad="38100" dist="19050" dir="2700000" algn="tl" rotWithShape="0">
                    <a:schemeClr val="dk1">
                      <a:alpha val="40000"/>
                    </a:schemeClr>
                  </a:outerShdw>
                </a:effectLst>
              </a:rPr>
              <a:t>2002    16536</a:t>
            </a:r>
          </a:p>
          <a:p>
            <a:r>
              <a:rPr lang="en-IN" dirty="0">
                <a:ln w="0"/>
                <a:effectLst>
                  <a:outerShdw blurRad="38100" dist="19050" dir="2700000" algn="tl" rotWithShape="0">
                    <a:schemeClr val="dk1">
                      <a:alpha val="40000"/>
                    </a:schemeClr>
                  </a:outerShdw>
                </a:effectLst>
              </a:rPr>
              <a:t>2007    14269</a:t>
            </a:r>
          </a:p>
          <a:p>
            <a:r>
              <a:rPr lang="en-IN" dirty="0">
                <a:ln w="0"/>
                <a:effectLst>
                  <a:outerShdw blurRad="38100" dist="19050" dir="2700000" algn="tl" rotWithShape="0">
                    <a:schemeClr val="dk1">
                      <a:alpha val="40000"/>
                    </a:schemeClr>
                  </a:outerShdw>
                </a:effectLst>
              </a:rPr>
              <a:t>2008    14230</a:t>
            </a:r>
          </a:p>
          <a:p>
            <a:r>
              <a:rPr lang="en-IN" dirty="0">
                <a:ln w="0"/>
                <a:effectLst>
                  <a:outerShdw blurRad="38100" dist="19050" dir="2700000" algn="tl" rotWithShape="0">
                    <a:schemeClr val="dk1">
                      <a:alpha val="40000"/>
                    </a:schemeClr>
                  </a:outerShdw>
                </a:effectLst>
              </a:rPr>
              <a:t>2006    13976</a:t>
            </a:r>
          </a:p>
          <a:p>
            <a:r>
              <a:rPr lang="en-IN" dirty="0">
                <a:ln w="0"/>
                <a:effectLst>
                  <a:outerShdw blurRad="38100" dist="19050" dir="2700000" algn="tl" rotWithShape="0">
                    <a:schemeClr val="dk1">
                      <a:alpha val="40000"/>
                    </a:schemeClr>
                  </a:outerShdw>
                </a:effectLst>
              </a:rPr>
              <a:t>2004    13858</a:t>
            </a:r>
          </a:p>
          <a:p>
            <a:r>
              <a:rPr lang="en-IN" dirty="0">
                <a:ln w="0"/>
                <a:effectLst>
                  <a:outerShdw blurRad="38100" dist="19050" dir="2700000" algn="tl" rotWithShape="0">
                    <a:schemeClr val="dk1">
                      <a:alpha val="40000"/>
                    </a:schemeClr>
                  </a:outerShdw>
                </a:effectLst>
              </a:rPr>
              <a:t>2010    13793</a:t>
            </a:r>
          </a:p>
          <a:p>
            <a:r>
              <a:rPr lang="en-IN" dirty="0">
                <a:ln w="0"/>
                <a:effectLst>
                  <a:outerShdw blurRad="38100" dist="19050" dir="2700000" algn="tl" rotWithShape="0">
                    <a:schemeClr val="dk1">
                      <a:alpha val="40000"/>
                    </a:schemeClr>
                  </a:outerShdw>
                </a:effectLst>
              </a:rPr>
              <a:t>2011    13791</a:t>
            </a:r>
          </a:p>
          <a:p>
            <a:r>
              <a:rPr lang="en-IN" dirty="0">
                <a:ln w="0"/>
                <a:effectLst>
                  <a:outerShdw blurRad="38100" dist="19050" dir="2700000" algn="tl" rotWithShape="0">
                    <a:schemeClr val="dk1">
                      <a:alpha val="40000"/>
                    </a:schemeClr>
                  </a:outerShdw>
                </a:effectLst>
              </a:rPr>
              <a:t>2009    13767</a:t>
            </a:r>
          </a:p>
          <a:p>
            <a:r>
              <a:rPr lang="en-IN" dirty="0">
                <a:ln w="0"/>
                <a:effectLst>
                  <a:outerShdw blurRad="38100" dist="19050" dir="2700000" algn="tl" rotWithShape="0">
                    <a:schemeClr val="dk1">
                      <a:alpha val="40000"/>
                    </a:schemeClr>
                  </a:outerShdw>
                </a:effectLst>
              </a:rPr>
              <a:t>2000    13553</a:t>
            </a:r>
          </a:p>
          <a:p>
            <a:r>
              <a:rPr lang="en-IN" dirty="0">
                <a:ln w="0"/>
                <a:effectLst>
                  <a:outerShdw blurRad="38100" dist="19050" dir="2700000" algn="tl" rotWithShape="0">
                    <a:schemeClr val="dk1">
                      <a:alpha val="40000"/>
                    </a:schemeClr>
                  </a:outerShdw>
                </a:effectLst>
              </a:rPr>
              <a:t>2005    13519</a:t>
            </a:r>
          </a:p>
          <a:p>
            <a:r>
              <a:rPr lang="en-IN" dirty="0">
                <a:ln w="0"/>
                <a:effectLst>
                  <a:outerShdw blurRad="38100" dist="19050" dir="2700000" algn="tl" rotWithShape="0">
                    <a:schemeClr val="dk1">
                      <a:alpha val="40000"/>
                    </a:schemeClr>
                  </a:outerShdw>
                </a:effectLst>
              </a:rPr>
              <a:t>2013    13475</a:t>
            </a:r>
          </a:p>
          <a:p>
            <a:r>
              <a:rPr lang="en-IN" dirty="0">
                <a:ln w="0"/>
                <a:effectLst>
                  <a:outerShdw blurRad="38100" dist="19050" dir="2700000" algn="tl" rotWithShape="0">
                    <a:schemeClr val="dk1">
                      <a:alpha val="40000"/>
                    </a:schemeClr>
                  </a:outerShdw>
                </a:effectLst>
              </a:rPr>
              <a:t>2001    13293</a:t>
            </a:r>
          </a:p>
          <a:p>
            <a:r>
              <a:rPr lang="en-IN" dirty="0">
                <a:ln w="0"/>
                <a:effectLst>
                  <a:outerShdw blurRad="38100" dist="19050" dir="2700000" algn="tl" rotWithShape="0">
                    <a:schemeClr val="dk1">
                      <a:alpha val="40000"/>
                    </a:schemeClr>
                  </a:outerShdw>
                </a:effectLst>
              </a:rPr>
              <a:t>2012    13184</a:t>
            </a:r>
          </a:p>
          <a:p>
            <a:r>
              <a:rPr lang="en-IN" dirty="0">
                <a:ln w="0"/>
                <a:effectLst>
                  <a:outerShdw blurRad="38100" dist="19050" dir="2700000" algn="tl" rotWithShape="0">
                    <a:schemeClr val="dk1">
                      <a:alpha val="40000"/>
                    </a:schemeClr>
                  </a:outerShdw>
                </a:effectLst>
              </a:rPr>
              <a:t>1999    12441</a:t>
            </a:r>
          </a:p>
          <a:p>
            <a:r>
              <a:rPr lang="en-IN" dirty="0">
                <a:ln w="0"/>
                <a:effectLst>
                  <a:outerShdw blurRad="38100" dist="19050" dir="2700000" algn="tl" rotWithShape="0">
                    <a:schemeClr val="dk1">
                      <a:alpha val="40000"/>
                    </a:schemeClr>
                  </a:outerShdw>
                </a:effectLst>
              </a:rPr>
              <a:t>1998    11262</a:t>
            </a:r>
          </a:p>
          <a:p>
            <a:r>
              <a:rPr lang="en-IN" dirty="0">
                <a:ln w="0"/>
                <a:effectLst>
                  <a:outerShdw blurRad="38100" dist="19050" dir="2700000" algn="tl" rotWithShape="0">
                    <a:schemeClr val="dk1">
                      <a:alpha val="40000"/>
                    </a:schemeClr>
                  </a:outerShdw>
                </a:effectLst>
              </a:rPr>
              <a:t>2014    10815</a:t>
            </a:r>
          </a:p>
          <a:p>
            <a:r>
              <a:rPr lang="en-IN" dirty="0">
                <a:ln w="0"/>
                <a:effectLst>
                  <a:outerShdw blurRad="38100" dist="19050" dir="2700000" algn="tl" rotWithShape="0">
                    <a:schemeClr val="dk1">
                      <a:alpha val="40000"/>
                    </a:schemeClr>
                  </a:outerShdw>
                </a:effectLst>
              </a:rPr>
              <a:t>1997     8899</a:t>
            </a:r>
          </a:p>
          <a:p>
            <a:r>
              <a:rPr lang="en-IN" dirty="0">
                <a:ln w="0"/>
                <a:effectLst>
                  <a:outerShdw blurRad="38100" dist="19050" dir="2700000" algn="tl" rotWithShape="0">
                    <a:schemeClr val="dk1">
                      <a:alpha val="40000"/>
                    </a:schemeClr>
                  </a:outerShdw>
                </a:effectLst>
              </a:rPr>
              <a:t>2015      561</a:t>
            </a:r>
          </a:p>
          <a:p>
            <a:endParaRPr lang="en-IN" dirty="0">
              <a:ln w="0"/>
              <a:effectLst>
                <a:outerShdw blurRad="38100" dist="19050" dir="2700000" algn="tl" rotWithShape="0">
                  <a:schemeClr val="dk1">
                    <a:alpha val="40000"/>
                  </a:schemeClr>
                </a:outerShdw>
              </a:effectLst>
            </a:endParaRPr>
          </a:p>
        </p:txBody>
      </p:sp>
      <p:cxnSp>
        <p:nvCxnSpPr>
          <p:cNvPr id="4" name="Straight Arrow Connector 3">
            <a:extLst>
              <a:ext uri="{FF2B5EF4-FFF2-40B4-BE49-F238E27FC236}">
                <a16:creationId xmlns:a16="http://schemas.microsoft.com/office/drawing/2014/main" id="{08FD2730-48F2-AED7-6A37-C6AB02D7D26F}"/>
              </a:ext>
            </a:extLst>
          </p:cNvPr>
          <p:cNvCxnSpPr/>
          <p:nvPr/>
        </p:nvCxnSpPr>
        <p:spPr>
          <a:xfrm>
            <a:off x="2471057" y="1295400"/>
            <a:ext cx="1328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06CECF2-073C-5F7D-0FB9-7E9D96A7F282}"/>
              </a:ext>
            </a:extLst>
          </p:cNvPr>
          <p:cNvSpPr txBox="1"/>
          <p:nvPr/>
        </p:nvSpPr>
        <p:spPr>
          <a:xfrm>
            <a:off x="3929744" y="1066807"/>
            <a:ext cx="3222170" cy="369332"/>
          </a:xfrm>
          <a:prstGeom prst="rect">
            <a:avLst/>
          </a:prstGeom>
          <a:noFill/>
        </p:spPr>
        <p:txBody>
          <a:bodyPr wrap="square" rtlCol="0">
            <a:spAutoFit/>
          </a:bodyPr>
          <a:lstStyle/>
          <a:p>
            <a:r>
              <a:rPr lang="en-IN" dirty="0">
                <a:solidFill>
                  <a:schemeClr val="accent2">
                    <a:lumMod val="50000"/>
                  </a:schemeClr>
                </a:solidFill>
              </a:rPr>
              <a:t>Highest crop production</a:t>
            </a:r>
          </a:p>
        </p:txBody>
      </p:sp>
      <p:sp>
        <p:nvSpPr>
          <p:cNvPr id="6" name="TextBox 5">
            <a:extLst>
              <a:ext uri="{FF2B5EF4-FFF2-40B4-BE49-F238E27FC236}">
                <a16:creationId xmlns:a16="http://schemas.microsoft.com/office/drawing/2014/main" id="{7A32C3F7-75E8-F451-D758-358AC1B64F7D}"/>
              </a:ext>
            </a:extLst>
          </p:cNvPr>
          <p:cNvSpPr txBox="1"/>
          <p:nvPr/>
        </p:nvSpPr>
        <p:spPr>
          <a:xfrm>
            <a:off x="7620000" y="2514601"/>
            <a:ext cx="3472543" cy="1323439"/>
          </a:xfrm>
          <a:prstGeom prst="rect">
            <a:avLst/>
          </a:prstGeom>
          <a:noFill/>
        </p:spPr>
        <p:txBody>
          <a:bodyPr wrap="square" rtlCol="0">
            <a:spAutoFit/>
          </a:bodyPr>
          <a:lstStyle/>
          <a:p>
            <a:r>
              <a:rPr lang="en-GB" sz="2000" b="0" i="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Crop production peaked in 2003 and steadily declined, reaching its lowest point in 2015.</a:t>
            </a:r>
            <a:endParaRPr lang="en-IN" sz="2000"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677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11DFC-52D4-6BFE-0603-2ACADDB0539D}"/>
              </a:ext>
            </a:extLst>
          </p:cNvPr>
          <p:cNvSpPr txBox="1"/>
          <p:nvPr/>
        </p:nvSpPr>
        <p:spPr>
          <a:xfrm>
            <a:off x="5453743" y="2743199"/>
            <a:ext cx="4887685" cy="1569660"/>
          </a:xfrm>
          <a:prstGeom prst="rect">
            <a:avLst/>
          </a:prstGeom>
          <a:noFill/>
        </p:spPr>
        <p:txBody>
          <a:bodyPr wrap="square" rtlCol="0">
            <a:spAutoFit/>
          </a:bodyPr>
          <a:lstStyle/>
          <a:p>
            <a:r>
              <a:rPr lang="en-GB" sz="2400" b="0" i="0" dirty="0">
                <a:solidFill>
                  <a:srgbClr val="C00000"/>
                </a:solidFill>
                <a:effectLst/>
                <a:latin typeface="Söhne"/>
              </a:rPr>
              <a:t>Uttar Pradesh has the highest production, followed by Madhya Pradesh and Karnataka &amp; Chandigarh has the lowest</a:t>
            </a:r>
            <a:endParaRPr lang="en-IN" sz="2400" dirty="0">
              <a:solidFill>
                <a:srgbClr val="C00000"/>
              </a:solidFill>
            </a:endParaRPr>
          </a:p>
        </p:txBody>
      </p:sp>
      <p:pic>
        <p:nvPicPr>
          <p:cNvPr id="6" name="Picture 5">
            <a:extLst>
              <a:ext uri="{FF2B5EF4-FFF2-40B4-BE49-F238E27FC236}">
                <a16:creationId xmlns:a16="http://schemas.microsoft.com/office/drawing/2014/main" id="{015CD796-60C6-F4B3-8D74-2F569BB75BAF}"/>
              </a:ext>
            </a:extLst>
          </p:cNvPr>
          <p:cNvPicPr>
            <a:picLocks noChangeAspect="1"/>
          </p:cNvPicPr>
          <p:nvPr/>
        </p:nvPicPr>
        <p:blipFill>
          <a:blip r:embed="rId2"/>
          <a:stretch>
            <a:fillRect/>
          </a:stretch>
        </p:blipFill>
        <p:spPr>
          <a:xfrm>
            <a:off x="468086" y="177723"/>
            <a:ext cx="4495799" cy="6264190"/>
          </a:xfrm>
          <a:prstGeom prst="rect">
            <a:avLst/>
          </a:prstGeom>
          <a:ln>
            <a:solidFill>
              <a:schemeClr val="accent1"/>
            </a:solidFill>
          </a:ln>
        </p:spPr>
      </p:pic>
      <p:cxnSp>
        <p:nvCxnSpPr>
          <p:cNvPr id="8" name="Straight Arrow Connector 7">
            <a:extLst>
              <a:ext uri="{FF2B5EF4-FFF2-40B4-BE49-F238E27FC236}">
                <a16:creationId xmlns:a16="http://schemas.microsoft.com/office/drawing/2014/main" id="{7D652777-71B0-85F6-2BDC-8B89EC35CBAD}"/>
              </a:ext>
            </a:extLst>
          </p:cNvPr>
          <p:cNvCxnSpPr/>
          <p:nvPr/>
        </p:nvCxnSpPr>
        <p:spPr>
          <a:xfrm>
            <a:off x="5050971" y="326571"/>
            <a:ext cx="133894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968FDDC-87EF-53A3-B41D-ECA5159C3DCB}"/>
              </a:ext>
            </a:extLst>
          </p:cNvPr>
          <p:cNvSpPr txBox="1"/>
          <p:nvPr/>
        </p:nvSpPr>
        <p:spPr>
          <a:xfrm>
            <a:off x="6477000" y="177723"/>
            <a:ext cx="2743200" cy="369332"/>
          </a:xfrm>
          <a:prstGeom prst="rect">
            <a:avLst/>
          </a:prstGeom>
          <a:noFill/>
        </p:spPr>
        <p:txBody>
          <a:bodyPr wrap="square" rtlCol="0">
            <a:spAutoFit/>
          </a:bodyPr>
          <a:lstStyle/>
          <a:p>
            <a:r>
              <a:rPr lang="en-IN" dirty="0"/>
              <a:t>Highest crop production</a:t>
            </a:r>
          </a:p>
        </p:txBody>
      </p:sp>
    </p:spTree>
    <p:extLst>
      <p:ext uri="{BB962C8B-B14F-4D97-AF65-F5344CB8AC3E}">
        <p14:creationId xmlns:p14="http://schemas.microsoft.com/office/powerpoint/2010/main" val="1386181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4EB6F3-0C9F-D925-F23C-922BC4EB7937}"/>
              </a:ext>
            </a:extLst>
          </p:cNvPr>
          <p:cNvSpPr txBox="1"/>
          <p:nvPr/>
        </p:nvSpPr>
        <p:spPr>
          <a:xfrm rot="10800000" flipV="1">
            <a:off x="707571" y="4068872"/>
            <a:ext cx="9666515" cy="1323439"/>
          </a:xfrm>
          <a:prstGeom prst="rect">
            <a:avLst/>
          </a:prstGeom>
          <a:noFill/>
        </p:spPr>
        <p:txBody>
          <a:bodyPr wrap="square" rtlCol="0">
            <a:spAutoFit/>
          </a:bodyPr>
          <a:lstStyle/>
          <a:p>
            <a:r>
              <a:rPr lang="en-GB" sz="2000" dirty="0">
                <a:solidFill>
                  <a:srgbClr val="C00000"/>
                </a:solidFill>
              </a:rPr>
              <a:t>Majority of crops are grown during the "Kharif" season, with "Rabi" and "Whole Year" seasons also contributing significantly to crop production. "Summer" and "Winter" seasons have comparatively lower crop production, while "Autumn" ranks lowest. </a:t>
            </a:r>
            <a:endParaRPr lang="en-IN" sz="2000" dirty="0">
              <a:solidFill>
                <a:srgbClr val="C00000"/>
              </a:solidFill>
            </a:endParaRPr>
          </a:p>
        </p:txBody>
      </p:sp>
      <p:pic>
        <p:nvPicPr>
          <p:cNvPr id="5" name="Picture 4">
            <a:extLst>
              <a:ext uri="{FF2B5EF4-FFF2-40B4-BE49-F238E27FC236}">
                <a16:creationId xmlns:a16="http://schemas.microsoft.com/office/drawing/2014/main" id="{6398E7F2-88FF-A621-DE8D-F7238DC2AFBB}"/>
              </a:ext>
            </a:extLst>
          </p:cNvPr>
          <p:cNvPicPr>
            <a:picLocks noChangeAspect="1"/>
          </p:cNvPicPr>
          <p:nvPr/>
        </p:nvPicPr>
        <p:blipFill>
          <a:blip r:embed="rId2"/>
          <a:stretch>
            <a:fillRect/>
          </a:stretch>
        </p:blipFill>
        <p:spPr>
          <a:xfrm>
            <a:off x="2895599" y="1273629"/>
            <a:ext cx="3080658" cy="1729329"/>
          </a:xfrm>
          <a:prstGeom prst="rect">
            <a:avLst/>
          </a:prstGeom>
        </p:spPr>
      </p:pic>
    </p:spTree>
    <p:extLst>
      <p:ext uri="{BB962C8B-B14F-4D97-AF65-F5344CB8AC3E}">
        <p14:creationId xmlns:p14="http://schemas.microsoft.com/office/powerpoint/2010/main" val="3104159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B09E2D-E8A4-D7DA-1DB1-3BE8F1CC168B}"/>
              </a:ext>
            </a:extLst>
          </p:cNvPr>
          <p:cNvPicPr>
            <a:picLocks noChangeAspect="1"/>
          </p:cNvPicPr>
          <p:nvPr/>
        </p:nvPicPr>
        <p:blipFill>
          <a:blip r:embed="rId2"/>
          <a:stretch>
            <a:fillRect/>
          </a:stretch>
        </p:blipFill>
        <p:spPr>
          <a:xfrm>
            <a:off x="2394856" y="1991152"/>
            <a:ext cx="2786743" cy="1840619"/>
          </a:xfrm>
          <a:prstGeom prst="rect">
            <a:avLst/>
          </a:prstGeom>
        </p:spPr>
      </p:pic>
      <p:sp>
        <p:nvSpPr>
          <p:cNvPr id="5" name="TextBox 4">
            <a:extLst>
              <a:ext uri="{FF2B5EF4-FFF2-40B4-BE49-F238E27FC236}">
                <a16:creationId xmlns:a16="http://schemas.microsoft.com/office/drawing/2014/main" id="{0E8CF64A-6152-DA08-ED86-945A316F5E90}"/>
              </a:ext>
            </a:extLst>
          </p:cNvPr>
          <p:cNvSpPr txBox="1"/>
          <p:nvPr/>
        </p:nvSpPr>
        <p:spPr>
          <a:xfrm>
            <a:off x="957943" y="533401"/>
            <a:ext cx="5693228" cy="584775"/>
          </a:xfrm>
          <a:prstGeom prst="rect">
            <a:avLst/>
          </a:prstGeom>
          <a:noFill/>
        </p:spPr>
        <p:txBody>
          <a:bodyPr wrap="square" rtlCol="0">
            <a:spAutoFit/>
          </a:bodyPr>
          <a:lstStyle/>
          <a:p>
            <a:r>
              <a:rPr lang="en-IN" sz="3200" dirty="0">
                <a:solidFill>
                  <a:schemeClr val="accent2"/>
                </a:solidFill>
              </a:rPr>
              <a:t>TOP  5 CROPS IN INDIA</a:t>
            </a:r>
          </a:p>
        </p:txBody>
      </p:sp>
      <p:sp>
        <p:nvSpPr>
          <p:cNvPr id="6" name="TextBox 5">
            <a:extLst>
              <a:ext uri="{FF2B5EF4-FFF2-40B4-BE49-F238E27FC236}">
                <a16:creationId xmlns:a16="http://schemas.microsoft.com/office/drawing/2014/main" id="{F4EED8A0-C82B-7B7E-4E65-24F1282290D5}"/>
              </a:ext>
            </a:extLst>
          </p:cNvPr>
          <p:cNvSpPr txBox="1"/>
          <p:nvPr/>
        </p:nvSpPr>
        <p:spPr>
          <a:xfrm>
            <a:off x="674913" y="4604657"/>
            <a:ext cx="7434944" cy="707886"/>
          </a:xfrm>
          <a:prstGeom prst="rect">
            <a:avLst/>
          </a:prstGeom>
          <a:noFill/>
        </p:spPr>
        <p:txBody>
          <a:bodyPr wrap="square" rtlCol="0">
            <a:spAutoFit/>
          </a:bodyPr>
          <a:lstStyle/>
          <a:p>
            <a:r>
              <a:rPr lang="en-GB" sz="2000" dirty="0">
                <a:solidFill>
                  <a:srgbClr val="C00000"/>
                </a:solidFill>
                <a:latin typeface="Calibri" panose="020F0502020204030204" pitchFamily="34" charset="0"/>
                <a:ea typeface="Calibri" panose="020F0502020204030204" pitchFamily="34" charset="0"/>
                <a:cs typeface="Calibri" panose="020F0502020204030204" pitchFamily="34" charset="0"/>
              </a:rPr>
              <a:t>Almost 124 types of crops are cultivated in India. Rice stands out as the most widely cultivated crop, followed by Maize and Moong.</a:t>
            </a:r>
            <a:endParaRPr lang="en-IN" sz="2000"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2496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Isosceles Triangle 1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1" name="Rectangle 2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23D30CA-B134-7320-58F9-9F686DC6B5EB}"/>
              </a:ext>
            </a:extLst>
          </p:cNvPr>
          <p:cNvSpPr txBox="1"/>
          <p:nvPr/>
        </p:nvSpPr>
        <p:spPr>
          <a:xfrm>
            <a:off x="473838" y="480060"/>
            <a:ext cx="4054619" cy="584775"/>
          </a:xfrm>
          <a:prstGeom prst="rect">
            <a:avLst/>
          </a:prstGeom>
          <a:noFill/>
        </p:spPr>
        <p:txBody>
          <a:bodyPr wrap="square" rtlCol="0">
            <a:spAutoFit/>
          </a:bodyPr>
          <a:lstStyle/>
          <a:p>
            <a:r>
              <a:rPr lang="en-IN" sz="3200" dirty="0">
                <a:solidFill>
                  <a:schemeClr val="accent2"/>
                </a:solidFill>
              </a:rPr>
              <a:t>MY DASHBOARD</a:t>
            </a:r>
          </a:p>
        </p:txBody>
      </p:sp>
      <p:pic>
        <p:nvPicPr>
          <p:cNvPr id="6" name="Picture 5">
            <a:extLst>
              <a:ext uri="{FF2B5EF4-FFF2-40B4-BE49-F238E27FC236}">
                <a16:creationId xmlns:a16="http://schemas.microsoft.com/office/drawing/2014/main" id="{0EAE2E4F-EDBD-D37B-BDB5-9DAC2382F9B4}"/>
              </a:ext>
            </a:extLst>
          </p:cNvPr>
          <p:cNvPicPr>
            <a:picLocks noChangeAspect="1"/>
          </p:cNvPicPr>
          <p:nvPr/>
        </p:nvPicPr>
        <p:blipFill>
          <a:blip r:embed="rId2"/>
          <a:stretch>
            <a:fillRect/>
          </a:stretch>
        </p:blipFill>
        <p:spPr>
          <a:xfrm>
            <a:off x="489002" y="1153965"/>
            <a:ext cx="8216889" cy="5223975"/>
          </a:xfrm>
          <a:prstGeom prst="rect">
            <a:avLst/>
          </a:prstGeom>
        </p:spPr>
      </p:pic>
    </p:spTree>
    <p:extLst>
      <p:ext uri="{BB962C8B-B14F-4D97-AF65-F5344CB8AC3E}">
        <p14:creationId xmlns:p14="http://schemas.microsoft.com/office/powerpoint/2010/main" val="16729007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973</TotalTime>
  <Words>494</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ADLaM Display</vt:lpstr>
      <vt:lpstr>Arial</vt:lpstr>
      <vt:lpstr>Calibri</vt:lpstr>
      <vt:lpstr>Söhne</vt:lpstr>
      <vt:lpstr>Trebuchet MS</vt:lpstr>
      <vt:lpstr>Wingdings 3</vt:lpstr>
      <vt:lpstr>Facet</vt:lpstr>
      <vt:lpstr>CROP PRODUCTION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dc:title>
  <dc:creator>sreya raj</dc:creator>
  <cp:lastModifiedBy>sreya raj</cp:lastModifiedBy>
  <cp:revision>1</cp:revision>
  <dcterms:created xsi:type="dcterms:W3CDTF">2023-10-20T17:05:40Z</dcterms:created>
  <dcterms:modified xsi:type="dcterms:W3CDTF">2023-10-21T09:18:52Z</dcterms:modified>
</cp:coreProperties>
</file>