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mperva.com/learn/application-security/ddos-attack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intronetworks.cs.luc.edu/current/html/intro.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c5a43e1b7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c5a43e1b7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c5a43e1b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c5a43e1b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8c5a43e1b7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c5a43e1b7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8c5a43e1b7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c5a43e1b7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8c5a43e1b7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c5a43e1b7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8c5a43e1b7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c5a43e1b7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8c5a43e1b7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c5a43e1b7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8c5a43e1b7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c5a43e1b7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8c5a43e1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8c5a43e1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https://www.imperva.com/learn/application-security/ddos-attacks/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c5a43e1b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c5a43e1b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c5a43e1b7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c5a43e1b7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http://intronetworks.cs.luc.edu/current/html/intro.html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c5a43e1b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c5a43e1b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c5a43e1b7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c5a43e1b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c5a43e1b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c5a43e1b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c5a43e1b7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c5a43e1b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c5a43e1b7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8c5a43e1b7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c5a43e1b7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c5a43e1b7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ipchicken.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CyberSecurity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Sreya Vangara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Google Shape;333;p22"/>
          <p:cNvPicPr preferRelativeResize="0"/>
          <p:nvPr/>
        </p:nvPicPr>
        <p:blipFill>
          <a:blip r:embed="rId3">
            <a:alphaModFix/>
          </a:blip>
          <a:stretch>
            <a:fillRect/>
          </a:stretch>
        </p:blipFill>
        <p:spPr>
          <a:xfrm>
            <a:off x="3660900" y="152400"/>
            <a:ext cx="5310768" cy="4838700"/>
          </a:xfrm>
          <a:prstGeom prst="rect">
            <a:avLst/>
          </a:prstGeom>
          <a:noFill/>
          <a:ln>
            <a:noFill/>
          </a:ln>
        </p:spPr>
      </p:pic>
      <p:sp>
        <p:nvSpPr>
          <p:cNvPr id="334" name="Google Shape;334;p22"/>
          <p:cNvSpPr txBox="1"/>
          <p:nvPr>
            <p:ph type="title"/>
          </p:nvPr>
        </p:nvSpPr>
        <p:spPr>
          <a:xfrm>
            <a:off x="1303800" y="598575"/>
            <a:ext cx="23571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 do in Failure?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Wireshark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Wireshark?</a:t>
            </a:r>
            <a:endParaRPr/>
          </a:p>
        </p:txBody>
      </p:sp>
      <p:sp>
        <p:nvSpPr>
          <p:cNvPr id="345" name="Google Shape;345;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a:t>
            </a:r>
            <a:r>
              <a:rPr lang="en" sz="2000"/>
              <a:t>ree and open-source packet analyzer</a:t>
            </a:r>
            <a:endParaRPr sz="2000"/>
          </a:p>
          <a:p>
            <a:pPr indent="-355600" lvl="0" marL="457200" rtl="0" algn="l">
              <a:spcBef>
                <a:spcPts val="0"/>
              </a:spcBef>
              <a:spcAft>
                <a:spcPts val="0"/>
              </a:spcAft>
              <a:buSzPts val="2000"/>
              <a:buChar char="●"/>
            </a:pPr>
            <a:r>
              <a:rPr lang="en" sz="2000"/>
              <a:t>Used for network troubleshooting, analysis, software and communications protocol development, and education</a:t>
            </a:r>
            <a:endParaRPr sz="2000"/>
          </a:p>
          <a:p>
            <a:pPr indent="0" lvl="0" marL="0" rtl="0" algn="l">
              <a:spcBef>
                <a:spcPts val="1600"/>
              </a:spcBef>
              <a:spcAft>
                <a:spcPts val="0"/>
              </a:spcAft>
              <a:buNone/>
            </a:pPr>
            <a:r>
              <a:rPr lang="en" sz="2000"/>
              <a:t>Open Wireshark--what activity can you log?</a:t>
            </a:r>
            <a:endParaRPr sz="2000"/>
          </a:p>
          <a:p>
            <a:pPr indent="0" lvl="0" marL="0" rtl="0" algn="l">
              <a:spcBef>
                <a:spcPts val="1600"/>
              </a:spcBef>
              <a:spcAft>
                <a:spcPts val="0"/>
              </a:spcAft>
              <a:buNone/>
            </a:pPr>
            <a:r>
              <a:rPr lang="en" sz="2000"/>
              <a:t>What kinds of protocols do you see?</a:t>
            </a:r>
            <a:endParaRPr sz="2000"/>
          </a:p>
          <a:p>
            <a:pPr indent="0" lvl="0" marL="0" rtl="0" algn="l">
              <a:spcBef>
                <a:spcPts val="1600"/>
              </a:spcBef>
              <a:spcAft>
                <a:spcPts val="1600"/>
              </a:spcAft>
              <a:buNone/>
            </a:pPr>
            <a:r>
              <a:rPr lang="en" sz="2000"/>
              <a:t>What happens if you follow a TCP stream?</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351" name="Google Shape;351;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Can you find the password sent in “pcap”?</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357" name="Google Shape;357;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Can you find the flag in “traffic-5”?</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363" name="Google Shape;363;p27"/>
          <p:cNvSpPr txBox="1"/>
          <p:nvPr>
            <p:ph idx="1" type="body"/>
          </p:nvPr>
        </p:nvSpPr>
        <p:spPr>
          <a:xfrm>
            <a:off x="1303800" y="15259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 police have retrieved a network trace of some suspicious activity. Most of the traffic is users viewing their own profiles on a social networking website, but one of the users on the network downloaded a file from the Thyrin Labs VPN and spoofed their IP address in order to hide their identity. Can you figure out the last name of person that accessed the Thyrin files, and the two source IP addresses they used? [Example valid flag format: "davis,192.168.50.6,192.168.50.7"].</a:t>
            </a:r>
            <a:endParaRPr sz="1900"/>
          </a:p>
          <a:p>
            <a:pPr indent="0" lvl="0" marL="0" rtl="0" algn="l">
              <a:spcBef>
                <a:spcPts val="1600"/>
              </a:spcBef>
              <a:spcAft>
                <a:spcPts val="1600"/>
              </a:spcAft>
              <a:buNone/>
            </a:pPr>
            <a:r>
              <a:rPr lang="en" sz="1900"/>
              <a:t>Use “traffic.pcap”</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 Unrelated Problem</a:t>
            </a:r>
            <a:endParaRPr/>
          </a:p>
        </p:txBody>
      </p:sp>
      <p:sp>
        <p:nvSpPr>
          <p:cNvPr id="369" name="Google Shape;369;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Can you find the flag in pdf.pdf?</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DDOS attacks?</a:t>
            </a:r>
            <a:endParaRPr/>
          </a:p>
        </p:txBody>
      </p:sp>
      <p:sp>
        <p:nvSpPr>
          <p:cNvPr id="375" name="Google Shape;375;p29"/>
          <p:cNvSpPr txBox="1"/>
          <p:nvPr>
            <p:ph idx="1" type="body"/>
          </p:nvPr>
        </p:nvSpPr>
        <p:spPr>
          <a:xfrm>
            <a:off x="754700" y="1487150"/>
            <a:ext cx="3297300" cy="304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A distributed denial of service (DDoS) attack is a malicious attempt to make an online service unavailable to users, usually by temporarily interrupting or suspending the services of its hosting server.</a:t>
            </a:r>
            <a:endParaRPr sz="1800"/>
          </a:p>
        </p:txBody>
      </p:sp>
      <p:pic>
        <p:nvPicPr>
          <p:cNvPr id="376" name="Google Shape;376;p29"/>
          <p:cNvPicPr preferRelativeResize="0"/>
          <p:nvPr/>
        </p:nvPicPr>
        <p:blipFill>
          <a:blip r:embed="rId3">
            <a:alphaModFix/>
          </a:blip>
          <a:stretch>
            <a:fillRect/>
          </a:stretch>
        </p:blipFill>
        <p:spPr>
          <a:xfrm>
            <a:off x="4330650" y="1487150"/>
            <a:ext cx="4476750" cy="2819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They Work?</a:t>
            </a:r>
            <a:endParaRPr/>
          </a:p>
        </p:txBody>
      </p:sp>
      <p:sp>
        <p:nvSpPr>
          <p:cNvPr id="382" name="Google Shape;382;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 DDoS attack is launched from numerous compromised devices, often distributed globally in what is referred to as a botnet.</a:t>
            </a:r>
            <a:endParaRPr sz="1700"/>
          </a:p>
          <a:p>
            <a:pPr indent="-336550" lvl="0" marL="457200" rtl="0" algn="l">
              <a:spcBef>
                <a:spcPts val="1600"/>
              </a:spcBef>
              <a:spcAft>
                <a:spcPts val="0"/>
              </a:spcAft>
              <a:buSzPts val="1700"/>
              <a:buChar char="●"/>
            </a:pPr>
            <a:r>
              <a:rPr lang="en" sz="1700"/>
              <a:t>Volume Based Attacks (bits per second)</a:t>
            </a:r>
            <a:endParaRPr sz="1700"/>
          </a:p>
          <a:p>
            <a:pPr indent="-336550" lvl="0" marL="457200" rtl="0" algn="l">
              <a:spcBef>
                <a:spcPts val="0"/>
              </a:spcBef>
              <a:spcAft>
                <a:spcPts val="0"/>
              </a:spcAft>
              <a:buSzPts val="1700"/>
              <a:buChar char="●"/>
            </a:pPr>
            <a:r>
              <a:rPr lang="en" sz="1700"/>
              <a:t>Protocol Attacks (packets per second)</a:t>
            </a:r>
            <a:endParaRPr sz="1700"/>
          </a:p>
          <a:p>
            <a:pPr indent="-336550" lvl="0" marL="457200" rtl="0" algn="l">
              <a:spcBef>
                <a:spcPts val="0"/>
              </a:spcBef>
              <a:spcAft>
                <a:spcPts val="0"/>
              </a:spcAft>
              <a:buSzPts val="1700"/>
              <a:buChar char="●"/>
            </a:pPr>
            <a:r>
              <a:rPr lang="en" sz="1700"/>
              <a:t>Application Layer Attacks (requests per second)</a:t>
            </a:r>
            <a:endParaRPr sz="1700"/>
          </a:p>
          <a:p>
            <a:pPr indent="0" lvl="0" marL="0" rtl="0" algn="l">
              <a:spcBef>
                <a:spcPts val="1600"/>
              </a:spcBef>
              <a:spcAft>
                <a:spcPts val="160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Do Computers Communicate?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Networks</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9250" lvl="0" marL="457200" rtl="0" algn="l">
              <a:spcBef>
                <a:spcPts val="1000"/>
              </a:spcBef>
              <a:spcAft>
                <a:spcPts val="0"/>
              </a:spcAft>
              <a:buSzPts val="1900"/>
              <a:buChar char="●"/>
            </a:pPr>
            <a:r>
              <a:rPr lang="en" sz="1900"/>
              <a:t>Local Area Networks (LANs) are the “physical” networks</a:t>
            </a:r>
            <a:endParaRPr sz="1900"/>
          </a:p>
          <a:p>
            <a:pPr indent="-349250" lvl="0" marL="457200" rtl="0" algn="l">
              <a:spcBef>
                <a:spcPts val="1000"/>
              </a:spcBef>
              <a:spcAft>
                <a:spcPts val="0"/>
              </a:spcAft>
              <a:buSzPts val="1900"/>
              <a:buChar char="●"/>
            </a:pPr>
            <a:r>
              <a:rPr lang="en" sz="1900"/>
              <a:t>The IP, or Internet Protocol, layer connects multiple LANs into the Internet. </a:t>
            </a:r>
            <a:endParaRPr sz="1900"/>
          </a:p>
          <a:p>
            <a:pPr indent="-349250" lvl="0" marL="457200" rtl="0" algn="l">
              <a:spcBef>
                <a:spcPts val="1000"/>
              </a:spcBef>
              <a:spcAft>
                <a:spcPts val="1000"/>
              </a:spcAft>
              <a:buSzPts val="1900"/>
              <a:buChar char="●"/>
            </a:pPr>
            <a:r>
              <a:rPr lang="en" sz="1900"/>
              <a:t>TCP (Transmission Control Protocol) deals with transport and connections and actually sending user data.</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Your IP</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solidFill>
                  <a:schemeClr val="hlink"/>
                </a:solidFill>
                <a:latin typeface="Arial"/>
                <a:ea typeface="Arial"/>
                <a:cs typeface="Arial"/>
                <a:sym typeface="Arial"/>
                <a:hlinkClick r:id="rId3"/>
              </a:rPr>
              <a:t>https://www.ipchicken.com/</a:t>
            </a:r>
            <a:r>
              <a:rPr lang="en" sz="2400">
                <a:latin typeface="Arial"/>
                <a:ea typeface="Arial"/>
                <a:cs typeface="Arial"/>
                <a:sym typeface="Arial"/>
              </a:rPr>
              <a:t> </a:t>
            </a:r>
            <a:endParaRPr sz="2400"/>
          </a:p>
          <a:p>
            <a:pPr indent="0" lvl="0" marL="0" rtl="0" algn="l">
              <a:spcBef>
                <a:spcPts val="1600"/>
              </a:spcBef>
              <a:spcAft>
                <a:spcPts val="1600"/>
              </a:spcAft>
              <a:buNone/>
            </a:pPr>
            <a:r>
              <a:rPr lang="en" sz="2400"/>
              <a:t>Command prompt/terminal: ipconfig</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Packet</a:t>
            </a:r>
            <a:endParaRPr/>
          </a:p>
        </p:txBody>
      </p:sp>
      <p:pic>
        <p:nvPicPr>
          <p:cNvPr id="301" name="Google Shape;301;p17"/>
          <p:cNvPicPr preferRelativeResize="0"/>
          <p:nvPr/>
        </p:nvPicPr>
        <p:blipFill>
          <a:blip r:embed="rId3">
            <a:alphaModFix/>
          </a:blip>
          <a:stretch>
            <a:fillRect/>
          </a:stretch>
        </p:blipFill>
        <p:spPr>
          <a:xfrm>
            <a:off x="866350" y="1365825"/>
            <a:ext cx="7467950" cy="36000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DNS</a:t>
            </a:r>
            <a:endParaRPr/>
          </a:p>
        </p:txBody>
      </p:sp>
      <p:pic>
        <p:nvPicPr>
          <p:cNvPr id="307" name="Google Shape;307;p18"/>
          <p:cNvPicPr preferRelativeResize="0"/>
          <p:nvPr/>
        </p:nvPicPr>
        <p:blipFill>
          <a:blip r:embed="rId3">
            <a:alphaModFix/>
          </a:blip>
          <a:stretch>
            <a:fillRect/>
          </a:stretch>
        </p:blipFill>
        <p:spPr>
          <a:xfrm>
            <a:off x="2253625" y="461229"/>
            <a:ext cx="6890375" cy="45872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pic>
        <p:nvPicPr>
          <p:cNvPr id="312" name="Google Shape;312;p19"/>
          <p:cNvPicPr preferRelativeResize="0"/>
          <p:nvPr/>
        </p:nvPicPr>
        <p:blipFill rotWithShape="1">
          <a:blip r:embed="rId3">
            <a:alphaModFix/>
          </a:blip>
          <a:srcRect b="0" l="0" r="31483" t="13277"/>
          <a:stretch/>
        </p:blipFill>
        <p:spPr>
          <a:xfrm>
            <a:off x="3542625" y="683100"/>
            <a:ext cx="5601374" cy="4460400"/>
          </a:xfrm>
          <a:prstGeom prst="rect">
            <a:avLst/>
          </a:prstGeom>
          <a:noFill/>
          <a:ln>
            <a:noFill/>
          </a:ln>
        </p:spPr>
      </p:pic>
      <p:pic>
        <p:nvPicPr>
          <p:cNvPr id="313" name="Google Shape;313;p19"/>
          <p:cNvPicPr preferRelativeResize="0"/>
          <p:nvPr/>
        </p:nvPicPr>
        <p:blipFill rotWithShape="1">
          <a:blip r:embed="rId3">
            <a:alphaModFix/>
          </a:blip>
          <a:srcRect b="0" l="0" r="68878" t="0"/>
          <a:stretch/>
        </p:blipFill>
        <p:spPr>
          <a:xfrm>
            <a:off x="575400" y="0"/>
            <a:ext cx="2544225" cy="5143500"/>
          </a:xfrm>
          <a:prstGeom prst="rect">
            <a:avLst/>
          </a:prstGeom>
          <a:noFill/>
          <a:ln>
            <a:noFill/>
          </a:ln>
        </p:spPr>
      </p:pic>
      <p:cxnSp>
        <p:nvCxnSpPr>
          <p:cNvPr id="314" name="Google Shape;314;p19"/>
          <p:cNvCxnSpPr/>
          <p:nvPr/>
        </p:nvCxnSpPr>
        <p:spPr>
          <a:xfrm flipH="1" rot="10800000">
            <a:off x="244925" y="399350"/>
            <a:ext cx="12900" cy="4254300"/>
          </a:xfrm>
          <a:prstGeom prst="straightConnector1">
            <a:avLst/>
          </a:prstGeom>
          <a:noFill/>
          <a:ln cap="flat" cmpd="sng" w="38100">
            <a:solidFill>
              <a:schemeClr val="dk2"/>
            </a:solidFill>
            <a:prstDash val="solid"/>
            <a:round/>
            <a:headEnd len="med" w="med" type="none"/>
            <a:tailEnd len="med" w="med" type="triangle"/>
          </a:ln>
        </p:spPr>
      </p:cxnSp>
      <p:cxnSp>
        <p:nvCxnSpPr>
          <p:cNvPr id="315" name="Google Shape;315;p19"/>
          <p:cNvCxnSpPr/>
          <p:nvPr/>
        </p:nvCxnSpPr>
        <p:spPr>
          <a:xfrm>
            <a:off x="6260513" y="253500"/>
            <a:ext cx="6600" cy="4312200"/>
          </a:xfrm>
          <a:prstGeom prst="straightConnector1">
            <a:avLst/>
          </a:prstGeom>
          <a:noFill/>
          <a:ln cap="flat" cmpd="sng" w="38100">
            <a:solidFill>
              <a:schemeClr val="dk2"/>
            </a:solidFill>
            <a:prstDash val="solid"/>
            <a:round/>
            <a:headEnd len="med" w="med" type="none"/>
            <a:tailEnd len="med" w="med" type="triangle"/>
          </a:ln>
        </p:spPr>
      </p:cxnSp>
      <p:sp>
        <p:nvSpPr>
          <p:cNvPr id="316" name="Google Shape;316;p19"/>
          <p:cNvSpPr txBox="1"/>
          <p:nvPr/>
        </p:nvSpPr>
        <p:spPr>
          <a:xfrm>
            <a:off x="1150" y="4565700"/>
            <a:ext cx="9282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Nunito"/>
                <a:ea typeface="Nunito"/>
                <a:cs typeface="Nunito"/>
                <a:sym typeface="Nunito"/>
              </a:rPr>
              <a:t>ME</a:t>
            </a:r>
            <a:endParaRPr sz="2400">
              <a:latin typeface="Nunito"/>
              <a:ea typeface="Nunito"/>
              <a:cs typeface="Nunito"/>
              <a:sym typeface="Nunito"/>
            </a:endParaRPr>
          </a:p>
        </p:txBody>
      </p:sp>
      <p:sp>
        <p:nvSpPr>
          <p:cNvPr id="317" name="Google Shape;317;p19"/>
          <p:cNvSpPr txBox="1"/>
          <p:nvPr/>
        </p:nvSpPr>
        <p:spPr>
          <a:xfrm>
            <a:off x="5879213" y="4565700"/>
            <a:ext cx="9282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highlight>
                  <a:srgbClr val="FFFFFF"/>
                </a:highlight>
                <a:latin typeface="Nunito"/>
                <a:ea typeface="Nunito"/>
                <a:cs typeface="Nunito"/>
                <a:sym typeface="Nunito"/>
              </a:rPr>
              <a:t>YOU</a:t>
            </a:r>
            <a:endParaRPr sz="2400">
              <a:highlight>
                <a:srgbClr val="FFFFFF"/>
              </a:highlight>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pic>
        <p:nvPicPr>
          <p:cNvPr id="322" name="Google Shape;322;p20"/>
          <p:cNvPicPr preferRelativeResize="0"/>
          <p:nvPr/>
        </p:nvPicPr>
        <p:blipFill>
          <a:blip r:embed="rId3">
            <a:alphaModFix/>
          </a:blip>
          <a:stretch>
            <a:fillRect/>
          </a:stretch>
        </p:blipFill>
        <p:spPr>
          <a:xfrm>
            <a:off x="4303300" y="152400"/>
            <a:ext cx="4554513" cy="4838703"/>
          </a:xfrm>
          <a:prstGeom prst="rect">
            <a:avLst/>
          </a:prstGeom>
          <a:noFill/>
          <a:ln>
            <a:noFill/>
          </a:ln>
        </p:spPr>
      </p:pic>
      <p:sp>
        <p:nvSpPr>
          <p:cNvPr id="323" name="Google Shape;323;p20"/>
          <p:cNvSpPr txBox="1"/>
          <p:nvPr>
            <p:ph type="title"/>
          </p:nvPr>
        </p:nvSpPr>
        <p:spPr>
          <a:xfrm>
            <a:off x="1303800" y="598575"/>
            <a:ext cx="3268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Come Up With a Protocol!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id="328" name="Google Shape;328;p21"/>
          <p:cNvPicPr preferRelativeResize="0"/>
          <p:nvPr/>
        </p:nvPicPr>
        <p:blipFill>
          <a:blip r:embed="rId3">
            <a:alphaModFix/>
          </a:blip>
          <a:stretch>
            <a:fillRect/>
          </a:stretch>
        </p:blipFill>
        <p:spPr>
          <a:xfrm>
            <a:off x="285750" y="0"/>
            <a:ext cx="85725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