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3" r:id="rId18"/>
    <p:sldId id="270" r:id="rId19"/>
    <p:sldId id="271" r:id="rId20"/>
    <p:sldId id="272" r:id="rId21"/>
    <p:sldId id="284" r:id="rId22"/>
    <p:sldId id="285" r:id="rId23"/>
    <p:sldId id="286" r:id="rId24"/>
    <p:sldId id="287" r:id="rId25"/>
    <p:sldId id="288" r:id="rId26"/>
    <p:sldId id="278" r:id="rId27"/>
    <p:sldId id="279" r:id="rId28"/>
    <p:sldId id="280" r:id="rId29"/>
    <p:sldId id="281" r:id="rId30"/>
    <p:sldId id="282" r:id="rId31"/>
    <p:sldId id="297" r:id="rId32"/>
  </p:sldIdLst>
  <p:sldSz cx="9144000" cy="5143500" type="screen16x9"/>
  <p:notesSz cx="6858000" cy="9144000"/>
  <p:embeddedFontLst>
    <p:embeddedFont>
      <p:font typeface="Nunito" panose="00000500000000000000"/>
      <p:regular r:id="rId36"/>
    </p:embeddedFont>
    <p:embeddedFont>
      <p:font typeface="Calibri" panose="020F0502020204030204"/>
      <p:regular r:id="rId37"/>
    </p:embeddedFont>
    <p:embeddedFont>
      <p:font typeface="Georgia" panose="02040502050405020303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99F67EC-F634-4B82-BBE6-A8B6BCE6BF2A}" styleName="Table_0">
    <a:wholeTbl>
      <a:tcTxStyle>
        <a:schemeClr val="dk1"/>
        <a:latin typeface="Calibri"/>
        <a:ea typeface="Calibri"/>
        <a:cs typeface="Calibri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70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50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3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50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50" y="2"/>
            <a:ext cx="2795414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9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4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w3.org/TR/vocab-regorg/" TargetMode="Externa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://example.org/site/" TargetMode="External"/><Relationship Id="rId6" Type="http://schemas.openxmlformats.org/officeDocument/2006/relationships/hyperlink" Target="http://www.w3.org/TR/vocab-regorg/" TargetMode="External"/><Relationship Id="rId5" Type="http://schemas.openxmlformats.org/officeDocument/2006/relationships/hyperlink" Target="http://example/org/org/" TargetMode="Externa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Sreyas-108/G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ctrTitle"/>
          </p:nvPr>
        </p:nvSpPr>
        <p:spPr>
          <a:xfrm>
            <a:off x="632177" y="1006293"/>
            <a:ext cx="8286045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 dirty="0"/>
              <a:t>Graph </a:t>
            </a:r>
            <a:r>
              <a:rPr lang="en-IN" dirty="0"/>
              <a:t>Data Digest </a:t>
            </a:r>
            <a:r>
              <a:rPr lang="en-GB" dirty="0"/>
              <a:t>Document Format (</a:t>
            </a:r>
            <a:r>
              <a:rPr lang="en-IN" dirty="0"/>
              <a:t>GDF)</a:t>
            </a:r>
            <a:endParaRPr dirty="0"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1"/>
          </p:nvPr>
        </p:nvSpPr>
        <p:spPr>
          <a:xfrm>
            <a:off x="1924000" y="2312320"/>
            <a:ext cx="5361300" cy="182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dirty="0"/>
              <a:t>By</a:t>
            </a:r>
            <a:endParaRPr lang="en-GB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/>
              <a:t>Vipin Bas</a:t>
            </a:r>
            <a:r>
              <a:rPr lang="en-IN" dirty="0"/>
              <a:t>wan		2017A7PS0429P</a:t>
            </a:r>
            <a:endParaRPr lang="en-IN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dirty="0" err="1"/>
              <a:t>Suyash</a:t>
            </a:r>
            <a:r>
              <a:rPr lang="en-IN" dirty="0"/>
              <a:t> Raj			2017A7PS0191P</a:t>
            </a:r>
            <a:endParaRPr lang="en-IN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dirty="0" err="1"/>
              <a:t>Yashdeep</a:t>
            </a:r>
            <a:r>
              <a:rPr lang="en-IN" dirty="0"/>
              <a:t> Gupta		2017A7PS0114P</a:t>
            </a:r>
            <a:endParaRPr lang="en-IN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dirty="0" err="1"/>
              <a:t>Abhinava</a:t>
            </a:r>
            <a:r>
              <a:rPr lang="en-IN" dirty="0"/>
              <a:t> </a:t>
            </a:r>
            <a:r>
              <a:rPr lang="en-IN" dirty="0" err="1"/>
              <a:t>Arsada</a:t>
            </a:r>
            <a:r>
              <a:rPr lang="en-IN" dirty="0"/>
              <a:t>		2017A7PS0028P</a:t>
            </a:r>
            <a:endParaRPr lang="en-IN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dirty="0" err="1"/>
              <a:t>Sreyas</a:t>
            </a:r>
            <a:r>
              <a:rPr lang="en-IN" dirty="0"/>
              <a:t> </a:t>
            </a:r>
            <a:r>
              <a:rPr lang="en-IN" dirty="0" err="1"/>
              <a:t>Ravinchandran</a:t>
            </a:r>
            <a:r>
              <a:rPr lang="en-IN" dirty="0"/>
              <a:t>		2017A7PS0275P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000"/>
              <a:t>Various stages of the Project</a:t>
            </a:r>
            <a:endParaRPr sz="3000"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2)Generation of globally unique IDs.(using hashes or salted hash)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	-SHASUM can be used to generate a unique ID for any string.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Generation of GDF files from given structured data(e.g. SQL table)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-Creation of a metadata structure which maintains constraints  like foreign key or primary key etc.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800"/>
              <a:t>-Creating a Parser which converts any data format to GDF.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000"/>
              <a:t>Various stages of the Project</a:t>
            </a:r>
            <a:endParaRPr sz="300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3)Developing a query language (based on SPARQL) for information retrieval. Implemented using Bash for quick runtime.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	-Some queries we plan to implement are:-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		-about: Lists all resources present in a GDF file.</a:t>
            </a:r>
            <a:endParaRPr sz="1800"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800"/>
              <a:t>-seperate: Segregates all the subjects into separate files along with their associated triplets.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000"/>
              <a:t>Various stages of the Project</a:t>
            </a:r>
            <a:endParaRPr sz="3000"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4)Developing a renderer which generates a SVG file(visual format) representing the underlying graph structure of any GDF file.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-D3 stands for Data-Driven Documents. D3.js is a JavaScript library for data manipulation.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800"/>
              <a:t>-We will use D3.js to generate SVGs for our GDF files.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70150" y="453963"/>
            <a:ext cx="6521300" cy="42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819144" y="414326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7-COLUMN FORMAT</a:t>
            </a:r>
            <a:endParaRPr dirty="0"/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55313" y="1106311"/>
            <a:ext cx="6833363" cy="362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405333"/>
            <a:ext cx="7505700" cy="954600"/>
          </a:xfrm>
        </p:spPr>
        <p:txBody>
          <a:bodyPr/>
          <a:lstStyle/>
          <a:p>
            <a:r>
              <a:rPr lang="en-IN" dirty="0"/>
              <a:t>Qualifiers and UID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110192"/>
            <a:ext cx="7505700" cy="37891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UID is used to uniquely identify each tuple in the GDF file</a:t>
            </a: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UID is calculated by using an in-built hash in bash: </a:t>
            </a:r>
            <a:r>
              <a:rPr lang="en-IN" sz="2000" b="1" dirty="0"/>
              <a:t>md5sum</a:t>
            </a:r>
            <a:endParaRPr lang="en-IN" sz="20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So, UID is </a:t>
            </a:r>
            <a:r>
              <a:rPr lang="en-IN" sz="2000" b="1" i="1" dirty="0"/>
              <a:t>md5sum of (Subject Predicate Object)</a:t>
            </a:r>
            <a:endParaRPr lang="en-IN" sz="2000" b="1" i="1" dirty="0"/>
          </a:p>
          <a:p>
            <a:pPr marL="14605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Qualifiers are used to give more information about Subject/Predicate/Object</a:t>
            </a: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/>
              <a:t>Example:</a:t>
            </a:r>
            <a:br>
              <a:rPr lang="en-IN" sz="2000" dirty="0"/>
            </a:br>
            <a:r>
              <a:rPr lang="en-IN" sz="2000" dirty="0" err="1"/>
              <a:t>Yashdeep</a:t>
            </a:r>
            <a:r>
              <a:rPr lang="en-IN" sz="2000" dirty="0"/>
              <a:t> is an honest boy. Then, “honest” and “boy” are qualifiers of </a:t>
            </a:r>
            <a:r>
              <a:rPr lang="en-IN" sz="2000" dirty="0" err="1"/>
              <a:t>Yashdeep</a:t>
            </a: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Qualifiers can also be a URL.</a:t>
            </a:r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819150" y="533401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META DATA FORMAT</a:t>
            </a:r>
            <a:endParaRPr dirty="0"/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90575" y="1128890"/>
            <a:ext cx="7510657" cy="348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1050" y="1591951"/>
            <a:ext cx="8084350" cy="21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58;p33"/>
          <p:cNvSpPr txBox="1">
            <a:spLocks noGrp="1"/>
          </p:cNvSpPr>
          <p:nvPr>
            <p:ph type="title"/>
          </p:nvPr>
        </p:nvSpPr>
        <p:spPr>
          <a:xfrm>
            <a:off x="920375" y="39404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META DATA: </a:t>
            </a:r>
            <a:r>
              <a:rPr lang="en-IN" dirty="0"/>
              <a:t>Defining Nodes and Edges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819150" y="5122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D3.JS rendere</a:t>
            </a:r>
            <a:r>
              <a:rPr lang="en-IN" dirty="0"/>
              <a:t>r</a:t>
            </a:r>
            <a:endParaRPr dirty="0"/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28044" y="660034"/>
            <a:ext cx="3874391" cy="33718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19150" y="1207911"/>
            <a:ext cx="4208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Renderer is used to display the graphical output.</a:t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We are using D3.js renderer which will generate the graph database for our GDF data</a:t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362222" y="4131733"/>
            <a:ext cx="3386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An example of the output of D3.js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50" y="505548"/>
            <a:ext cx="7505700" cy="954600"/>
          </a:xfrm>
        </p:spPr>
        <p:txBody>
          <a:bodyPr/>
          <a:lstStyle/>
          <a:p>
            <a:r>
              <a:rPr lang="en-IN" sz="3200" dirty="0"/>
              <a:t>About SPARQL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0" y="1460148"/>
            <a:ext cx="7505700" cy="2829630"/>
          </a:xfrm>
        </p:spPr>
        <p:txBody>
          <a:bodyPr/>
          <a:lstStyle/>
          <a:p>
            <a:pPr marL="12700" marR="85090" lvl="0" indent="0">
              <a:lnSpc>
                <a:spcPct val="100000"/>
              </a:lnSpc>
              <a:buNone/>
            </a:pPr>
            <a:r>
              <a:rPr lang="en-IN" sz="2400" i="1" dirty="0">
                <a:solidFill>
                  <a:srgbClr val="A21F1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</a:t>
            </a:r>
            <a:r>
              <a:rPr lang="en-IN" sz="1600" i="1" dirty="0">
                <a:solidFill>
                  <a:srgbClr val="A21F1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PARQL is the standard language to query graph data represented as  RDF triples.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36550" lvl="0" indent="-285750">
              <a:lnSpc>
                <a:spcPct val="100000"/>
              </a:lnSpc>
              <a:spcBef>
                <a:spcPts val="1555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b="1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</a:t>
            </a: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PARQL </a:t>
            </a:r>
            <a:r>
              <a:rPr lang="en-IN" sz="1600" b="1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</a:t>
            </a: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rotocol and </a:t>
            </a:r>
            <a:r>
              <a:rPr lang="en-IN" sz="1600" b="1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R</a:t>
            </a: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DF </a:t>
            </a:r>
            <a:r>
              <a:rPr lang="en-IN" sz="1600" b="1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Q</a:t>
            </a: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uery </a:t>
            </a:r>
            <a:r>
              <a:rPr lang="en-IN" sz="1600" b="1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L</a:t>
            </a: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anguage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365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One of the three core standards of the Semantic Web, along with RDF and OWL.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365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Became a W3C standard January 2008.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365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SPARQL 1.1 now in Working Draft status.</a:t>
            </a:r>
            <a:endParaRPr lang="en-IN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8363" y="439888"/>
            <a:ext cx="8567274" cy="42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518222"/>
            <a:ext cx="7505700" cy="954600"/>
          </a:xfrm>
        </p:spPr>
        <p:txBody>
          <a:bodyPr/>
          <a:lstStyle/>
          <a:p>
            <a:r>
              <a:rPr lang="en-IN" dirty="0"/>
              <a:t>Types of SPARQL queries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388533"/>
            <a:ext cx="7505700" cy="3050192"/>
          </a:xfrm>
        </p:spPr>
        <p:txBody>
          <a:bodyPr/>
          <a:lstStyle/>
          <a:p>
            <a:pPr marL="336550" lvl="0" indent="-285750">
              <a:lnSpc>
                <a:spcPct val="100000"/>
              </a:lnSpc>
              <a:buSzPts val="1400"/>
              <a:buFont typeface="Wingdings" panose="05000000000000000000" pitchFamily="2" charset="2"/>
              <a:buChar char="v"/>
            </a:pPr>
            <a:r>
              <a:rPr lang="en-IN" sz="1600" b="1" u="sng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SELECT</a:t>
            </a:r>
            <a:endParaRPr lang="en-IN" sz="1600" u="sng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287020" lvl="0" indent="0">
              <a:lnSpc>
                <a:spcPct val="100000"/>
              </a:lnSpc>
              <a:buNone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Return a table of all X, Y, etc. satisfying the following conditions ...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365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b="1" u="sng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CONSTRUCT</a:t>
            </a:r>
            <a:endParaRPr lang="en-IN" sz="1600" u="sng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287020" marR="5080" lvl="0" indent="0">
              <a:lnSpc>
                <a:spcPct val="100000"/>
              </a:lnSpc>
              <a:buNone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Find all X, Y, etc. satisfying the following conditions ... and substitute  them into the following template in order to generate (possibly new)  RDF statements, creating a new graph.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365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b="1" u="sng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DESCRIBE</a:t>
            </a:r>
            <a:endParaRPr lang="en-IN" sz="1600" u="sng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287020" lvl="0" indent="0">
              <a:lnSpc>
                <a:spcPct val="100000"/>
              </a:lnSpc>
              <a:buNone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Find all statements in the dataset that provide information about the following resource(s) ... (identified by name or description)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365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b="1" u="sng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ASK</a:t>
            </a:r>
            <a:endParaRPr lang="en-IN" sz="1600" u="sng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287020" lvl="0" indent="0">
              <a:lnSpc>
                <a:spcPct val="100000"/>
              </a:lnSpc>
              <a:buNone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Are there any X, Y, etc. satisfying the following conditions ...</a:t>
            </a:r>
            <a:endParaRPr lang="en-IN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a SPARQL query</a:t>
            </a:r>
            <a:endParaRPr lang="en-IN" dirty="0"/>
          </a:p>
        </p:txBody>
      </p:sp>
      <p:sp>
        <p:nvSpPr>
          <p:cNvPr id="4" name="Google Shape;290;p38"/>
          <p:cNvSpPr/>
          <p:nvPr/>
        </p:nvSpPr>
        <p:spPr>
          <a:xfrm>
            <a:off x="1319783" y="1864238"/>
            <a:ext cx="6035100" cy="1527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Google Shape;291;p38"/>
          <p:cNvSpPr/>
          <p:nvPr/>
        </p:nvSpPr>
        <p:spPr>
          <a:xfrm>
            <a:off x="1266444" y="1919096"/>
            <a:ext cx="6053400" cy="14688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" name="Google Shape;292;p38"/>
          <p:cNvSpPr/>
          <p:nvPr/>
        </p:nvSpPr>
        <p:spPr>
          <a:xfrm>
            <a:off x="1364996" y="1869662"/>
            <a:ext cx="5943600" cy="1458277"/>
          </a:xfrm>
          <a:custGeom>
            <a:avLst/>
            <a:gdLst/>
            <a:ahLst/>
            <a:cxnLst/>
            <a:rect l="l" t="t" r="r" b="b"/>
            <a:pathLst>
              <a:path w="5943600" h="1944370" extrusionOk="0">
                <a:moveTo>
                  <a:pt x="0" y="1944243"/>
                </a:moveTo>
                <a:lnTo>
                  <a:pt x="5943219" y="1944243"/>
                </a:lnTo>
                <a:lnTo>
                  <a:pt x="5943219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noFill/>
          <a:ln w="9525" cap="flat" cmpd="sng">
            <a:solidFill>
              <a:srgbClr val="7713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293;p38"/>
          <p:cNvSpPr txBox="1"/>
          <p:nvPr/>
        </p:nvSpPr>
        <p:spPr>
          <a:xfrm>
            <a:off x="1443989" y="1966722"/>
            <a:ext cx="55809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PREFIX rov: </a:t>
            </a:r>
            <a:r>
              <a:rPr lang="en-GB" sz="1800" u="sng">
                <a:solidFill>
                  <a:schemeClr val="hlink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  <a:hlinkClick r:id="rId3"/>
              </a:rPr>
              <a:t>&lt;http://ww</a:t>
            </a:r>
            <a:r>
              <a:rPr lang="en-GB" sz="18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w</a:t>
            </a:r>
            <a:r>
              <a:rPr lang="en-GB" sz="1800" u="sng">
                <a:solidFill>
                  <a:schemeClr val="hlink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  <a:hlinkClick r:id="rId3"/>
              </a:rPr>
              <a:t>.w3.org/TR/vocab-regorg/</a:t>
            </a:r>
            <a:r>
              <a:rPr lang="en-GB" sz="18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&gt;</a:t>
            </a:r>
            <a:endParaRPr sz="18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8" name="Google Shape;294;p38"/>
          <p:cNvSpPr txBox="1"/>
          <p:nvPr/>
        </p:nvSpPr>
        <p:spPr>
          <a:xfrm>
            <a:off x="1443989" y="2378201"/>
            <a:ext cx="16065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SELECT ?name</a:t>
            </a:r>
            <a:endParaRPr sz="18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9" name="Google Shape;295;p38"/>
          <p:cNvSpPr txBox="1"/>
          <p:nvPr/>
        </p:nvSpPr>
        <p:spPr>
          <a:xfrm>
            <a:off x="1443989" y="2789872"/>
            <a:ext cx="2933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WHERE</a:t>
            </a:r>
            <a:endParaRPr sz="18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123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{ ?x rov:legalName ?name }</a:t>
            </a:r>
            <a:endParaRPr sz="18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0" name="Google Shape;297;p38"/>
          <p:cNvSpPr txBox="1"/>
          <p:nvPr/>
        </p:nvSpPr>
        <p:spPr>
          <a:xfrm>
            <a:off x="417677" y="2304097"/>
            <a:ext cx="8193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Type of</a:t>
            </a:r>
            <a:endParaRPr sz="18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298;p38"/>
          <p:cNvSpPr txBox="1"/>
          <p:nvPr/>
        </p:nvSpPr>
        <p:spPr>
          <a:xfrm>
            <a:off x="512165" y="2509838"/>
            <a:ext cx="6300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query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299;p38"/>
          <p:cNvSpPr txBox="1"/>
          <p:nvPr/>
        </p:nvSpPr>
        <p:spPr>
          <a:xfrm>
            <a:off x="3275203" y="2358104"/>
            <a:ext cx="35268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Variables, i.e. what to search for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300;p38"/>
          <p:cNvSpPr/>
          <p:nvPr/>
        </p:nvSpPr>
        <p:spPr>
          <a:xfrm>
            <a:off x="4499990" y="2895752"/>
            <a:ext cx="2448559" cy="900589"/>
          </a:xfrm>
          <a:custGeom>
            <a:avLst/>
            <a:gdLst/>
            <a:ahLst/>
            <a:cxnLst/>
            <a:rect l="l" t="t" r="r" b="b"/>
            <a:pathLst>
              <a:path w="2448559" h="1200785" extrusionOk="0">
                <a:moveTo>
                  <a:pt x="0" y="1200327"/>
                </a:moveTo>
                <a:lnTo>
                  <a:pt x="2448306" y="1200327"/>
                </a:lnTo>
                <a:lnTo>
                  <a:pt x="2448306" y="0"/>
                </a:lnTo>
                <a:lnTo>
                  <a:pt x="0" y="0"/>
                </a:lnTo>
                <a:lnTo>
                  <a:pt x="0" y="1200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301;p38"/>
          <p:cNvSpPr txBox="1"/>
          <p:nvPr/>
        </p:nvSpPr>
        <p:spPr>
          <a:xfrm>
            <a:off x="5096002" y="2898266"/>
            <a:ext cx="12585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RDF triple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302;p38"/>
          <p:cNvSpPr txBox="1"/>
          <p:nvPr/>
        </p:nvSpPr>
        <p:spPr>
          <a:xfrm>
            <a:off x="4812538" y="3104007"/>
            <a:ext cx="18255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patterns, i.e. the</a:t>
            </a:r>
            <a:endParaRPr sz="18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303;p38"/>
          <p:cNvSpPr txBox="1"/>
          <p:nvPr/>
        </p:nvSpPr>
        <p:spPr>
          <a:xfrm>
            <a:off x="4631182" y="3309709"/>
            <a:ext cx="218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conditions that have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be met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304;p38"/>
          <p:cNvSpPr txBox="1"/>
          <p:nvPr/>
        </p:nvSpPr>
        <p:spPr>
          <a:xfrm>
            <a:off x="7160768" y="1926050"/>
            <a:ext cx="13584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Definition of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305;p38"/>
          <p:cNvSpPr txBox="1"/>
          <p:nvPr/>
        </p:nvSpPr>
        <p:spPr>
          <a:xfrm>
            <a:off x="7160768" y="2131789"/>
            <a:ext cx="9303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prefixes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127" y="303331"/>
            <a:ext cx="7505700" cy="954600"/>
          </a:xfrm>
        </p:spPr>
        <p:txBody>
          <a:bodyPr/>
          <a:lstStyle/>
          <a:p>
            <a:r>
              <a:rPr lang="en-IN" dirty="0"/>
              <a:t>SPARQL Update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105" y="1038578"/>
            <a:ext cx="7505700" cy="3601155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Can be used for...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23850" lvl="0" indent="-285750">
              <a:lnSpc>
                <a:spcPct val="100000"/>
              </a:lnSpc>
              <a:spcBef>
                <a:spcPts val="915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Adding data (INSERT)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Deleting data (DELETE)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Loading RDF Graph (LOAD / LOAD .. INTO)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Clearing an RDF Graph (CLEAR GRAPH)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Creating RDF Graphs (CREATE GRAPH)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Removing RDF Graphs (DROP GRAPH)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Copying RDF Graphs (COPY GRAPH ... TO GRAPH)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Moving RDF Graphs (MOVE GRAPH ... TO GRAPH)</a:t>
            </a:r>
            <a:endParaRPr lang="en-IN" sz="16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323850" lvl="0" indent="-285750">
              <a:lnSpc>
                <a:spcPct val="100000"/>
              </a:lnSpc>
              <a:spcBef>
                <a:spcPts val="905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Adding RDF Graphs (ADD GRAPH TO GRAPH)</a:t>
            </a:r>
            <a:endParaRPr lang="en-IN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22" y="204110"/>
            <a:ext cx="8252178" cy="816572"/>
          </a:xfrm>
        </p:spPr>
        <p:txBody>
          <a:bodyPr/>
          <a:lstStyle/>
          <a:p>
            <a:r>
              <a:rPr lang="en-IN" sz="2400" dirty="0"/>
              <a:t>SELECT: Return the name of an organization with particular URI </a:t>
            </a:r>
            <a:endParaRPr lang="en-IN" sz="2400" dirty="0"/>
          </a:p>
        </p:txBody>
      </p:sp>
      <p:sp>
        <p:nvSpPr>
          <p:cNvPr id="4" name="Google Shape;319;p40"/>
          <p:cNvSpPr/>
          <p:nvPr/>
        </p:nvSpPr>
        <p:spPr>
          <a:xfrm>
            <a:off x="592837" y="1261864"/>
            <a:ext cx="8011800" cy="9864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Google Shape;320;p40"/>
          <p:cNvSpPr/>
          <p:nvPr/>
        </p:nvSpPr>
        <p:spPr>
          <a:xfrm>
            <a:off x="585216" y="1256157"/>
            <a:ext cx="4622400" cy="14172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" name="Google Shape;321;p40"/>
          <p:cNvSpPr txBox="1"/>
          <p:nvPr/>
        </p:nvSpPr>
        <p:spPr>
          <a:xfrm>
            <a:off x="611555" y="1275597"/>
            <a:ext cx="7920900" cy="918300"/>
          </a:xfrm>
          <a:prstGeom prst="rect">
            <a:avLst/>
          </a:prstGeom>
          <a:noFill/>
          <a:ln w="9525" cap="flat" cmpd="sng">
            <a:solidFill>
              <a:srgbClr val="7713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noAutofit/>
          </a:bodyPr>
          <a:lstStyle/>
          <a:p>
            <a:pPr marL="91440" marR="50742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comp:A rov:haslegalName “Niké” .  comp:A org:hasRegisteredSite site:1234 .</a:t>
            </a:r>
            <a:endParaRPr sz="1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Comp:B rov:haslegalName “BARCO” .</a:t>
            </a:r>
            <a:endParaRPr sz="10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GB" sz="10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site:1234 locn:fullAddress “Dahliastraat 24, 2160 Wommelgem .</a:t>
            </a:r>
            <a:endParaRPr sz="10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7" name="Google Shape;322;p40"/>
          <p:cNvSpPr/>
          <p:nvPr/>
        </p:nvSpPr>
        <p:spPr>
          <a:xfrm>
            <a:off x="583691" y="2483739"/>
            <a:ext cx="8030100" cy="15534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323;p40"/>
          <p:cNvSpPr/>
          <p:nvPr/>
        </p:nvSpPr>
        <p:spPr>
          <a:xfrm>
            <a:off x="585216" y="2484882"/>
            <a:ext cx="4142100" cy="15546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324;p40"/>
          <p:cNvSpPr txBox="1"/>
          <p:nvPr/>
        </p:nvSpPr>
        <p:spPr>
          <a:xfrm>
            <a:off x="611555" y="2505075"/>
            <a:ext cx="7920900" cy="1471200"/>
          </a:xfrm>
          <a:prstGeom prst="rect">
            <a:avLst/>
          </a:prstGeom>
          <a:noFill/>
          <a:ln w="9525" cap="flat" cmpd="sng">
            <a:solidFill>
              <a:srgbClr val="7713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900" rIns="0" bIns="0" anchor="t" anchorCtr="0">
            <a:no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PREFIX comp: &lt; </a:t>
            </a:r>
            <a:r>
              <a:rPr lang="en-GB" sz="900" u="sng" dirty="0">
                <a:solidFill>
                  <a:schemeClr val="hlink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  <a:hlinkClick r:id="rId5"/>
              </a:rPr>
              <a:t>http://example/org/org/&gt;</a:t>
            </a:r>
            <a:endParaRPr sz="9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91440" marR="40405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PREFIX org: &lt; </a:t>
            </a:r>
            <a:r>
              <a:rPr lang="en-GB" sz="900" u="sng" dirty="0">
                <a:solidFill>
                  <a:schemeClr val="hlink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  <a:hlinkClick r:id="rId6"/>
              </a:rPr>
              <a:t>http://www.w3.org/TR/vocab-regorg/ </a:t>
            </a:r>
            <a:r>
              <a:rPr lang="en-GB" sz="9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&gt;  PREFIX site: &lt;</a:t>
            </a:r>
            <a:r>
              <a:rPr lang="en-GB" sz="900" u="sng" dirty="0">
                <a:solidFill>
                  <a:schemeClr val="hlink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  <a:hlinkClick r:id="rId7"/>
              </a:rPr>
              <a:t>http://example.org/site/&gt;</a:t>
            </a:r>
            <a:endParaRPr sz="9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PREFIX rov: &lt;</a:t>
            </a:r>
            <a:r>
              <a:rPr lang="en-GB" sz="900" u="sng" dirty="0">
                <a:solidFill>
                  <a:schemeClr val="hlink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  <a:hlinkClick r:id="rId6"/>
              </a:rPr>
              <a:t>http://www.w3.org/TR/vocab-regorg/</a:t>
            </a:r>
            <a:r>
              <a:rPr lang="en-GB" sz="9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&gt;</a:t>
            </a:r>
            <a:endParaRPr sz="9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91440" marR="676783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SELECT ?name  WHERE</a:t>
            </a:r>
            <a:endParaRPr sz="9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164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{ ?x org:hasRegisteredSite site:1234 .</a:t>
            </a:r>
            <a:endParaRPr sz="9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2743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?x rov:haslegalName ?name .}</a:t>
            </a:r>
            <a:endParaRPr sz="900" dirty="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graphicFrame>
        <p:nvGraphicFramePr>
          <p:cNvPr id="10" name="Google Shape;325;p40"/>
          <p:cNvGraphicFramePr/>
          <p:nvPr/>
        </p:nvGraphicFramePr>
        <p:xfrm>
          <a:off x="605205" y="4269752"/>
          <a:ext cx="7921000" cy="457475"/>
        </p:xfrm>
        <a:graphic>
          <a:graphicData uri="http://schemas.openxmlformats.org/drawingml/2006/table">
            <a:tbl>
              <a:tblPr firstRow="1" bandRow="1">
                <a:noFill/>
                <a:tableStyleId>{099F67EC-F634-4B82-BBE6-A8B6BCE6BF2A}</a:tableStyleId>
              </a:tblPr>
              <a:tblGrid>
                <a:gridCol w="7921000"/>
              </a:tblGrid>
              <a:tr h="228725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u="none" strike="noStrike" cap="none">
                          <a:solidFill>
                            <a:srgbClr val="A21F1F"/>
                          </a:solidFill>
                          <a:latin typeface="Georgia" panose="02040502050405020303"/>
                          <a:ea typeface="Georgia" panose="02040502050405020303"/>
                          <a:cs typeface="Georgia" panose="02040502050405020303"/>
                          <a:sym typeface="Georgia" panose="02040502050405020303"/>
                        </a:rPr>
                        <a:t>name</a:t>
                      </a:r>
                      <a:endParaRPr sz="900" u="none" strike="noStrike" cap="none">
                        <a:latin typeface="Georgia" panose="02040502050405020303"/>
                        <a:ea typeface="Georgia" panose="02040502050405020303"/>
                        <a:cs typeface="Georgia" panose="02040502050405020303"/>
                        <a:sym typeface="Georgia" panose="02040502050405020303"/>
                      </a:endParaRPr>
                    </a:p>
                  </a:txBody>
                  <a:tcPr marL="0" marR="0" marT="314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750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none" strike="noStrike" cap="none" dirty="0">
                          <a:latin typeface="Georgia" panose="02040502050405020303"/>
                          <a:ea typeface="Georgia" panose="02040502050405020303"/>
                          <a:cs typeface="Georgia" panose="02040502050405020303"/>
                          <a:sym typeface="Georgia" panose="02040502050405020303"/>
                        </a:rPr>
                        <a:t>“Niké”</a:t>
                      </a:r>
                      <a:endParaRPr sz="900" u="none" strike="noStrike" cap="none" dirty="0">
                        <a:latin typeface="Georgia" panose="02040502050405020303"/>
                        <a:ea typeface="Georgia" panose="02040502050405020303"/>
                        <a:cs typeface="Georgia" panose="02040502050405020303"/>
                        <a:sym typeface="Georgia" panose="02040502050405020303"/>
                      </a:endParaRPr>
                    </a:p>
                  </a:txBody>
                  <a:tcPr marL="0" marR="0" marT="314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" name="Google Shape;326;p40"/>
          <p:cNvSpPr txBox="1"/>
          <p:nvPr/>
        </p:nvSpPr>
        <p:spPr>
          <a:xfrm>
            <a:off x="599033" y="1099661"/>
            <a:ext cx="11355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Sample data</a:t>
            </a:r>
            <a:endParaRPr sz="12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2" name="Google Shape;327;p40"/>
          <p:cNvSpPr txBox="1"/>
          <p:nvPr/>
        </p:nvSpPr>
        <p:spPr>
          <a:xfrm>
            <a:off x="599033" y="2259520"/>
            <a:ext cx="572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Query</a:t>
            </a:r>
            <a:endParaRPr sz="12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3" name="Google Shape;328;p40"/>
          <p:cNvSpPr txBox="1"/>
          <p:nvPr/>
        </p:nvSpPr>
        <p:spPr>
          <a:xfrm>
            <a:off x="645668" y="4038752"/>
            <a:ext cx="5970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Result</a:t>
            </a: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>
            <a:spLocks noGrp="1"/>
          </p:cNvSpPr>
          <p:nvPr>
            <p:ph type="title"/>
          </p:nvPr>
        </p:nvSpPr>
        <p:spPr>
          <a:xfrm>
            <a:off x="716774" y="50624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600" dirty="0"/>
              <a:t>Our Progress</a:t>
            </a:r>
            <a:endParaRPr sz="3600" dirty="0"/>
          </a:p>
        </p:txBody>
      </p:sp>
      <p:sp>
        <p:nvSpPr>
          <p:cNvPr id="334" name="Google Shape;334;p41"/>
          <p:cNvSpPr txBox="1">
            <a:spLocks noGrp="1"/>
          </p:cNvSpPr>
          <p:nvPr>
            <p:ph type="body" idx="1"/>
          </p:nvPr>
        </p:nvSpPr>
        <p:spPr>
          <a:xfrm>
            <a:off x="819150" y="1460218"/>
            <a:ext cx="7505700" cy="35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000" dirty="0"/>
              <a:t>We have completed the following:</a:t>
            </a:r>
            <a:br>
              <a:rPr lang="en-GB" sz="2000" dirty="0"/>
            </a:br>
            <a:r>
              <a:rPr lang="en-GB" sz="2000" dirty="0"/>
              <a:t>a) Text to GDF file conversion</a:t>
            </a:r>
            <a:br>
              <a:rPr lang="en-GB" sz="2000" dirty="0"/>
            </a:br>
            <a:r>
              <a:rPr lang="en-GB" sz="2000" dirty="0"/>
              <a:t>b) Generation of meta-data.gdf file</a:t>
            </a:r>
            <a:endParaRPr lang="en-GB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IN" altLang="en-GB" sz="2000" dirty="0"/>
              <a:t>c) Initial steps for a querying engine.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>
            <a:spLocks noGrp="1"/>
          </p:cNvSpPr>
          <p:nvPr>
            <p:ph type="title"/>
          </p:nvPr>
        </p:nvSpPr>
        <p:spPr>
          <a:xfrm>
            <a:off x="819150" y="4678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200" dirty="0"/>
              <a:t>FUTURE PROSPECTS</a:t>
            </a:r>
            <a:endParaRPr sz="3200" dirty="0"/>
          </a:p>
        </p:txBody>
      </p:sp>
      <p:sp>
        <p:nvSpPr>
          <p:cNvPr id="340" name="Google Shape;340;p42"/>
          <p:cNvSpPr txBox="1">
            <a:spLocks noGrp="1"/>
          </p:cNvSpPr>
          <p:nvPr>
            <p:ph type="body" idx="1"/>
          </p:nvPr>
        </p:nvSpPr>
        <p:spPr>
          <a:xfrm>
            <a:off x="819150" y="1422400"/>
            <a:ext cx="7505700" cy="30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-GB" sz="2400" dirty="0"/>
              <a:t>Conversion of our GDF file into JSON objects</a:t>
            </a:r>
            <a:endParaRPr sz="24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-GB" sz="2400" dirty="0"/>
              <a:t>Understand the working of D3.js renderer and use it to generate graph SVGs from the JSON objects generated from (a)</a:t>
            </a:r>
            <a:endParaRPr sz="24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Wingdings" panose="05000000000000000000" pitchFamily="2" charset="2"/>
              <a:buChar char="v"/>
            </a:pPr>
            <a:r>
              <a:rPr lang="en-GB" sz="2400" dirty="0"/>
              <a:t>Complete the building of querying engine (based on SPARQL)</a:t>
            </a:r>
            <a:endParaRPr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819150" y="422644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APPLICATIONS</a:t>
            </a:r>
            <a:endParaRPr dirty="0"/>
          </a:p>
        </p:txBody>
      </p:sp>
      <p:sp>
        <p:nvSpPr>
          <p:cNvPr id="346" name="Google Shape;346;p43"/>
          <p:cNvSpPr txBox="1">
            <a:spLocks noGrp="1"/>
          </p:cNvSpPr>
          <p:nvPr>
            <p:ph type="body" idx="1"/>
          </p:nvPr>
        </p:nvSpPr>
        <p:spPr>
          <a:xfrm>
            <a:off x="819150" y="1377244"/>
            <a:ext cx="7505700" cy="306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-GB" sz="2000" dirty="0"/>
              <a:t>Social networks</a:t>
            </a:r>
            <a:endParaRPr sz="20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-GB" sz="2000" dirty="0"/>
              <a:t>Network diagrams</a:t>
            </a:r>
            <a:endParaRPr sz="20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-GB" sz="2000" dirty="0"/>
              <a:t>Fraud detection</a:t>
            </a:r>
            <a:endParaRPr sz="20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-GB" sz="2000" dirty="0"/>
              <a:t>Access management</a:t>
            </a:r>
            <a:endParaRPr sz="20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Wingdings" panose="05000000000000000000" pitchFamily="2" charset="2"/>
              <a:buChar char="v"/>
            </a:pPr>
            <a:r>
              <a:rPr lang="en-GB" sz="2000" dirty="0"/>
              <a:t>Graph based search of digital asset etc.</a:t>
            </a:r>
            <a:endParaRPr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REFERENCES</a:t>
            </a:r>
            <a:endParaRPr dirty="0"/>
          </a:p>
        </p:txBody>
      </p:sp>
      <p:sp>
        <p:nvSpPr>
          <p:cNvPr id="352" name="Google Shape;352;p4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600" u="sng" dirty="0">
                <a:solidFill>
                  <a:schemeClr val="hlink"/>
                </a:solidFill>
                <a:hlinkClick r:id="rId1"/>
              </a:rPr>
              <a:t>https://github.com/Sreyas-108/GDF</a:t>
            </a:r>
            <a:r>
              <a:rPr lang="en-GB" sz="1600" u="sng" dirty="0">
                <a:solidFill>
                  <a:schemeClr val="hlink"/>
                </a:solidFill>
              </a:rPr>
              <a:t> </a:t>
            </a:r>
            <a:r>
              <a:rPr lang="en-GB" sz="1600" dirty="0">
                <a:solidFill>
                  <a:schemeClr val="hlink"/>
                </a:solidFill>
              </a:rPr>
              <a:t>: </a:t>
            </a:r>
            <a:r>
              <a:rPr lang="en-IN" sz="1600" dirty="0">
                <a:solidFill>
                  <a:schemeClr val="hlink"/>
                </a:solidFill>
              </a:rPr>
              <a:t>Our complete work is present on this remote repo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358" name="Google Shape;358;p45"/>
          <p:cNvSpPr txBox="1">
            <a:spLocks noGrp="1"/>
          </p:cNvSpPr>
          <p:nvPr>
            <p:ph type="body" idx="1"/>
          </p:nvPr>
        </p:nvSpPr>
        <p:spPr>
          <a:xfrm>
            <a:off x="685165" y="1561465"/>
            <a:ext cx="7515225" cy="299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-GB" sz="1600" dirty="0"/>
              <a:t>Graph databases show enormous promise in terms of efficiency, by one or more orders of magnitude</a:t>
            </a:r>
            <a:r>
              <a:rPr lang="en-IN" altLang="en-GB" sz="1600" dirty="0"/>
              <a:t>.</a:t>
            </a:r>
            <a:endParaRPr lang="en-GB" sz="16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-IN" altLang="en-GB" sz="1600" dirty="0"/>
              <a:t>G</a:t>
            </a:r>
            <a:r>
              <a:rPr lang="en-GB" sz="1600" dirty="0"/>
              <a:t>raph databases have a very flexible data model and a mode of delivery conforming to modern methods.</a:t>
            </a:r>
            <a:endParaRPr lang="en-GB" sz="16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Wingdings" panose="05000000000000000000" pitchFamily="2" charset="2"/>
              <a:buChar char="v"/>
            </a:pPr>
            <a:r>
              <a:rPr lang="en-IN" altLang="en-GB" sz="1600" dirty="0"/>
              <a:t>We aim to</a:t>
            </a:r>
            <a:r>
              <a:rPr lang="en-GB" sz="1600" dirty="0"/>
              <a:t>build a database engine to Create, Read, Update and Delete(CRUD).</a:t>
            </a:r>
            <a:endParaRPr lang="en-GB" sz="16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Wingdings" panose="05000000000000000000" pitchFamily="2" charset="2"/>
              <a:buChar char="v"/>
            </a:pPr>
            <a:r>
              <a:rPr sz="1600" dirty="0"/>
              <a:t>The paucity of time may not allow us to finish what we've started but we hope to build a foundation on which further progress can be made</a:t>
            </a:r>
            <a:endParaRPr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8975" y="2094645"/>
            <a:ext cx="7505700" cy="954600"/>
          </a:xfrm>
        </p:spPr>
        <p:txBody>
          <a:bodyPr/>
          <a:p>
            <a:r>
              <a:rPr lang="en-IN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THANKYOU</a:t>
            </a:r>
            <a:endParaRPr lang="en-IN" alt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is GRAPH DB</a:t>
            </a:r>
            <a:endParaRPr lang="en-GB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Uses a graphical model to represent and store the data.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Unlike relational database, in which data is stored in tables using a rigid structure with a predefined schema, in graph databases, there is no predefined schema.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It is a No-SQL database.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/>
              <a:t>Prominent Graph DB : Neo4j, Blazegraph, and OrientDB.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3775" y="456688"/>
            <a:ext cx="8536450" cy="42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819150" y="6313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Example</a:t>
            </a:r>
            <a:endParaRPr lang="en-GB"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86000" y="1413500"/>
            <a:ext cx="4571999" cy="32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Why GRAPH DB</a:t>
            </a:r>
            <a:endParaRPr lang="en-GB"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Better performance – Since there are no joins, recursive queries are localized to only a part of the graph.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Flexibility – New relationships, subgraphs can be added without disturbing existing database structure and queries, since schema is not fixed.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/>
              <a:t>Maintenance – Application interface can be modified without any change to data definition schema.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/>
              <a:t>Our Project..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Background and Objective</a:t>
            </a:r>
            <a:endParaRPr lang="en-GB"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-Many queries are often cheap and efficient, when done on a graph.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-The goal is to represent data of any kind as a graph.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-Modelled using Resource Description Framework(RDF).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-Stores data in the form of triples(Yashdeep|likes|iceCream)each having a globally unique Resource ID.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800"/>
              <a:t>-Uses platforms like GitHub, Docker ,Bash and Python etc.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000"/>
              <a:t>Various stages of the Project</a:t>
            </a:r>
            <a:endParaRPr sz="3000"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1)Deciding the structure of our GDF files.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-Any kind of data is ultimately reduced to this form.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-We are using a 7-column format.(1 hash,3 resources,3 qualifiers)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	-Hash is a unique ID given to each triple.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	-Resources are a reference to any object/entity.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800"/>
              <a:t>	-Qualifiers are like adjectives.(blue sky).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6089</Words>
  <Application>WPS Presentation</Application>
  <PresentationFormat>On-screen Show (16:9)</PresentationFormat>
  <Paragraphs>205</Paragraphs>
  <Slides>29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Arial</vt:lpstr>
      <vt:lpstr>Nunito</vt:lpstr>
      <vt:lpstr>Calibri</vt:lpstr>
      <vt:lpstr>Microsoft YaHei</vt:lpstr>
      <vt:lpstr>Arial Unicode MS</vt:lpstr>
      <vt:lpstr>Georgia</vt:lpstr>
      <vt:lpstr>Times New Roman</vt:lpstr>
      <vt:lpstr>Shift</vt:lpstr>
      <vt:lpstr>Graph Data Digest Document Format (GDF)</vt:lpstr>
      <vt:lpstr>PowerPoint 演示文稿</vt:lpstr>
      <vt:lpstr>What is GRAPH DB</vt:lpstr>
      <vt:lpstr>PowerPoint 演示文稿</vt:lpstr>
      <vt:lpstr>Example</vt:lpstr>
      <vt:lpstr>Why GRAPH DB</vt:lpstr>
      <vt:lpstr>Our Project..</vt:lpstr>
      <vt:lpstr>Background and Objective</vt:lpstr>
      <vt:lpstr>Various stages of the Project</vt:lpstr>
      <vt:lpstr>Various stages of the Project</vt:lpstr>
      <vt:lpstr>Various stages of the Project</vt:lpstr>
      <vt:lpstr>Various stages of the Project</vt:lpstr>
      <vt:lpstr>PowerPoint 演示文稿</vt:lpstr>
      <vt:lpstr>7-COLUMN FORMAT</vt:lpstr>
      <vt:lpstr>Qualifiers and UID</vt:lpstr>
      <vt:lpstr>META DATA FORMAT</vt:lpstr>
      <vt:lpstr>META DATA: Defining Nodes and Edges</vt:lpstr>
      <vt:lpstr>D3.JS renderer</vt:lpstr>
      <vt:lpstr>About SPARQL</vt:lpstr>
      <vt:lpstr>Types of SPARQL queries</vt:lpstr>
      <vt:lpstr>Structure of a SPARQL query</vt:lpstr>
      <vt:lpstr>SPARQL Update</vt:lpstr>
      <vt:lpstr>SELECT: Return the name of an organization with particular URI </vt:lpstr>
      <vt:lpstr>Our Progress</vt:lpstr>
      <vt:lpstr>FUTURE PROSPECTS</vt:lpstr>
      <vt:lpstr>APPLICATIONS</vt:lpstr>
      <vt:lpstr>REFERENCES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Document Format</dc:title>
  <dc:creator>dell</dc:creator>
  <cp:lastModifiedBy>suyas</cp:lastModifiedBy>
  <cp:revision>62</cp:revision>
  <dcterms:created xsi:type="dcterms:W3CDTF">2019-06-11T18:26:35Z</dcterms:created>
  <dcterms:modified xsi:type="dcterms:W3CDTF">2019-06-11T18:35:48Z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