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84" r:id="rId20"/>
    <p:sldId id="285" r:id="rId21"/>
    <p:sldId id="286" r:id="rId22"/>
    <p:sldId id="287" r:id="rId23"/>
    <p:sldId id="288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Nuni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F67EC-F634-4B82-BBE6-A8B6BCE6BF2A}">
  <a:tblStyle styleId="{099F67EC-F634-4B82-BBE6-A8B6BCE6BF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0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4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vocab-reg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xample.org/site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www.w3.org/TR/vocab-reg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/org/org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eyas-108/G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632177" y="1006293"/>
            <a:ext cx="8286045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dirty="0"/>
              <a:t>Graph </a:t>
            </a:r>
            <a:r>
              <a:rPr lang="en-IN" dirty="0"/>
              <a:t>Data Digest </a:t>
            </a:r>
            <a:r>
              <a:rPr lang="en" dirty="0"/>
              <a:t>Document Format (</a:t>
            </a:r>
            <a:r>
              <a:rPr lang="en-IN" dirty="0"/>
              <a:t>GDF)</a:t>
            </a:r>
            <a:endParaRPr dirty="0"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1924000" y="2312320"/>
            <a:ext cx="5361300" cy="182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/>
              <a:t>By</a:t>
            </a:r>
            <a:endParaRPr lang="e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Vipin Bas</a:t>
            </a:r>
            <a:r>
              <a:rPr lang="en-IN" dirty="0"/>
              <a:t>wan		2017A7PS0429P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Suyash</a:t>
            </a:r>
            <a:r>
              <a:rPr lang="en-IN" dirty="0"/>
              <a:t> Raj			2017A7PS0191P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Yashdeep</a:t>
            </a:r>
            <a:r>
              <a:rPr lang="en-IN" dirty="0"/>
              <a:t> Gupta		2017A7PS0114P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Abhinava</a:t>
            </a:r>
            <a:r>
              <a:rPr lang="en-IN" dirty="0"/>
              <a:t> </a:t>
            </a:r>
            <a:r>
              <a:rPr lang="en-IN" dirty="0" err="1"/>
              <a:t>Arsada</a:t>
            </a:r>
            <a:r>
              <a:rPr lang="en-IN" dirty="0"/>
              <a:t>		2017A7PS0028P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 err="1"/>
              <a:t>Sreyas</a:t>
            </a:r>
            <a:r>
              <a:rPr lang="en-IN" dirty="0"/>
              <a:t> </a:t>
            </a:r>
            <a:r>
              <a:rPr lang="en-IN" dirty="0" err="1"/>
              <a:t>Ravinchandran</a:t>
            </a:r>
            <a:r>
              <a:rPr lang="en-IN" dirty="0"/>
              <a:t>		2017A7PS0275P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2)Generation of globally unique IDs.(using hashes or salted hash)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-SHASUM can be used to generate a unique ID for any string.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Generation of GDF files from given structured data(e.g. SQL table)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-Creation of a metadata structure which maintains constraints  like foreign key or primary key etc.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-Creating a Parser which converts any data format to GDF.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3)Developing a query language (based on SPARQL) for information retrieval. Implemented using Bash for quick runtime.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-Some queries we plan to implement are:-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	-about: Lists all resources present in a GDF file.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-seperate: Segregates all the subjects into separate files along with their associated triplets.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4)Developing a renderer which generates a SVG file(visual format) representing the underlying graph structure of any GDF file.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-D3 stands for Data-Driven Documents. D3.js is a JavaScript library for data manipulation.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-We will use D3.js to generate SVGs for our GDF files.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150" y="453963"/>
            <a:ext cx="6521300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819144" y="41432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7-COLUMN FORMAT</a:t>
            </a:r>
            <a:endParaRPr dirty="0"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313" y="1106311"/>
            <a:ext cx="6833363" cy="36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192-CAF4-4910-AE82-84C39EAA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05333"/>
            <a:ext cx="7505700" cy="954600"/>
          </a:xfrm>
        </p:spPr>
        <p:txBody>
          <a:bodyPr/>
          <a:lstStyle/>
          <a:p>
            <a:r>
              <a:rPr lang="en-IN" dirty="0"/>
              <a:t>Qualifiers and UID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FCEA-59D1-47A5-A735-9CCC36B1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110192"/>
            <a:ext cx="7505700" cy="37891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UID is used to uniquely identify each tuple in the GDF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UID is calculated by using an in-built hash in bash: </a:t>
            </a:r>
            <a:r>
              <a:rPr lang="en-IN" sz="2000" b="1" dirty="0"/>
              <a:t>md5sum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So, UID is </a:t>
            </a:r>
            <a:r>
              <a:rPr lang="en-IN" sz="2000" b="1" i="1" dirty="0"/>
              <a:t>md5sum of (Subject Predicate Object)</a:t>
            </a:r>
          </a:p>
          <a:p>
            <a:pPr marL="14605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Qualifiers are used to give more information about Subject/Predicate/Object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 err="1"/>
              <a:t>Yashdeep</a:t>
            </a:r>
            <a:r>
              <a:rPr lang="en-IN" sz="2000" dirty="0"/>
              <a:t> is an honest boy. Then, “honest” and “boy” are qualifiers of </a:t>
            </a:r>
            <a:r>
              <a:rPr lang="en-IN" sz="2000" dirty="0" err="1"/>
              <a:t>Yashdeep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Qualifiers can also be a URL.</a:t>
            </a:r>
          </a:p>
        </p:txBody>
      </p:sp>
    </p:spTree>
    <p:extLst>
      <p:ext uri="{BB962C8B-B14F-4D97-AF65-F5344CB8AC3E}">
        <p14:creationId xmlns:p14="http://schemas.microsoft.com/office/powerpoint/2010/main" val="427691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819150" y="533401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META DATA FORMAT</a:t>
            </a:r>
            <a:endParaRPr dirty="0"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575" y="1128890"/>
            <a:ext cx="7510657" cy="348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050" y="1591951"/>
            <a:ext cx="8084350" cy="2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8;p33">
            <a:extLst>
              <a:ext uri="{FF2B5EF4-FFF2-40B4-BE49-F238E27FC236}">
                <a16:creationId xmlns:a16="http://schemas.microsoft.com/office/drawing/2014/main" id="{D428C4CF-EFBA-4911-BA46-6A45ED8D1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375" y="39404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META DATA: </a:t>
            </a:r>
            <a:r>
              <a:rPr lang="en-IN" dirty="0"/>
              <a:t>Defining Nodes and Edges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819150" y="5122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D3.JS rendere</a:t>
            </a:r>
            <a:r>
              <a:rPr lang="en-IN" dirty="0"/>
              <a:t>r</a:t>
            </a:r>
            <a:endParaRPr dirty="0"/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8044" y="660034"/>
            <a:ext cx="3874391" cy="33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DD990-40B8-4039-A402-0B8BB874B330}"/>
              </a:ext>
            </a:extLst>
          </p:cNvPr>
          <p:cNvSpPr txBox="1"/>
          <p:nvPr/>
        </p:nvSpPr>
        <p:spPr>
          <a:xfrm>
            <a:off x="819150" y="1207911"/>
            <a:ext cx="4208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Renderer is used to display the graphical output.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We are using D3.js renderer which will generate the graph database for our GDF data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43D77-5359-488F-82A9-B5CC980F8CC8}"/>
              </a:ext>
            </a:extLst>
          </p:cNvPr>
          <p:cNvSpPr txBox="1"/>
          <p:nvPr/>
        </p:nvSpPr>
        <p:spPr>
          <a:xfrm>
            <a:off x="5362222" y="4131733"/>
            <a:ext cx="338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An example of the output of D3.js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3C27-C0EA-471B-BF91-EB68D3A3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05548"/>
            <a:ext cx="7505700" cy="954600"/>
          </a:xfrm>
        </p:spPr>
        <p:txBody>
          <a:bodyPr/>
          <a:lstStyle/>
          <a:p>
            <a:r>
              <a:rPr lang="en-IN" sz="3200" dirty="0"/>
              <a:t>About SPARQL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6DB5-88EA-453A-AF94-C0A94E4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0" y="1460148"/>
            <a:ext cx="7505700" cy="2829630"/>
          </a:xfrm>
        </p:spPr>
        <p:txBody>
          <a:bodyPr/>
          <a:lstStyle/>
          <a:p>
            <a:pPr marL="12700" marR="85090" lvl="0" indent="0">
              <a:lnSpc>
                <a:spcPct val="100000"/>
              </a:lnSpc>
              <a:buNone/>
            </a:pPr>
            <a:r>
              <a:rPr lang="en-IN" sz="2400" i="1" dirty="0">
                <a:solidFill>
                  <a:srgbClr val="A21F1F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IN" sz="1600" i="1" dirty="0">
                <a:solidFill>
                  <a:srgbClr val="A21F1F"/>
                </a:solidFill>
                <a:latin typeface="Georgia"/>
                <a:ea typeface="Georgia"/>
                <a:cs typeface="Georgia"/>
                <a:sym typeface="Georgia"/>
              </a:rPr>
              <a:t>PARQL is the standard language to query graph data represented as  RDF triples.</a:t>
            </a:r>
            <a:endParaRPr lang="en-IN" sz="16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85750">
              <a:lnSpc>
                <a:spcPct val="100000"/>
              </a:lnSpc>
              <a:spcBef>
                <a:spcPts val="155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dirty="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PARQL </a:t>
            </a:r>
            <a:r>
              <a:rPr lang="en-IN" sz="1600" b="1" dirty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rotocol and </a:t>
            </a:r>
            <a:r>
              <a:rPr lang="en-IN" sz="1600" b="1" dirty="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DF </a:t>
            </a:r>
            <a:r>
              <a:rPr lang="en-IN" sz="1600" b="1" dirty="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uery </a:t>
            </a:r>
            <a:r>
              <a:rPr lang="en-IN" sz="1600" b="1" dirty="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anguage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One of the three core standards of the Semantic Web, along with RDF and OWL.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Became a W3C standard January 2008.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SPARQL 1.1 now in Working Draft status.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150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363" y="439888"/>
            <a:ext cx="8567274" cy="4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382F-CD6B-40E0-A8B2-2D4FE4BB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8222"/>
            <a:ext cx="7505700" cy="954600"/>
          </a:xfrm>
        </p:spPr>
        <p:txBody>
          <a:bodyPr/>
          <a:lstStyle/>
          <a:p>
            <a:r>
              <a:rPr lang="en-IN" dirty="0"/>
              <a:t>Types of SPARQL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89E4-A2DF-40BB-A759-EF614609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88533"/>
            <a:ext cx="7505700" cy="3050192"/>
          </a:xfrm>
        </p:spPr>
        <p:txBody>
          <a:bodyPr/>
          <a:lstStyle/>
          <a:p>
            <a:pPr marL="336550" lvl="0" indent="-285750">
              <a:lnSpc>
                <a:spcPct val="10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/>
                <a:ea typeface="Georgia"/>
                <a:cs typeface="Georgia"/>
                <a:sym typeface="Georgia"/>
              </a:rPr>
              <a:t>SELECT</a:t>
            </a:r>
            <a:endParaRPr lang="en-IN" sz="1600" u="sng" dirty="0">
              <a:latin typeface="Georgia"/>
              <a:ea typeface="Georgia"/>
              <a:cs typeface="Georgia"/>
              <a:sym typeface="Georgia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Return a table of all X, Y, etc. satisfying the following conditions ...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/>
                <a:ea typeface="Georgia"/>
                <a:cs typeface="Georgia"/>
                <a:sym typeface="Georgia"/>
              </a:rPr>
              <a:t>CONSTRUCT</a:t>
            </a:r>
            <a:endParaRPr lang="en-IN" sz="1600" u="sng" dirty="0">
              <a:latin typeface="Georgia"/>
              <a:ea typeface="Georgia"/>
              <a:cs typeface="Georgia"/>
              <a:sym typeface="Georgia"/>
            </a:endParaRPr>
          </a:p>
          <a:p>
            <a:pPr marL="287020" marR="5080" lvl="0" indent="0">
              <a:lnSpc>
                <a:spcPct val="100000"/>
              </a:lnSpc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Find all X, Y, etc. satisfying the following conditions ... and substitute  them into the following template in order to generate (possibly new)  RDF statements, creating a new graph.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/>
                <a:ea typeface="Georgia"/>
                <a:cs typeface="Georgia"/>
                <a:sym typeface="Georgia"/>
              </a:rPr>
              <a:t>DESCRIBE</a:t>
            </a:r>
            <a:endParaRPr lang="en-IN" sz="1600" u="sng" dirty="0">
              <a:latin typeface="Georgia"/>
              <a:ea typeface="Georgia"/>
              <a:cs typeface="Georgia"/>
              <a:sym typeface="Georgia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Find all statements in the dataset that provide information about the following resource(s) ... (identified by name or description)</a:t>
            </a:r>
          </a:p>
          <a:p>
            <a:pPr marL="3365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b="1" u="sng" dirty="0">
                <a:latin typeface="Georgia"/>
                <a:ea typeface="Georgia"/>
                <a:cs typeface="Georgia"/>
                <a:sym typeface="Georgia"/>
              </a:rPr>
              <a:t>ASK</a:t>
            </a:r>
            <a:endParaRPr lang="en-IN" sz="1600" u="sng" dirty="0">
              <a:latin typeface="Georgia"/>
              <a:ea typeface="Georgia"/>
              <a:cs typeface="Georgia"/>
              <a:sym typeface="Georgia"/>
            </a:endParaRPr>
          </a:p>
          <a:p>
            <a:pPr marL="287020" lvl="0" indent="0">
              <a:lnSpc>
                <a:spcPct val="100000"/>
              </a:lnSpc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Are there any X, Y, etc. satisfying the following conditions ...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224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A4CE-7A22-43F6-B231-0C2FF95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 SPARQL query</a:t>
            </a:r>
          </a:p>
        </p:txBody>
      </p:sp>
      <p:sp>
        <p:nvSpPr>
          <p:cNvPr id="4" name="Google Shape;290;p38">
            <a:extLst>
              <a:ext uri="{FF2B5EF4-FFF2-40B4-BE49-F238E27FC236}">
                <a16:creationId xmlns:a16="http://schemas.microsoft.com/office/drawing/2014/main" id="{4FF47AC2-1B59-406C-B4CB-F13ACC495B69}"/>
              </a:ext>
            </a:extLst>
          </p:cNvPr>
          <p:cNvSpPr/>
          <p:nvPr/>
        </p:nvSpPr>
        <p:spPr>
          <a:xfrm>
            <a:off x="1319783" y="1864238"/>
            <a:ext cx="6035100" cy="152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291;p38">
            <a:extLst>
              <a:ext uri="{FF2B5EF4-FFF2-40B4-BE49-F238E27FC236}">
                <a16:creationId xmlns:a16="http://schemas.microsoft.com/office/drawing/2014/main" id="{4BA00B51-D985-46EE-81D7-1C4C30CE9468}"/>
              </a:ext>
            </a:extLst>
          </p:cNvPr>
          <p:cNvSpPr/>
          <p:nvPr/>
        </p:nvSpPr>
        <p:spPr>
          <a:xfrm>
            <a:off x="1266444" y="1919096"/>
            <a:ext cx="6053400" cy="14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292;p38">
            <a:extLst>
              <a:ext uri="{FF2B5EF4-FFF2-40B4-BE49-F238E27FC236}">
                <a16:creationId xmlns:a16="http://schemas.microsoft.com/office/drawing/2014/main" id="{2A00A6C1-ADC7-46C6-A28B-C9A2FA215E62}"/>
              </a:ext>
            </a:extLst>
          </p:cNvPr>
          <p:cNvSpPr/>
          <p:nvPr/>
        </p:nvSpPr>
        <p:spPr>
          <a:xfrm>
            <a:off x="1364996" y="1869662"/>
            <a:ext cx="5943600" cy="1458277"/>
          </a:xfrm>
          <a:custGeom>
            <a:avLst/>
            <a:gdLst/>
            <a:ahLst/>
            <a:cxnLst/>
            <a:rect l="l" t="t" r="r" b="b"/>
            <a:pathLst>
              <a:path w="5943600" h="1944370" extrusionOk="0">
                <a:moveTo>
                  <a:pt x="0" y="1944243"/>
                </a:moveTo>
                <a:lnTo>
                  <a:pt x="5943219" y="1944243"/>
                </a:lnTo>
                <a:lnTo>
                  <a:pt x="594321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293;p38">
            <a:extLst>
              <a:ext uri="{FF2B5EF4-FFF2-40B4-BE49-F238E27FC236}">
                <a16:creationId xmlns:a16="http://schemas.microsoft.com/office/drawing/2014/main" id="{880B4018-0B80-4FFA-8F82-D7DC97F36150}"/>
              </a:ext>
            </a:extLst>
          </p:cNvPr>
          <p:cNvSpPr txBox="1"/>
          <p:nvPr/>
        </p:nvSpPr>
        <p:spPr>
          <a:xfrm>
            <a:off x="1443989" y="1966722"/>
            <a:ext cx="55809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PREFIX rov: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&lt;http://ww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.w3.org/TR/vocab-regorg/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294;p38">
            <a:extLst>
              <a:ext uri="{FF2B5EF4-FFF2-40B4-BE49-F238E27FC236}">
                <a16:creationId xmlns:a16="http://schemas.microsoft.com/office/drawing/2014/main" id="{EC20C1DD-17B8-405E-9B38-E1059DCF94D6}"/>
              </a:ext>
            </a:extLst>
          </p:cNvPr>
          <p:cNvSpPr txBox="1"/>
          <p:nvPr/>
        </p:nvSpPr>
        <p:spPr>
          <a:xfrm>
            <a:off x="1443989" y="2378201"/>
            <a:ext cx="1606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SELECT ?name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295;p38">
            <a:extLst>
              <a:ext uri="{FF2B5EF4-FFF2-40B4-BE49-F238E27FC236}">
                <a16:creationId xmlns:a16="http://schemas.microsoft.com/office/drawing/2014/main" id="{A24B6F49-699F-4B29-B790-5DEF75A1A5B7}"/>
              </a:ext>
            </a:extLst>
          </p:cNvPr>
          <p:cNvSpPr txBox="1"/>
          <p:nvPr/>
        </p:nvSpPr>
        <p:spPr>
          <a:xfrm>
            <a:off x="1443989" y="2789872"/>
            <a:ext cx="2933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WHERE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{ ?x rov:legalName ?name }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297;p38">
            <a:extLst>
              <a:ext uri="{FF2B5EF4-FFF2-40B4-BE49-F238E27FC236}">
                <a16:creationId xmlns:a16="http://schemas.microsoft.com/office/drawing/2014/main" id="{0FA12D6F-00D6-44CB-84EE-45685974AF8A}"/>
              </a:ext>
            </a:extLst>
          </p:cNvPr>
          <p:cNvSpPr txBox="1"/>
          <p:nvPr/>
        </p:nvSpPr>
        <p:spPr>
          <a:xfrm>
            <a:off x="417677" y="2304097"/>
            <a:ext cx="8193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Type of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38">
            <a:extLst>
              <a:ext uri="{FF2B5EF4-FFF2-40B4-BE49-F238E27FC236}">
                <a16:creationId xmlns:a16="http://schemas.microsoft.com/office/drawing/2014/main" id="{1A16267D-BB50-4A80-82AC-AFAB6DF49685}"/>
              </a:ext>
            </a:extLst>
          </p:cNvPr>
          <p:cNvSpPr txBox="1"/>
          <p:nvPr/>
        </p:nvSpPr>
        <p:spPr>
          <a:xfrm>
            <a:off x="512165" y="2509838"/>
            <a:ext cx="630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query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9;p38">
            <a:extLst>
              <a:ext uri="{FF2B5EF4-FFF2-40B4-BE49-F238E27FC236}">
                <a16:creationId xmlns:a16="http://schemas.microsoft.com/office/drawing/2014/main" id="{C45658E3-3A80-47FA-83E0-19006ADC607E}"/>
              </a:ext>
            </a:extLst>
          </p:cNvPr>
          <p:cNvSpPr txBox="1"/>
          <p:nvPr/>
        </p:nvSpPr>
        <p:spPr>
          <a:xfrm>
            <a:off x="3275203" y="2358104"/>
            <a:ext cx="3526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Variables, i.e. what to search for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00;p38">
            <a:extLst>
              <a:ext uri="{FF2B5EF4-FFF2-40B4-BE49-F238E27FC236}">
                <a16:creationId xmlns:a16="http://schemas.microsoft.com/office/drawing/2014/main" id="{699C6848-FAFC-4DBA-9449-A0D53F3E476B}"/>
              </a:ext>
            </a:extLst>
          </p:cNvPr>
          <p:cNvSpPr/>
          <p:nvPr/>
        </p:nvSpPr>
        <p:spPr>
          <a:xfrm>
            <a:off x="4499990" y="2895752"/>
            <a:ext cx="2448559" cy="900589"/>
          </a:xfrm>
          <a:custGeom>
            <a:avLst/>
            <a:gdLst/>
            <a:ahLst/>
            <a:cxnLst/>
            <a:rect l="l" t="t" r="r" b="b"/>
            <a:pathLst>
              <a:path w="2448559" h="1200785" extrusionOk="0">
                <a:moveTo>
                  <a:pt x="0" y="1200327"/>
                </a:moveTo>
                <a:lnTo>
                  <a:pt x="2448306" y="1200327"/>
                </a:lnTo>
                <a:lnTo>
                  <a:pt x="2448306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301;p38">
            <a:extLst>
              <a:ext uri="{FF2B5EF4-FFF2-40B4-BE49-F238E27FC236}">
                <a16:creationId xmlns:a16="http://schemas.microsoft.com/office/drawing/2014/main" id="{A78D6A52-E105-4A44-A1EA-F216B2D5B55F}"/>
              </a:ext>
            </a:extLst>
          </p:cNvPr>
          <p:cNvSpPr txBox="1"/>
          <p:nvPr/>
        </p:nvSpPr>
        <p:spPr>
          <a:xfrm>
            <a:off x="5096002" y="2898266"/>
            <a:ext cx="1258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RDF triple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2;p38">
            <a:extLst>
              <a:ext uri="{FF2B5EF4-FFF2-40B4-BE49-F238E27FC236}">
                <a16:creationId xmlns:a16="http://schemas.microsoft.com/office/drawing/2014/main" id="{98A17640-BE40-4CC4-A868-D8A4B2B65178}"/>
              </a:ext>
            </a:extLst>
          </p:cNvPr>
          <p:cNvSpPr txBox="1"/>
          <p:nvPr/>
        </p:nvSpPr>
        <p:spPr>
          <a:xfrm>
            <a:off x="4812538" y="3104007"/>
            <a:ext cx="18255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patterns, i.e. the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03;p38">
            <a:extLst>
              <a:ext uri="{FF2B5EF4-FFF2-40B4-BE49-F238E27FC236}">
                <a16:creationId xmlns:a16="http://schemas.microsoft.com/office/drawing/2014/main" id="{4719F1BD-240B-492B-817E-1F4A080019FF}"/>
              </a:ext>
            </a:extLst>
          </p:cNvPr>
          <p:cNvSpPr txBox="1"/>
          <p:nvPr/>
        </p:nvSpPr>
        <p:spPr>
          <a:xfrm>
            <a:off x="4631182" y="3309709"/>
            <a:ext cx="218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conditions that have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be met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04;p38">
            <a:extLst>
              <a:ext uri="{FF2B5EF4-FFF2-40B4-BE49-F238E27FC236}">
                <a16:creationId xmlns:a16="http://schemas.microsoft.com/office/drawing/2014/main" id="{F07E25E4-FFA2-4122-9473-609E4D332F5A}"/>
              </a:ext>
            </a:extLst>
          </p:cNvPr>
          <p:cNvSpPr txBox="1"/>
          <p:nvPr/>
        </p:nvSpPr>
        <p:spPr>
          <a:xfrm>
            <a:off x="7160768" y="1926050"/>
            <a:ext cx="13584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Definition of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05;p38">
            <a:extLst>
              <a:ext uri="{FF2B5EF4-FFF2-40B4-BE49-F238E27FC236}">
                <a16:creationId xmlns:a16="http://schemas.microsoft.com/office/drawing/2014/main" id="{D3DD5443-3C76-4E7A-B252-C5D5CA160AD8}"/>
              </a:ext>
            </a:extLst>
          </p:cNvPr>
          <p:cNvSpPr txBox="1"/>
          <p:nvPr/>
        </p:nvSpPr>
        <p:spPr>
          <a:xfrm>
            <a:off x="7160768" y="2131789"/>
            <a:ext cx="9303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prefixes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8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7D8F-0177-444A-A3E8-8CDF33F4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27" y="303331"/>
            <a:ext cx="7505700" cy="954600"/>
          </a:xfrm>
        </p:spPr>
        <p:txBody>
          <a:bodyPr/>
          <a:lstStyle/>
          <a:p>
            <a:r>
              <a:rPr lang="en-IN" dirty="0"/>
              <a:t>SPARQL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DE9D-AEDC-40C1-A93C-87FD0297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5" y="1038578"/>
            <a:ext cx="7505700" cy="3601155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Can be used for...</a:t>
            </a:r>
          </a:p>
          <a:p>
            <a:pPr marL="323850" lvl="0" indent="-285750">
              <a:lnSpc>
                <a:spcPct val="100000"/>
              </a:lnSpc>
              <a:spcBef>
                <a:spcPts val="91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Adding data (INSERT)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Deleting data (DELETE)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Loading RDF Graph (LOAD / LOAD .. INTO)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Clearing an RDF Graph (CLEAR GRAPH)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Creating RDF Graphs (CREATE GRAPH)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Removing RDF Graphs (DROP GRAPH)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Copying RDF Graphs (COPY GRAPH ... TO GRAPH)</a:t>
            </a:r>
          </a:p>
          <a:p>
            <a:pPr marL="323850" lvl="0" indent="-285750">
              <a:lnSpc>
                <a:spcPct val="100000"/>
              </a:lnSpc>
              <a:spcBef>
                <a:spcPts val="900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Moving RDF Graphs (MOVE GRAPH ... TO GRAPH)</a:t>
            </a:r>
          </a:p>
          <a:p>
            <a:pPr marL="323850" lvl="0" indent="-285750">
              <a:lnSpc>
                <a:spcPct val="100000"/>
              </a:lnSpc>
              <a:spcBef>
                <a:spcPts val="905"/>
              </a:spcBef>
              <a:buSzPts val="1400"/>
              <a:buFont typeface="Wingdings" panose="05000000000000000000" pitchFamily="2" charset="2"/>
              <a:buChar char="v"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Adding RDF Graphs (ADD GRAPH TO GRAPH)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1659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911-E9B8-4FB6-9569-6FDDCF04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" y="204110"/>
            <a:ext cx="8252178" cy="816572"/>
          </a:xfrm>
        </p:spPr>
        <p:txBody>
          <a:bodyPr/>
          <a:lstStyle/>
          <a:p>
            <a:r>
              <a:rPr lang="en-IN" sz="2400" dirty="0"/>
              <a:t>SELECT: Return the name of an organization with particular URI </a:t>
            </a:r>
          </a:p>
        </p:txBody>
      </p:sp>
      <p:sp>
        <p:nvSpPr>
          <p:cNvPr id="4" name="Google Shape;319;p40">
            <a:extLst>
              <a:ext uri="{FF2B5EF4-FFF2-40B4-BE49-F238E27FC236}">
                <a16:creationId xmlns:a16="http://schemas.microsoft.com/office/drawing/2014/main" id="{137BE9C3-5535-4778-B124-EBA6A3B32DD1}"/>
              </a:ext>
            </a:extLst>
          </p:cNvPr>
          <p:cNvSpPr/>
          <p:nvPr/>
        </p:nvSpPr>
        <p:spPr>
          <a:xfrm>
            <a:off x="592837" y="1261864"/>
            <a:ext cx="8011800" cy="9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320;p40">
            <a:extLst>
              <a:ext uri="{FF2B5EF4-FFF2-40B4-BE49-F238E27FC236}">
                <a16:creationId xmlns:a16="http://schemas.microsoft.com/office/drawing/2014/main" id="{B47BE04D-F4DB-4059-A9B8-0C4A404FA3E7}"/>
              </a:ext>
            </a:extLst>
          </p:cNvPr>
          <p:cNvSpPr/>
          <p:nvPr/>
        </p:nvSpPr>
        <p:spPr>
          <a:xfrm>
            <a:off x="585216" y="1256157"/>
            <a:ext cx="4622400" cy="14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321;p40">
            <a:extLst>
              <a:ext uri="{FF2B5EF4-FFF2-40B4-BE49-F238E27FC236}">
                <a16:creationId xmlns:a16="http://schemas.microsoft.com/office/drawing/2014/main" id="{37469803-5BD5-404C-9846-D35DC8BFE2E1}"/>
              </a:ext>
            </a:extLst>
          </p:cNvPr>
          <p:cNvSpPr txBox="1"/>
          <p:nvPr/>
        </p:nvSpPr>
        <p:spPr>
          <a:xfrm>
            <a:off x="611555" y="1275597"/>
            <a:ext cx="7920900" cy="918300"/>
          </a:xfrm>
          <a:prstGeom prst="rect">
            <a:avLst/>
          </a:pr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noAutofit/>
          </a:bodyPr>
          <a:lstStyle/>
          <a:p>
            <a:pPr marL="91440" marR="50742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comp:A rov:haslegalName “Niké” .  comp:A org:hasRegisteredSite site:1234 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Comp:B rov:haslegalName “BARCO” 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site:1234 locn:fullAddress “Dahliastraat 24, 2160 Wommelgem 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322;p40">
            <a:extLst>
              <a:ext uri="{FF2B5EF4-FFF2-40B4-BE49-F238E27FC236}">
                <a16:creationId xmlns:a16="http://schemas.microsoft.com/office/drawing/2014/main" id="{EA409712-F3AE-43DB-B4DB-CB82E2532A10}"/>
              </a:ext>
            </a:extLst>
          </p:cNvPr>
          <p:cNvSpPr/>
          <p:nvPr/>
        </p:nvSpPr>
        <p:spPr>
          <a:xfrm>
            <a:off x="583691" y="2483739"/>
            <a:ext cx="8030100" cy="1553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323;p40">
            <a:extLst>
              <a:ext uri="{FF2B5EF4-FFF2-40B4-BE49-F238E27FC236}">
                <a16:creationId xmlns:a16="http://schemas.microsoft.com/office/drawing/2014/main" id="{2F0F451E-D5E4-493A-A1CB-E547B03EF3F9}"/>
              </a:ext>
            </a:extLst>
          </p:cNvPr>
          <p:cNvSpPr/>
          <p:nvPr/>
        </p:nvSpPr>
        <p:spPr>
          <a:xfrm>
            <a:off x="585216" y="2484882"/>
            <a:ext cx="4142100" cy="15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324;p40">
            <a:extLst>
              <a:ext uri="{FF2B5EF4-FFF2-40B4-BE49-F238E27FC236}">
                <a16:creationId xmlns:a16="http://schemas.microsoft.com/office/drawing/2014/main" id="{F19B4BE0-0050-4ABB-A736-9F02D8F52CB6}"/>
              </a:ext>
            </a:extLst>
          </p:cNvPr>
          <p:cNvSpPr txBox="1"/>
          <p:nvPr/>
        </p:nvSpPr>
        <p:spPr>
          <a:xfrm>
            <a:off x="611555" y="2505075"/>
            <a:ext cx="7920900" cy="1471200"/>
          </a:xfrm>
          <a:prstGeom prst="rect">
            <a:avLst/>
          </a:prstGeom>
          <a:noFill/>
          <a:ln w="9525" cap="flat" cmpd="sng">
            <a:solidFill>
              <a:srgbClr val="77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900" rIns="0" bIns="0" anchor="t" anchorCtr="0">
            <a:no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PREFIX comp: &lt; </a:t>
            </a:r>
            <a:r>
              <a:rPr lang="en" sz="9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http://example/org/org/&gt;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  <a:p>
            <a:pPr marL="91440" marR="404050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PREFIX org: &lt; </a:t>
            </a:r>
            <a:r>
              <a:rPr lang="en" sz="9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http://www.w3.org/TR/vocab-regorg/ </a:t>
            </a: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&gt;  PREFIX site: &lt;</a:t>
            </a:r>
            <a:r>
              <a:rPr lang="en" sz="9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http://example.org/site/&gt;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PREFIX rov: &lt;</a:t>
            </a:r>
            <a:r>
              <a:rPr lang="en" sz="9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http://www.w3.org/TR/vocab-regorg/</a:t>
            </a: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  <a:p>
            <a:pPr marL="91440" marR="676783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SELECT ?name  WHERE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  <a:p>
            <a:pPr marL="164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{ ?x org:hasRegisteredSite site:1234 .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Georgia"/>
                <a:ea typeface="Georgia"/>
                <a:cs typeface="Georgia"/>
                <a:sym typeface="Georgia"/>
              </a:rPr>
              <a:t>?x rov:haslegalName ?name .}</a:t>
            </a:r>
            <a:endParaRPr sz="9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" name="Google Shape;325;p40">
            <a:extLst>
              <a:ext uri="{FF2B5EF4-FFF2-40B4-BE49-F238E27FC236}">
                <a16:creationId xmlns:a16="http://schemas.microsoft.com/office/drawing/2014/main" id="{514DF403-0356-4CC7-8B20-39862A9A78D1}"/>
              </a:ext>
            </a:extLst>
          </p:cNvPr>
          <p:cNvGraphicFramePr/>
          <p:nvPr/>
        </p:nvGraphicFramePr>
        <p:xfrm>
          <a:off x="605205" y="4269752"/>
          <a:ext cx="7921000" cy="457475"/>
        </p:xfrm>
        <a:graphic>
          <a:graphicData uri="http://schemas.openxmlformats.org/drawingml/2006/table">
            <a:tbl>
              <a:tblPr firstRow="1" bandRow="1">
                <a:noFill/>
                <a:tableStyleId>{099F67EC-F634-4B82-BBE6-A8B6BCE6BF2A}</a:tableStyleId>
              </a:tblPr>
              <a:tblGrid>
                <a:gridCol w="7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2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none" strike="noStrike" cap="none">
                          <a:solidFill>
                            <a:srgbClr val="A21F1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name</a:t>
                      </a:r>
                      <a:endParaRPr sz="9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314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5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“Niké”</a:t>
                      </a:r>
                      <a:endParaRPr sz="900" u="none" strike="noStrike" cap="none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314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326;p40">
            <a:extLst>
              <a:ext uri="{FF2B5EF4-FFF2-40B4-BE49-F238E27FC236}">
                <a16:creationId xmlns:a16="http://schemas.microsoft.com/office/drawing/2014/main" id="{1C52CC03-3753-4414-89C3-470F85FFC20D}"/>
              </a:ext>
            </a:extLst>
          </p:cNvPr>
          <p:cNvSpPr txBox="1"/>
          <p:nvPr/>
        </p:nvSpPr>
        <p:spPr>
          <a:xfrm>
            <a:off x="599033" y="1099661"/>
            <a:ext cx="11355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Sample data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327;p40">
            <a:extLst>
              <a:ext uri="{FF2B5EF4-FFF2-40B4-BE49-F238E27FC236}">
                <a16:creationId xmlns:a16="http://schemas.microsoft.com/office/drawing/2014/main" id="{67ACAE16-5E64-4C1B-844B-B4E13C2A755A}"/>
              </a:ext>
            </a:extLst>
          </p:cNvPr>
          <p:cNvSpPr txBox="1"/>
          <p:nvPr/>
        </p:nvSpPr>
        <p:spPr>
          <a:xfrm>
            <a:off x="599033" y="2259520"/>
            <a:ext cx="572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Query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328;p40">
            <a:extLst>
              <a:ext uri="{FF2B5EF4-FFF2-40B4-BE49-F238E27FC236}">
                <a16:creationId xmlns:a16="http://schemas.microsoft.com/office/drawing/2014/main" id="{C4986007-B20F-4510-8E3C-529D5D62523E}"/>
              </a:ext>
            </a:extLst>
          </p:cNvPr>
          <p:cNvSpPr txBox="1"/>
          <p:nvPr/>
        </p:nvSpPr>
        <p:spPr>
          <a:xfrm>
            <a:off x="645668" y="4038752"/>
            <a:ext cx="597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Result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2874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728839" y="227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 dirty="0"/>
              <a:t>Our Progress</a:t>
            </a:r>
            <a:endParaRPr sz="3600"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819150" y="997303"/>
            <a:ext cx="7505700" cy="35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dirty="0"/>
              <a:t>We have completed the following:</a:t>
            </a:r>
            <a:br>
              <a:rPr lang="en" sz="2000" dirty="0"/>
            </a:br>
            <a:r>
              <a:rPr lang="en" sz="2000" dirty="0"/>
              <a:t>a) Text to GDF file conversion</a:t>
            </a:r>
            <a:br>
              <a:rPr lang="en" sz="2000" dirty="0"/>
            </a:br>
            <a:r>
              <a:rPr lang="en" sz="2000" dirty="0"/>
              <a:t>b) Generation of meta-data.gdf file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2000" dirty="0"/>
              <a:t>We will do the following in coming days:</a:t>
            </a:r>
            <a:br>
              <a:rPr lang="en" sz="2000" dirty="0"/>
            </a:br>
            <a:r>
              <a:rPr lang="en" sz="2000" dirty="0"/>
              <a:t>a) Conversion of GDF file into JSON objects</a:t>
            </a:r>
            <a:br>
              <a:rPr lang="en" sz="2000" dirty="0"/>
            </a:br>
            <a:r>
              <a:rPr lang="en" sz="2000" dirty="0"/>
              <a:t>b) Developing Querying engine</a:t>
            </a:r>
            <a:endParaRPr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819150" y="4678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 dirty="0"/>
              <a:t>FUTURE PROSPECTS</a:t>
            </a:r>
            <a:endParaRPr sz="3200" dirty="0"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819150" y="1422400"/>
            <a:ext cx="7505700" cy="30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400" dirty="0"/>
              <a:t>Conversion of our GDF file into JSON objects</a:t>
            </a:r>
            <a:endParaRPr sz="24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400" dirty="0"/>
              <a:t>Understand the working of D3.js renderer and use it to generate graph SVGs from the JSON objects generated from (a)</a:t>
            </a:r>
            <a:endParaRPr sz="24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400" dirty="0"/>
              <a:t>Complete the building of querying engine (based on SPARQL)</a:t>
            </a: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819150" y="422644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346" name="Google Shape;346;p43"/>
          <p:cNvSpPr txBox="1">
            <a:spLocks noGrp="1"/>
          </p:cNvSpPr>
          <p:nvPr>
            <p:ph type="body" idx="1"/>
          </p:nvPr>
        </p:nvSpPr>
        <p:spPr>
          <a:xfrm>
            <a:off x="819150" y="1377244"/>
            <a:ext cx="7505700" cy="306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Social networks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Network diagrams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Fraud detection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Access management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Graph based search of digital asset etc.</a:t>
            </a:r>
            <a:endParaRPr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52" name="Google Shape;352;p4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https://github.com/Sreyas-108/GDF</a:t>
            </a:r>
            <a:r>
              <a:rPr lang="en" sz="1600" u="sng" dirty="0">
                <a:solidFill>
                  <a:schemeClr val="hlink"/>
                </a:solidFill>
              </a:rPr>
              <a:t> </a:t>
            </a:r>
            <a:r>
              <a:rPr lang="en" sz="1600" dirty="0">
                <a:solidFill>
                  <a:schemeClr val="hlink"/>
                </a:solidFill>
              </a:rPr>
              <a:t>: </a:t>
            </a:r>
            <a:r>
              <a:rPr lang="en-IN" sz="1600" dirty="0">
                <a:solidFill>
                  <a:schemeClr val="hlink"/>
                </a:solidFill>
              </a:rPr>
              <a:t>Our complete work is present on this remote repo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694973" y="1561747"/>
            <a:ext cx="7505700" cy="299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To convert any file into GDF format.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To render the file using D3.js renderer. 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We are using 7-column format for making GDF file. The same format is also followed to produce meta-data.gdf file. </a:t>
            </a:r>
            <a:endParaRPr sz="2000"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Wingdings" panose="05000000000000000000" pitchFamily="2" charset="2"/>
              <a:buChar char="v"/>
            </a:pPr>
            <a:r>
              <a:rPr lang="en" sz="2000" dirty="0"/>
              <a:t>We will also write code to get JSON objects corresponding to tuples in the GDF file.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GRAPH DB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Uses a graphical model to represent and store the data.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Unlike relational database, in which data is stored in tables using a rigid structure with a predefined schema, in graph databases, there is no predefined schema.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It is a No-SQL database.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Prominent Graph DB : Neo4j, Blazegraph, and OrientDB.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775" y="456688"/>
            <a:ext cx="8536450" cy="4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819150" y="631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13500"/>
            <a:ext cx="4571999" cy="3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GRAPH DB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Better performance – Since there are no joins, recursive queries are localized to only a part of the graph.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Flexibility – New relationships, subgraphs can be added without disturbing existing database structure and queries, since schema is not fixed.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Maintenance – Application interface can be modified without any change to data definition schema.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Our Project..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 and Objective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-Many queries are often cheap and efficient, when done on a graph.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-The goal is to represent data of any kind as a graph.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-Modelled using Resource Description Framework(RDF).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-Stores data in the form of triples(Yashdeep|likes|iceCream)each having a globally unique Resource ID.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-Uses platforms like GitHub, Docker ,Bash and Python etc.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1)Deciding the structure of our GDF files.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-Any kind of data is ultimately reduced to this form.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-We are using a 7-column format.(1 hash,3 resources,3 qualifiers)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-Hash is a unique ID given to each triple.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-Resources are a reference to any object/entity.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	-Qualifiers are like adjectives.(blue sky).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1042</Words>
  <Application>Microsoft Office PowerPoint</Application>
  <PresentationFormat>On-screen Show (16:9)</PresentationFormat>
  <Paragraphs>139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Nunito</vt:lpstr>
      <vt:lpstr>Times New Roman</vt:lpstr>
      <vt:lpstr>Georgia</vt:lpstr>
      <vt:lpstr>Calibri</vt:lpstr>
      <vt:lpstr>Wingdings</vt:lpstr>
      <vt:lpstr>Arial</vt:lpstr>
      <vt:lpstr>Shift</vt:lpstr>
      <vt:lpstr>Graph Data Digest Document Format (GDF)</vt:lpstr>
      <vt:lpstr>PowerPoint Presentation</vt:lpstr>
      <vt:lpstr>What is GRAPH DB</vt:lpstr>
      <vt:lpstr>PowerPoint Presentation</vt:lpstr>
      <vt:lpstr>Example</vt:lpstr>
      <vt:lpstr>Why GRAPH DB</vt:lpstr>
      <vt:lpstr>Our Project..</vt:lpstr>
      <vt:lpstr>Background and Objective</vt:lpstr>
      <vt:lpstr>Various stages of the Project</vt:lpstr>
      <vt:lpstr>Various stages of the Project</vt:lpstr>
      <vt:lpstr>Various stages of the Project</vt:lpstr>
      <vt:lpstr>Various stages of the Project</vt:lpstr>
      <vt:lpstr>PowerPoint Presentation</vt:lpstr>
      <vt:lpstr>7-COLUMN FORMAT</vt:lpstr>
      <vt:lpstr>Qualifiers and UID</vt:lpstr>
      <vt:lpstr>META DATA FORMAT</vt:lpstr>
      <vt:lpstr>META DATA: Defining Nodes and Edges</vt:lpstr>
      <vt:lpstr>D3.JS renderer</vt:lpstr>
      <vt:lpstr>About SPARQL</vt:lpstr>
      <vt:lpstr>Types of SPARQL queries</vt:lpstr>
      <vt:lpstr>Structure of a SPARQL query</vt:lpstr>
      <vt:lpstr>SPARQL Update</vt:lpstr>
      <vt:lpstr>SELECT: Return the name of an organization with particular URI </vt:lpstr>
      <vt:lpstr>Our Progress</vt:lpstr>
      <vt:lpstr>FUTURE PROSPECTS</vt:lpstr>
      <vt:lpstr>APPLICATIONS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Document Format</dc:title>
  <dc:creator>dell</dc:creator>
  <cp:lastModifiedBy>vipbaswan103@gmail.com</cp:lastModifiedBy>
  <cp:revision>60</cp:revision>
  <dcterms:modified xsi:type="dcterms:W3CDTF">2019-06-11T08:13:36Z</dcterms:modified>
</cp:coreProperties>
</file>