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9F67EC-F634-4B82-BBE6-A8B6BCE6BF2A}">
  <a:tblStyle styleId="{099F67EC-F634-4B82-BBE6-A8B6BCE6BF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Nuni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Nunito-italic.fntdata"/><Relationship Id="rId14" Type="http://schemas.openxmlformats.org/officeDocument/2006/relationships/slide" Target="slides/slide7.xml"/><Relationship Id="rId36" Type="http://schemas.openxmlformats.org/officeDocument/2006/relationships/font" Target="fonts/Nuni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bcb4ae1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5bcb4ae1a0_0_17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bcb4ae1a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bcb4ae1a0_0_121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cb4ae1a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bcb4ae1a0_0_173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cb4ae1a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5bcb4ae1a0_0_306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bcb4ae1a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5bcb4ae1a0_0_358:notes"/>
          <p:cNvSpPr/>
          <p:nvPr>
            <p:ph idx="2" type="sldImg"/>
          </p:nvPr>
        </p:nvSpPr>
        <p:spPr>
          <a:xfrm>
            <a:off x="381188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70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0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0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527100" y="497929"/>
            <a:ext cx="8082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599033" y="2454992"/>
            <a:ext cx="50490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818918" y="4815000"/>
            <a:ext cx="2292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145271" y="4855840"/>
            <a:ext cx="4941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542237" y="4778135"/>
            <a:ext cx="930900" cy="252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5"/>
          <p:cNvSpPr/>
          <p:nvPr/>
        </p:nvSpPr>
        <p:spPr>
          <a:xfrm>
            <a:off x="8090154" y="5002015"/>
            <a:ext cx="539100" cy="14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5"/>
          <p:cNvSpPr/>
          <p:nvPr/>
        </p:nvSpPr>
        <p:spPr>
          <a:xfrm>
            <a:off x="381000" y="457200"/>
            <a:ext cx="8229600" cy="114300"/>
          </a:xfrm>
          <a:custGeom>
            <a:rect b="b" l="l" r="r" t="t"/>
            <a:pathLst>
              <a:path extrusionOk="0" h="152400" w="8229600">
                <a:moveTo>
                  <a:pt x="0" y="152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cap="flat" cmpd="sng" w="12700">
            <a:solidFill>
              <a:srgbClr val="A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527100" y="497929"/>
            <a:ext cx="8082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818918" y="4815000"/>
            <a:ext cx="2292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145271" y="4855840"/>
            <a:ext cx="4941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542237" y="4778135"/>
            <a:ext cx="930900" cy="252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6"/>
          <p:cNvSpPr/>
          <p:nvPr/>
        </p:nvSpPr>
        <p:spPr>
          <a:xfrm>
            <a:off x="8090154" y="5002015"/>
            <a:ext cx="539100" cy="14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6"/>
          <p:cNvSpPr txBox="1"/>
          <p:nvPr>
            <p:ph idx="11" type="ftr"/>
          </p:nvPr>
        </p:nvSpPr>
        <p:spPr>
          <a:xfrm>
            <a:off x="818918" y="4815000"/>
            <a:ext cx="2292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145271" y="4855840"/>
            <a:ext cx="4941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542237" y="4778135"/>
            <a:ext cx="930900" cy="252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7"/>
          <p:cNvSpPr/>
          <p:nvPr/>
        </p:nvSpPr>
        <p:spPr>
          <a:xfrm>
            <a:off x="8090154" y="5002015"/>
            <a:ext cx="539100" cy="14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7"/>
          <p:cNvSpPr/>
          <p:nvPr/>
        </p:nvSpPr>
        <p:spPr>
          <a:xfrm>
            <a:off x="381000" y="457200"/>
            <a:ext cx="8229600" cy="114300"/>
          </a:xfrm>
          <a:custGeom>
            <a:rect b="b" l="l" r="r" t="t"/>
            <a:pathLst>
              <a:path extrusionOk="0" h="152400" w="8229600">
                <a:moveTo>
                  <a:pt x="0" y="152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cap="flat" cmpd="sng" w="12700">
            <a:solidFill>
              <a:srgbClr val="A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7"/>
          <p:cNvSpPr txBox="1"/>
          <p:nvPr>
            <p:ph type="ctrTitle"/>
          </p:nvPr>
        </p:nvSpPr>
        <p:spPr>
          <a:xfrm>
            <a:off x="527100" y="1371694"/>
            <a:ext cx="80898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818918" y="4815000"/>
            <a:ext cx="2292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145271" y="4855840"/>
            <a:ext cx="4941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542237" y="4778135"/>
            <a:ext cx="930900" cy="252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8"/>
          <p:cNvSpPr/>
          <p:nvPr/>
        </p:nvSpPr>
        <p:spPr>
          <a:xfrm>
            <a:off x="8090154" y="5002015"/>
            <a:ext cx="539100" cy="14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8"/>
          <p:cNvSpPr/>
          <p:nvPr/>
        </p:nvSpPr>
        <p:spPr>
          <a:xfrm>
            <a:off x="381000" y="457200"/>
            <a:ext cx="8229600" cy="114300"/>
          </a:xfrm>
          <a:custGeom>
            <a:rect b="b" l="l" r="r" t="t"/>
            <a:pathLst>
              <a:path extrusionOk="0" h="152400" w="8229600">
                <a:moveTo>
                  <a:pt x="0" y="152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cap="flat" cmpd="sng" w="12700">
            <a:solidFill>
              <a:srgbClr val="A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527100" y="497929"/>
            <a:ext cx="8082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20700" y="1302830"/>
            <a:ext cx="39708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1" type="ftr"/>
          </p:nvPr>
        </p:nvSpPr>
        <p:spPr>
          <a:xfrm>
            <a:off x="818918" y="4815000"/>
            <a:ext cx="2292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145271" y="4855840"/>
            <a:ext cx="4941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50" y="2"/>
            <a:ext cx="2795414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4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542237" y="4778135"/>
            <a:ext cx="930900" cy="2526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527100" y="497929"/>
            <a:ext cx="8082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599033" y="2454992"/>
            <a:ext cx="50490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818918" y="4815000"/>
            <a:ext cx="2292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145271" y="4855840"/>
            <a:ext cx="4941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www.w3.org/TR/vocab-regorg/" TargetMode="External"/><Relationship Id="rId6" Type="http://schemas.openxmlformats.org/officeDocument/2006/relationships/hyperlink" Target="http://www.w3.org/TR/vocab-reg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0" Type="http://schemas.openxmlformats.org/officeDocument/2006/relationships/hyperlink" Target="http://www.w3.org/TR/vocab-regorg/" TargetMode="External"/><Relationship Id="rId9" Type="http://schemas.openxmlformats.org/officeDocument/2006/relationships/hyperlink" Target="http://example.org/site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hyperlink" Target="http://example/org/org/" TargetMode="External"/><Relationship Id="rId8" Type="http://schemas.openxmlformats.org/officeDocument/2006/relationships/hyperlink" Target="http://www.w3.org/TR/vocab-reg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Sreyas-108/G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Graph Document Format</a:t>
            </a:r>
            <a:endParaRPr/>
          </a:p>
        </p:txBody>
      </p:sp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GDF Team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2)Generation of globally unique IDs.(using hashes or salted hash)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-SHASUM can be used to generate a unique ID for any string.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Generation of GDF files from given structured data(e.g. SQL table)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-Creation of a metadata structure which maintains constraints  like foreign key or primary key etc.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-Creating a Parser which converts any data format to GDF.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3)Developing a query language (based on SPARQL) for information retrieval. Implemented using Bash for quick runtime.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-Some queries we plan to implement are:-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	-about: Lists all resources present in a GDF file.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-seperate: Segregates all the subjects into separate files along with their associated triplets.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4)Developing a renderer which generates a SVG file(visual format) representing the underlying graph structure of any GDF file.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-D3 stands for Data-Driven Documents. D3.js is a JavaScript library for data manipulation.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-We will use D3.js to generate SVGs for our GDF files.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150" y="453963"/>
            <a:ext cx="6521300" cy="4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7 COLUMN FORMAT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313" y="1690675"/>
            <a:ext cx="6833363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META DATA FORMAT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75" y="1571600"/>
            <a:ext cx="7510657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50" y="1591951"/>
            <a:ext cx="8084350" cy="21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819150" y="5122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D3.JS renderer example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800" y="1333475"/>
            <a:ext cx="3874391" cy="33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/>
          <p:nvPr/>
        </p:nvSpPr>
        <p:spPr>
          <a:xfrm>
            <a:off x="381000" y="457200"/>
            <a:ext cx="8229600" cy="114300"/>
          </a:xfrm>
          <a:custGeom>
            <a:rect b="b" l="l" r="r" t="t"/>
            <a:pathLst>
              <a:path extrusionOk="0" h="152400" w="8229600">
                <a:moveTo>
                  <a:pt x="0" y="152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cap="flat" cmpd="sng" w="12700">
            <a:solidFill>
              <a:srgbClr val="A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527100" y="497929"/>
            <a:ext cx="24117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SPARQL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520700" y="1298257"/>
            <a:ext cx="8094300" cy="2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85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21F1F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i="1" lang="en">
                <a:solidFill>
                  <a:srgbClr val="A21F1F"/>
                </a:solidFill>
                <a:latin typeface="Georgia"/>
                <a:ea typeface="Georgia"/>
                <a:cs typeface="Georgia"/>
                <a:sym typeface="Georgia"/>
              </a:rPr>
              <a:t>PARQL is the standard language to query graph data represented as  RDF triples.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287020" marR="0" rtl="0" algn="l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PARQL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rotocol and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DF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uery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anguage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362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One of the three core standards of the Semantic Web, along with RDF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28702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and OWL.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362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Became a W3C standard January 2008.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362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SPARQL 1.1 now in Working Draft status.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/>
          <p:nvPr/>
        </p:nvSpPr>
        <p:spPr>
          <a:xfrm>
            <a:off x="381000" y="457200"/>
            <a:ext cx="8229600" cy="114300"/>
          </a:xfrm>
          <a:custGeom>
            <a:rect b="b" l="l" r="r" t="t"/>
            <a:pathLst>
              <a:path extrusionOk="0" h="152400" w="8229600">
                <a:moveTo>
                  <a:pt x="0" y="152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cap="flat" cmpd="sng" w="12700">
            <a:solidFill>
              <a:srgbClr val="A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37"/>
          <p:cNvSpPr txBox="1"/>
          <p:nvPr>
            <p:ph type="title"/>
          </p:nvPr>
        </p:nvSpPr>
        <p:spPr>
          <a:xfrm>
            <a:off x="527100" y="497929"/>
            <a:ext cx="4036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SPARQL queries</a:t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520700" y="1151572"/>
            <a:ext cx="8045400" cy="27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2362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SELECT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Return a table of all X, Y, etc. satisfying the following conditions ...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362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CONSTRUCT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2870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Find all X, Y, etc. satisfying the following conditions ... and substitute  them into the following template in order to generate (possibly new)  RDF statements, creating a new graph.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362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DESCRIBE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Find all statements in the dataset that provide information about the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following resource(s) ... (identified by name or description)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362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Are there any X, Y, etc. satisfying the following conditions ...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63" y="439888"/>
            <a:ext cx="8567274" cy="4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/>
          <p:nvPr/>
        </p:nvSpPr>
        <p:spPr>
          <a:xfrm>
            <a:off x="381000" y="457200"/>
            <a:ext cx="8229600" cy="114300"/>
          </a:xfrm>
          <a:custGeom>
            <a:rect b="b" l="l" r="r" t="t"/>
            <a:pathLst>
              <a:path extrusionOk="0" h="152400" w="8229600">
                <a:moveTo>
                  <a:pt x="0" y="152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cap="flat" cmpd="sng" w="12700">
            <a:solidFill>
              <a:srgbClr val="A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38"/>
          <p:cNvSpPr/>
          <p:nvPr/>
        </p:nvSpPr>
        <p:spPr>
          <a:xfrm>
            <a:off x="1319783" y="1864238"/>
            <a:ext cx="6035100" cy="152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38"/>
          <p:cNvSpPr/>
          <p:nvPr/>
        </p:nvSpPr>
        <p:spPr>
          <a:xfrm>
            <a:off x="1266444" y="1919096"/>
            <a:ext cx="6053400" cy="1468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38"/>
          <p:cNvSpPr/>
          <p:nvPr/>
        </p:nvSpPr>
        <p:spPr>
          <a:xfrm>
            <a:off x="1364996" y="1869662"/>
            <a:ext cx="5943600" cy="1458277"/>
          </a:xfrm>
          <a:custGeom>
            <a:rect b="b" l="l" r="r" t="t"/>
            <a:pathLst>
              <a:path extrusionOk="0" h="1944370" w="5943600">
                <a:moveTo>
                  <a:pt x="0" y="1944243"/>
                </a:moveTo>
                <a:lnTo>
                  <a:pt x="5943219" y="1944243"/>
                </a:lnTo>
                <a:lnTo>
                  <a:pt x="594321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noFill/>
          <a:ln cap="flat" cmpd="sng" w="9525">
            <a:solidFill>
              <a:srgbClr val="77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38"/>
          <p:cNvSpPr txBox="1"/>
          <p:nvPr/>
        </p:nvSpPr>
        <p:spPr>
          <a:xfrm>
            <a:off x="1443989" y="1966722"/>
            <a:ext cx="5580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PREFIX rov: 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&lt;http://ww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.w3.org/TR/vocab-regorg/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1443989" y="2378201"/>
            <a:ext cx="1606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SELECT ?name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1443989" y="2789872"/>
            <a:ext cx="29337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WHERE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3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{ ?x rov:legalName ?name }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p38"/>
          <p:cNvSpPr txBox="1"/>
          <p:nvPr>
            <p:ph type="title"/>
          </p:nvPr>
        </p:nvSpPr>
        <p:spPr>
          <a:xfrm>
            <a:off x="527100" y="497929"/>
            <a:ext cx="471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SPARQL Query</a:t>
            </a:r>
            <a:endParaRPr/>
          </a:p>
        </p:txBody>
      </p:sp>
      <p:sp>
        <p:nvSpPr>
          <p:cNvPr id="297" name="Google Shape;297;p38"/>
          <p:cNvSpPr txBox="1"/>
          <p:nvPr/>
        </p:nvSpPr>
        <p:spPr>
          <a:xfrm>
            <a:off x="417677" y="2304097"/>
            <a:ext cx="8193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Type of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512165" y="2509838"/>
            <a:ext cx="630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query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3275203" y="2358104"/>
            <a:ext cx="35268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Variables, i.e. what to search for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4499990" y="2895752"/>
            <a:ext cx="2448559" cy="900589"/>
          </a:xfrm>
          <a:custGeom>
            <a:rect b="b" l="l" r="r" t="t"/>
            <a:pathLst>
              <a:path extrusionOk="0" h="1200785" w="2448559">
                <a:moveTo>
                  <a:pt x="0" y="1200327"/>
                </a:moveTo>
                <a:lnTo>
                  <a:pt x="2448306" y="1200327"/>
                </a:lnTo>
                <a:lnTo>
                  <a:pt x="2448306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38"/>
          <p:cNvSpPr txBox="1"/>
          <p:nvPr/>
        </p:nvSpPr>
        <p:spPr>
          <a:xfrm>
            <a:off x="5096002" y="2898266"/>
            <a:ext cx="1258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RDF triple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4812538" y="3104007"/>
            <a:ext cx="1825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patterns, i.e. the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4631182" y="3309709"/>
            <a:ext cx="218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conditions that have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 be met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7160768" y="1926050"/>
            <a:ext cx="13584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Definition of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7160768" y="2131789"/>
            <a:ext cx="9303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prefixes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381000" y="457200"/>
            <a:ext cx="8229600" cy="114300"/>
          </a:xfrm>
          <a:custGeom>
            <a:rect b="b" l="l" r="r" t="t"/>
            <a:pathLst>
              <a:path extrusionOk="0" h="152400" w="8229600">
                <a:moveTo>
                  <a:pt x="0" y="152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cap="flat" cmpd="sng" w="12700">
            <a:solidFill>
              <a:srgbClr val="A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" name="Google Shape;311;p39"/>
          <p:cNvSpPr txBox="1"/>
          <p:nvPr>
            <p:ph type="title"/>
          </p:nvPr>
        </p:nvSpPr>
        <p:spPr>
          <a:xfrm>
            <a:off x="527100" y="497929"/>
            <a:ext cx="2608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Update</a:t>
            </a:r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520700" y="1202117"/>
            <a:ext cx="5621700" cy="29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Can be used for...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Adding data (INSERT)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Deleting data (DELETE)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Loading RDF Graph (LOAD / LOAD .. INTO)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Clearing an RDF Graph (CLEAR GRAPH)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Creating RDF Graphs (CREATE GRAPH)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Removing RDF Graphs (DROP GRAPH)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Copying RDF Graphs (COPY GRAPH ... TO GRAPH)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Moving RDF Graphs (MOVE GRAPH ... TO GRAPH)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8920" lvl="0" marL="28702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Adding RDF Graphs (ADD GRAPH TO GRAPH)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/>
          <p:nvPr/>
        </p:nvSpPr>
        <p:spPr>
          <a:xfrm>
            <a:off x="381000" y="457200"/>
            <a:ext cx="8229600" cy="114300"/>
          </a:xfrm>
          <a:custGeom>
            <a:rect b="b" l="l" r="r" t="t"/>
            <a:pathLst>
              <a:path extrusionOk="0" h="152400" w="8229600">
                <a:moveTo>
                  <a:pt x="0" y="152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cap="flat" cmpd="sng" w="12700">
            <a:solidFill>
              <a:srgbClr val="A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40"/>
          <p:cNvSpPr txBox="1"/>
          <p:nvPr>
            <p:ph type="title"/>
          </p:nvPr>
        </p:nvSpPr>
        <p:spPr>
          <a:xfrm>
            <a:off x="527100" y="497929"/>
            <a:ext cx="80913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– return the name of an organisation with</a:t>
            </a:r>
            <a:endParaRPr sz="18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particular URI</a:t>
            </a:r>
            <a:endParaRPr sz="1800"/>
          </a:p>
        </p:txBody>
      </p:sp>
      <p:sp>
        <p:nvSpPr>
          <p:cNvPr id="319" name="Google Shape;319;p40"/>
          <p:cNvSpPr/>
          <p:nvPr/>
        </p:nvSpPr>
        <p:spPr>
          <a:xfrm>
            <a:off x="592837" y="1261864"/>
            <a:ext cx="8011800" cy="98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40"/>
          <p:cNvSpPr/>
          <p:nvPr/>
        </p:nvSpPr>
        <p:spPr>
          <a:xfrm>
            <a:off x="585216" y="1256157"/>
            <a:ext cx="4622400" cy="141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40"/>
          <p:cNvSpPr txBox="1"/>
          <p:nvPr/>
        </p:nvSpPr>
        <p:spPr>
          <a:xfrm>
            <a:off x="611555" y="1275597"/>
            <a:ext cx="7920900" cy="918300"/>
          </a:xfrm>
          <a:prstGeom prst="rect">
            <a:avLst/>
          </a:prstGeom>
          <a:noFill/>
          <a:ln cap="flat" cmpd="sng" w="9525">
            <a:solidFill>
              <a:srgbClr val="77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1275">
            <a:noAutofit/>
          </a:bodyPr>
          <a:lstStyle/>
          <a:p>
            <a:pPr indent="0" lvl="0" marL="91440" marR="5074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comp:A rov:haslegalName “Niké” .  comp:A org:hasRegisteredSite site:1234 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Comp:B rov:haslegalName “BARCO” 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site:1234 locn:fullAddress “Dahliastraat 24, 2160 Wommelgem 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583691" y="2483739"/>
            <a:ext cx="8030100" cy="1553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40"/>
          <p:cNvSpPr/>
          <p:nvPr/>
        </p:nvSpPr>
        <p:spPr>
          <a:xfrm>
            <a:off x="585216" y="2484882"/>
            <a:ext cx="4142100" cy="1554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" name="Google Shape;324;p40"/>
          <p:cNvSpPr txBox="1"/>
          <p:nvPr/>
        </p:nvSpPr>
        <p:spPr>
          <a:xfrm>
            <a:off x="611555" y="2505075"/>
            <a:ext cx="7920900" cy="1471200"/>
          </a:xfrm>
          <a:prstGeom prst="rect">
            <a:avLst/>
          </a:prstGeom>
          <a:noFill/>
          <a:ln cap="flat" cmpd="sng" w="9525">
            <a:solidFill>
              <a:srgbClr val="77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19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PREFIX comp: &lt;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http://example/org/org/&gt;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" marR="404050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PREFIX org: &lt;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http://www.w3.org/TR/vocab-regorg/ 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&gt;  PREFIX site: &lt;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9"/>
              </a:rPr>
              <a:t>http://example.org/site/&gt;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PREFIX rov: &lt;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0"/>
              </a:rPr>
              <a:t>http://www.w3.org/TR/vocab-regorg/</a:t>
            </a: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" marR="676783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SELECT ?name  WHERE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164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{ ?x org:hasRegisteredSite site:1234 .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?x rov:haslegalName ?name .}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25" name="Google Shape;325;p40"/>
          <p:cNvGraphicFramePr/>
          <p:nvPr/>
        </p:nvGraphicFramePr>
        <p:xfrm>
          <a:off x="605205" y="4269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{099F67EC-F634-4B82-BBE6-A8B6BCE6BF2A}</a:tableStyleId>
              </a:tblPr>
              <a:tblGrid>
                <a:gridCol w="7921000"/>
              </a:tblGrid>
              <a:tr h="228725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cap="none" strike="noStrike">
                          <a:solidFill>
                            <a:srgbClr val="A21F1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name</a:t>
                      </a:r>
                      <a:endParaRPr sz="9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7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“Niké”</a:t>
                      </a:r>
                      <a:endParaRPr sz="9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1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40"/>
          <p:cNvSpPr txBox="1"/>
          <p:nvPr/>
        </p:nvSpPr>
        <p:spPr>
          <a:xfrm>
            <a:off x="599033" y="1099661"/>
            <a:ext cx="1135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Sample data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599033" y="2259520"/>
            <a:ext cx="5727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Query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645668" y="4038752"/>
            <a:ext cx="597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Result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Progress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We have completed the following:</a:t>
            </a:r>
            <a:br>
              <a:rPr lang="en"/>
            </a:br>
            <a:r>
              <a:rPr lang="en"/>
              <a:t>a) Text to GDF file conversion</a:t>
            </a:r>
            <a:br>
              <a:rPr lang="en"/>
            </a:br>
            <a:r>
              <a:rPr lang="en"/>
              <a:t>b) Generation of meta-data.gdf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We will do the following in coming days:</a:t>
            </a:r>
            <a:br>
              <a:rPr lang="en"/>
            </a:br>
            <a:r>
              <a:rPr lang="en"/>
              <a:t>a) Conversion of GDF file into JSON objects</a:t>
            </a:r>
            <a:br>
              <a:rPr lang="en"/>
            </a:br>
            <a:r>
              <a:rPr lang="en"/>
              <a:t>b) Developing Querying engine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Conversion of our GDF file into JSON objects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Understand the working of D3.js renderer and use it to generate graph SVGs from the JSON objects generated from (a)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Complete the building of querying engine (based on SPARQL)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Social networks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Network diagrams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Fraud detection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Access management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Graph based search of digital asset etc.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2" name="Google Shape;352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https://github.com/Sreyas-108/GDF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To convert any file into GDF format.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To render the file using D3.js renderer.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We are using 7-column format for making GDF file. The same format is also followed to produce meta-data.gdf file.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We will also write code to get JSON objects corresponding to tuples in the GDF file.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GRAPH DB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Uses a graphical model to represent and store the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Unlike relational database, in which data is stored in tables using a rigid structure with a predefined schema, in graph databases, there is no predefined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It is a No-SQL database.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Prominent Graph DB : Neo4j, Blazegraph, and OrientDB.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775" y="456688"/>
            <a:ext cx="8536450" cy="4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631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413500"/>
            <a:ext cx="4571999" cy="3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GRAPH DB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Better performance – Since there are no joins, recursive queries are localized to only a part of the graph.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Flexibility – New relationships, subgraphs can be added without disturbing existing database structure and queries, since schema is not fixed.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Maintenance – Application interface can be modified without any change to data definition schema.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Our Project..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Background and Objective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-Many queries are often cheap and efficient, when done on a graph.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-The goal is to represent data of any kind as a graph.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-Modelled using Resource Description Framework(RDF).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-Stores data in the form of triples(Yashdeep|likes|iceCream)each having a globally unique Resource ID.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-Uses platforms like GitHub, Docker ,Bash and Python etc.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Various stages of the Project</a:t>
            </a:r>
            <a:endParaRPr sz="3000"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1)Deciding the structure of our GDF files.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-Any kind of data is ultimately reduced to this form.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-We are using a 7-column format.(1 hash,3 resources,3 qualifiers)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-Hash is a unique ID given to each triple.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	-Resources are a reference to any object/entity.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	-Qualifiers are like adjectives.(blue sky).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