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2d51d52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2d51d52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2d51d52d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2d51d52d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2cdd13b7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2cdd13b7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2cdd13b70_3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2cdd13b70_3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2cdd13b70_3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2cdd13b70_3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2cdd13b70_3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2cdd13b70_3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2cdd13b70_3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2cdd13b70_3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2cdd13b70_3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2cdd13b70_3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2cdd13b70_3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2cdd13b70_3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Sreyas-J/CAP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61900" y="5496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GB" sz="3680"/>
              <a:t>AP selection in Cell-Free Massive MIMO system</a:t>
            </a:r>
            <a:endParaRPr sz="36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80"/>
              <a:t>using Machine Learning Algorithm</a:t>
            </a:r>
            <a:endParaRPr sz="368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46350" y="3699425"/>
            <a:ext cx="2234700" cy="1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Chinmay Krishna R</a:t>
            </a:r>
            <a:br>
              <a:rPr lang="en-GB"/>
            </a:br>
            <a:r>
              <a:rPr lang="en-GB"/>
              <a:t>Pradyumna 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Sreyas Janamanchi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Github Link</a:t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361900" y="3641100"/>
            <a:ext cx="4032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Authors</a:t>
            </a:r>
            <a:r>
              <a:rPr lang="en-GB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Shreyashri Biswas and P Vijayakumar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1910975" y="1971850"/>
            <a:ext cx="5195700" cy="180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/>
              <a:t>THANK YOU</a:t>
            </a:r>
            <a:endParaRPr sz="3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Glossary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73200" y="1533325"/>
            <a:ext cx="8404800" cy="29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Access Point (AP)</a:t>
            </a:r>
            <a:r>
              <a:rPr lang="en-GB"/>
              <a:t>: A network device that enables wireless communication by connecting user equipment (UE) to a wired or wireless network.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/>
              <a:t>Spectral Efficiency (SE)</a:t>
            </a:r>
            <a:r>
              <a:rPr lang="en-GB"/>
              <a:t>: The measure of how efficiently a communication system transmits data over a given bandwidth.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-GB">
                <a:latin typeface="Arial"/>
                <a:ea typeface="Arial"/>
                <a:cs typeface="Arial"/>
                <a:sym typeface="Arial"/>
              </a:rPr>
              <a:t>Cell-Free Massive MIMO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200">
                <a:latin typeface="Arial"/>
                <a:ea typeface="Arial"/>
                <a:cs typeface="Arial"/>
                <a:sym typeface="Arial"/>
              </a:rPr>
              <a:t>A wireless communication system where a large number of distributed access points (APs) cooperatively serve users without predefined cell boundaries.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Survey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65200" y="1768875"/>
            <a:ext cx="4483500" cy="30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Effective Channel Gain-Based Access Point Selection in Cell-Free Massive MIMO Systems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/>
              <a:t>Similar to the CAPS paper but implements a </a:t>
            </a:r>
            <a:r>
              <a:rPr lang="en-GB" sz="1100"/>
              <a:t>different algorithm for AP selection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Drawbacks of previous studies are that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Traditional cellular networks have uneven coverage and interference issues.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AutoNum type="arabicPeriod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Higher Computational Complexity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AutoNum type="arabicPeriod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Pilot Contamination Issues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AutoNum type="arabicPeriod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Suboptimal Resource Utilization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Roboto"/>
              <a:buAutoNum type="arabicPeriod"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Scalability Challenges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18601" l="3642" r="16306" t="8191"/>
          <a:stretch/>
        </p:blipFill>
        <p:spPr>
          <a:xfrm>
            <a:off x="4890150" y="1768863"/>
            <a:ext cx="3700024" cy="2344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052550" y="4296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</a:t>
            </a:r>
            <a:r>
              <a:rPr lang="en-GB"/>
              <a:t> Statement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229350" y="2026800"/>
            <a:ext cx="5057700" cy="20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Cell-Free Massive MIMO provides better coverage and efficiency by using distributed APs.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Challenge: Selecting optimal APs is computationally complex and causes pilot contamination.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Pr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op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osed Solution: Cluster-based AP Selection (CAPS) using K-means++ clustering.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Benefits: Reduces computational workload and improves spectral efficiency.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9450" y="1496150"/>
            <a:ext cx="3552150" cy="27337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Model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14900" y="1422850"/>
            <a:ext cx="54018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Cell-Free Massive MIMO:</a:t>
            </a:r>
            <a:br>
              <a:rPr b="1" lang="en-GB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Consists of M Access Points (APs) and K User Equipments (UEs).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APs are geographically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distributed and serve all users in a shared time-frequency resource.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Operates in Time-Division Duplex (TDD) mode for uplink training and downlink transmission.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Channel Model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b="1" lang="en-GB" sz="1100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Channel </a:t>
            </a:r>
            <a:r>
              <a:rPr b="1" lang="en-GB">
                <a:latin typeface="Arial"/>
                <a:ea typeface="Arial"/>
                <a:cs typeface="Arial"/>
                <a:sym typeface="Arial"/>
              </a:rPr>
              <a:t>gmk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between m</a:t>
            </a:r>
            <a:r>
              <a:rPr baseline="30000" lang="en-GB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AP and k</a:t>
            </a:r>
            <a:r>
              <a:rPr baseline="30000" lang="en-GB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 UE  consists of: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Large-scale fading (βmk) → Distance-based attenuation.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■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Small-scale fading (hmk) → Random variations due to multipath propagation.</a:t>
            </a:r>
            <a:br>
              <a:rPr lang="en-GB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Char char="○"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Channel is estimated using Linear Minimum Mean Square Error (LMMSE) method.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2000" y="1573875"/>
            <a:ext cx="2988599" cy="305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CAPS Algorithm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143000" y="1144000"/>
            <a:ext cx="7193400" cy="295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Proposed Solution: Cluster-based AP Selection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Initialize clusters (C) and set pilot sequences (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Hi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) for each user.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Calculate the distance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(Xi) of each user from all cluster centroids.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Sort distances in ascending order and assign each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(Ui) to the nearest cluster.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Create a subset (Mi) of APs common to the assigned cluster and pilot sequence.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Step 5: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Compute Spectral Efficiency (SE) for each AP in Mi and rank them.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70"/>
              <a:buFont typeface="Arial"/>
              <a:buChar char="●"/>
            </a:pPr>
            <a:r>
              <a:rPr b="1" lang="en-GB" sz="1100">
                <a:latin typeface="Arial"/>
                <a:ea typeface="Arial"/>
                <a:cs typeface="Arial"/>
                <a:sym typeface="Arial"/>
              </a:rPr>
              <a:t>Step 6: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 Assign the top-ranked AP to each user and repeat the process until all users are assigned an AP.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97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110"/>
          </a:p>
        </p:txBody>
      </p:sp>
      <p:pic>
        <p:nvPicPr>
          <p:cNvPr id="170" name="Google Shape;17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000" y="3504638"/>
            <a:ext cx="5857875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152500" y="17379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Implemented the CAPS algorithm in python.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Number of APs: 100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Number of UEs: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7875" y="1014025"/>
            <a:ext cx="3356949" cy="382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Timeline</a:t>
            </a:r>
            <a:endParaRPr/>
          </a:p>
        </p:txBody>
      </p:sp>
      <p:grpSp>
        <p:nvGrpSpPr>
          <p:cNvPr id="183" name="Google Shape;183;p20"/>
          <p:cNvGrpSpPr/>
          <p:nvPr/>
        </p:nvGrpSpPr>
        <p:grpSpPr>
          <a:xfrm>
            <a:off x="4513724" y="2142789"/>
            <a:ext cx="2359749" cy="1450986"/>
            <a:chOff x="4526674" y="2135663"/>
            <a:chExt cx="2359749" cy="1450986"/>
          </a:xfrm>
        </p:grpSpPr>
        <p:sp>
          <p:nvSpPr>
            <p:cNvPr id="184" name="Google Shape;184;p20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" name="Google Shape;185;p20"/>
            <p:cNvGrpSpPr/>
            <p:nvPr/>
          </p:nvGrpSpPr>
          <p:grpSpPr>
            <a:xfrm>
              <a:off x="4526674" y="2135663"/>
              <a:ext cx="2359749" cy="1450986"/>
              <a:chOff x="4526674" y="2135663"/>
              <a:chExt cx="2359749" cy="1450986"/>
            </a:xfrm>
          </p:grpSpPr>
          <p:grpSp>
            <p:nvGrpSpPr>
              <p:cNvPr id="186" name="Google Shape;186;p20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87" name="Google Shape;187;p2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88" name="Google Shape;188;p2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9" name="Google Shape;189;p20"/>
              <p:cNvSpPr txBox="1"/>
              <p:nvPr/>
            </p:nvSpPr>
            <p:spPr>
              <a:xfrm>
                <a:off x="4526674" y="3215249"/>
                <a:ext cx="8736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r>
                  <a:rPr b="1" baseline="30000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st </a:t>
                </a: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week of April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0" name="Google Shape;190;p20"/>
              <p:cNvSpPr txBox="1"/>
              <p:nvPr/>
            </p:nvSpPr>
            <p:spPr>
              <a:xfrm>
                <a:off x="4632823" y="2135663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Comparison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Perform the </a:t>
                </a:r>
                <a:r>
                  <a:rPr lang="en-GB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comparative</a:t>
                </a:r>
                <a:r>
                  <a:rPr lang="en-GB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study discussed in the paper.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1" name="Google Shape;191;p20"/>
          <p:cNvGrpSpPr/>
          <p:nvPr/>
        </p:nvGrpSpPr>
        <p:grpSpPr>
          <a:xfrm>
            <a:off x="6422673" y="2529278"/>
            <a:ext cx="1955150" cy="1916102"/>
            <a:chOff x="6435794" y="2522148"/>
            <a:chExt cx="2721155" cy="1916102"/>
          </a:xfrm>
        </p:grpSpPr>
        <p:sp>
          <p:nvSpPr>
            <p:cNvPr id="192" name="Google Shape;192;p20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FF99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20"/>
            <p:cNvGrpSpPr/>
            <p:nvPr/>
          </p:nvGrpSpPr>
          <p:grpSpPr>
            <a:xfrm>
              <a:off x="6435794" y="2522148"/>
              <a:ext cx="2494579" cy="1916102"/>
              <a:chOff x="6435794" y="2522148"/>
              <a:chExt cx="2494579" cy="1916102"/>
            </a:xfrm>
          </p:grpSpPr>
          <p:grpSp>
            <p:nvGrpSpPr>
              <p:cNvPr id="194" name="Google Shape;194;p20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95" name="Google Shape;195;p2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96" name="Google Shape;196;p2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97" name="Google Shape;197;p20"/>
              <p:cNvSpPr txBox="1"/>
              <p:nvPr/>
            </p:nvSpPr>
            <p:spPr>
              <a:xfrm>
                <a:off x="6435794" y="2522148"/>
                <a:ext cx="1670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r>
                  <a:rPr b="1" baseline="30000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nd </a:t>
                </a: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week of April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8" name="Google Shape;198;p20"/>
              <p:cNvSpPr txBox="1"/>
              <p:nvPr/>
            </p:nvSpPr>
            <p:spPr>
              <a:xfrm>
                <a:off x="6676773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Verify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en-GB" sz="800">
                    <a:solidFill>
                      <a:schemeClr val="lt1"/>
                    </a:solidFill>
                  </a:rPr>
                  <a:t>Ensure that all the codes function as expected.</a:t>
                </a:r>
                <a:endParaRPr sz="800">
                  <a:solidFill>
                    <a:schemeClr val="lt1"/>
                  </a:solidFill>
                </a:endParaRPr>
              </a:p>
              <a:p>
                <a:pPr indent="0" lvl="0" marL="0" rtl="0" algn="l">
                  <a:spcBef>
                    <a:spcPts val="1200"/>
                  </a:spcBef>
                  <a:spcAft>
                    <a:spcPts val="1600"/>
                  </a:spcAft>
                  <a:buNone/>
                </a:pPr>
                <a:r>
                  <a:t/>
                </a:r>
                <a:endParaRPr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9" name="Google Shape;199;p20"/>
          <p:cNvGrpSpPr/>
          <p:nvPr/>
        </p:nvGrpSpPr>
        <p:grpSpPr>
          <a:xfrm>
            <a:off x="483041" y="2099851"/>
            <a:ext cx="2580731" cy="1493938"/>
            <a:chOff x="495991" y="2092725"/>
            <a:chExt cx="2580731" cy="1493938"/>
          </a:xfrm>
        </p:grpSpPr>
        <p:sp>
          <p:nvSpPr>
            <p:cNvPr id="200" name="Google Shape;200;p20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1" name="Google Shape;201;p20"/>
            <p:cNvGrpSpPr/>
            <p:nvPr/>
          </p:nvGrpSpPr>
          <p:grpSpPr>
            <a:xfrm>
              <a:off x="495991" y="2092725"/>
              <a:ext cx="2580731" cy="1493938"/>
              <a:chOff x="495991" y="2092725"/>
              <a:chExt cx="2580731" cy="1493938"/>
            </a:xfrm>
          </p:grpSpPr>
          <p:sp>
            <p:nvSpPr>
              <p:cNvPr id="202" name="Google Shape;202;p20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r>
                  <a:rPr b="1" baseline="30000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nd</a:t>
                </a:r>
                <a:r>
                  <a:rPr b="1" baseline="30000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week of </a:t>
                </a: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March 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03" name="Google Shape;203;p20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204" name="Google Shape;204;p20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05" name="Google Shape;205;p20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6" name="Google Shape;206;p20"/>
              <p:cNvSpPr txBox="1"/>
              <p:nvPr/>
            </p:nvSpPr>
            <p:spPr>
              <a:xfrm>
                <a:off x="823122" y="2092725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Literature Survey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GB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Understanding the research paper and related concepts.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7" name="Google Shape;207;p20"/>
          <p:cNvGrpSpPr/>
          <p:nvPr/>
        </p:nvGrpSpPr>
        <p:grpSpPr>
          <a:xfrm>
            <a:off x="2512652" y="2479950"/>
            <a:ext cx="2501348" cy="1965426"/>
            <a:chOff x="2525602" y="2472824"/>
            <a:chExt cx="2501348" cy="1965426"/>
          </a:xfrm>
        </p:grpSpPr>
        <p:sp>
          <p:nvSpPr>
            <p:cNvPr id="208" name="Google Shape;208;p20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" name="Google Shape;209;p20"/>
            <p:cNvGrpSpPr/>
            <p:nvPr/>
          </p:nvGrpSpPr>
          <p:grpSpPr>
            <a:xfrm>
              <a:off x="2525602" y="2472824"/>
              <a:ext cx="2501348" cy="1965426"/>
              <a:chOff x="2525602" y="2472824"/>
              <a:chExt cx="2501348" cy="1965426"/>
            </a:xfrm>
          </p:grpSpPr>
          <p:sp>
            <p:nvSpPr>
              <p:cNvPr id="210" name="Google Shape;210;p20"/>
              <p:cNvSpPr txBox="1"/>
              <p:nvPr/>
            </p:nvSpPr>
            <p:spPr>
              <a:xfrm>
                <a:off x="2525602" y="2472824"/>
                <a:ext cx="1030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r>
                  <a:rPr b="1" baseline="30000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rd </a:t>
                </a:r>
                <a:r>
                  <a:rPr b="1" lang="en-GB" sz="12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week of March</a:t>
                </a:r>
                <a:endParaRPr b="1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11" name="Google Shape;211;p20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212" name="Google Shape;212;p20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213" name="Google Shape;213;p20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4" name="Google Shape;214;p20"/>
              <p:cNvSpPr txBox="1"/>
              <p:nvPr/>
            </p:nvSpPr>
            <p:spPr>
              <a:xfrm>
                <a:off x="2773350" y="3494450"/>
                <a:ext cx="2253600" cy="94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Implementation</a:t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Roboto"/>
                  <a:buChar char="●"/>
                </a:pPr>
                <a:r>
                  <a:rPr lang="en-GB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Simulated the test environment in python.</a:t>
                </a:r>
                <a:endParaRPr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2794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800"/>
                  <a:buFont typeface="Roboto"/>
                  <a:buChar char="●"/>
                </a:pPr>
                <a:r>
                  <a:rPr lang="en-GB" sz="80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Implemented CAPS algorithm on the test environment.</a:t>
                </a:r>
                <a:endParaRPr sz="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1"/>
          <p:cNvSpPr txBox="1"/>
          <p:nvPr>
            <p:ph type="title"/>
          </p:nvPr>
        </p:nvSpPr>
        <p:spPr>
          <a:xfrm>
            <a:off x="1262150" y="4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220" name="Google Shape;220;p21"/>
          <p:cNvSpPr txBox="1"/>
          <p:nvPr>
            <p:ph idx="1" type="body"/>
          </p:nvPr>
        </p:nvSpPr>
        <p:spPr>
          <a:xfrm>
            <a:off x="864475" y="1682425"/>
            <a:ext cx="3819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CAPS has the best SE performance.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CAPS has the 2</a:t>
            </a:r>
            <a:r>
              <a:rPr baseline="30000" lang="en-GB" sz="1100">
                <a:latin typeface="Arial"/>
                <a:ea typeface="Arial"/>
                <a:cs typeface="Arial"/>
                <a:sym typeface="Arial"/>
              </a:rPr>
              <a:t>nd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least time complexity, but has a much better SE performance than the algorithm with the least time complexity.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849" y="1170849"/>
            <a:ext cx="3222250" cy="249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1"/>
          <p:cNvPicPr preferRelativeResize="0"/>
          <p:nvPr/>
        </p:nvPicPr>
        <p:blipFill rotWithShape="1">
          <a:blip r:embed="rId4">
            <a:alphaModFix/>
          </a:blip>
          <a:srcRect b="12929" l="0" r="8147" t="0"/>
          <a:stretch/>
        </p:blipFill>
        <p:spPr>
          <a:xfrm>
            <a:off x="533000" y="3831675"/>
            <a:ext cx="4872325" cy="11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