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0" r:id="rId6"/>
    <p:sldId id="261" r:id="rId7"/>
    <p:sldId id="262" r:id="rId8"/>
    <p:sldId id="268" r:id="rId9"/>
    <p:sldId id="264" r:id="rId10"/>
    <p:sldId id="265" r:id="rId11"/>
    <p:sldId id="266" r:id="rId12"/>
    <p:sldId id="267" r:id="rId13"/>
    <p:sldId id="263"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8032adaf5a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8032adaf5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8032adaf5a_2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8032adaf5a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8032adaf5a_2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8032adaf5a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8032adaf5a_2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8032adaf5a_2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8032adaf5a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8032adaf5a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8032adaf5a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8032adaf5a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8032adaf5a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8032adaf5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ieeexplore.ieee.org/stamp/stamp.jsp?tp=&amp;arnumber=923841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2802000"/>
            <a:ext cx="8520600" cy="2052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Clr>
                <a:schemeClr val="dk1"/>
              </a:buClr>
              <a:buSzPts val="990"/>
              <a:buFont typeface="Arial"/>
              <a:buNone/>
            </a:pPr>
            <a:r>
              <a:rPr lang="en-GB"/>
              <a:t>FPGA Implementation of an Improved OMP for</a:t>
            </a:r>
            <a:endParaRPr/>
          </a:p>
          <a:p>
            <a:pPr marL="0" lvl="0" indent="0" algn="ctr" rtl="0">
              <a:spcBef>
                <a:spcPts val="0"/>
              </a:spcBef>
              <a:spcAft>
                <a:spcPts val="0"/>
              </a:spcAft>
              <a:buClr>
                <a:schemeClr val="dk1"/>
              </a:buClr>
              <a:buSzPts val="990"/>
              <a:buFont typeface="Arial"/>
              <a:buNone/>
            </a:pPr>
            <a:r>
              <a:rPr lang="en-GB"/>
              <a:t>Compressive Sensing Reconstruction</a:t>
            </a:r>
            <a:endParaRPr/>
          </a:p>
          <a:p>
            <a:pPr marL="0" lvl="0" indent="0" algn="ctr" rtl="0">
              <a:spcBef>
                <a:spcPts val="0"/>
              </a:spcBef>
              <a:spcAft>
                <a:spcPts val="0"/>
              </a:spcAft>
              <a:buNone/>
            </a:pPr>
            <a:endParaRPr/>
          </a:p>
        </p:txBody>
      </p:sp>
      <p:sp>
        <p:nvSpPr>
          <p:cNvPr id="55" name="Google Shape;55;p13"/>
          <p:cNvSpPr txBox="1">
            <a:spLocks noGrp="1"/>
          </p:cNvSpPr>
          <p:nvPr>
            <p:ph type="subTitle" idx="1"/>
          </p:nvPr>
        </p:nvSpPr>
        <p:spPr>
          <a:xfrm>
            <a:off x="311700" y="422900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1500" u="sng">
                <a:solidFill>
                  <a:schemeClr val="hlink"/>
                </a:solidFill>
                <a:hlinkClick r:id="rId3"/>
              </a:rPr>
              <a:t>Paper Link</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C1AD4-7FBA-0EF5-9C79-CC46707FA521}"/>
              </a:ext>
            </a:extLst>
          </p:cNvPr>
          <p:cNvSpPr>
            <a:spLocks noGrp="1"/>
          </p:cNvSpPr>
          <p:nvPr>
            <p:ph type="title"/>
          </p:nvPr>
        </p:nvSpPr>
        <p:spPr>
          <a:xfrm>
            <a:off x="140250" y="177874"/>
            <a:ext cx="5917650" cy="572700"/>
          </a:xfrm>
        </p:spPr>
        <p:txBody>
          <a:bodyPr>
            <a:normAutofit fontScale="90000"/>
          </a:bodyPr>
          <a:lstStyle/>
          <a:p>
            <a:r>
              <a:rPr lang="en-IN" u="sng" dirty="0"/>
              <a:t>Comparison of Reconstruction Results</a:t>
            </a:r>
            <a:br>
              <a:rPr lang="en-IN" u="sng" dirty="0"/>
            </a:br>
            <a:endParaRPr lang="en-IN" u="sng" dirty="0"/>
          </a:p>
        </p:txBody>
      </p:sp>
      <p:pic>
        <p:nvPicPr>
          <p:cNvPr id="5" name="Picture 4">
            <a:extLst>
              <a:ext uri="{FF2B5EF4-FFF2-40B4-BE49-F238E27FC236}">
                <a16:creationId xmlns:a16="http://schemas.microsoft.com/office/drawing/2014/main" id="{98BD9F1E-0708-D0F1-FFE8-D41CD56650CA}"/>
              </a:ext>
            </a:extLst>
          </p:cNvPr>
          <p:cNvPicPr>
            <a:picLocks noChangeAspect="1"/>
          </p:cNvPicPr>
          <p:nvPr/>
        </p:nvPicPr>
        <p:blipFill>
          <a:blip r:embed="rId2"/>
          <a:stretch>
            <a:fillRect/>
          </a:stretch>
        </p:blipFill>
        <p:spPr>
          <a:xfrm>
            <a:off x="140250" y="766903"/>
            <a:ext cx="4320601" cy="3240451"/>
          </a:xfrm>
          <a:prstGeom prst="rect">
            <a:avLst/>
          </a:prstGeom>
        </p:spPr>
      </p:pic>
      <p:sp>
        <p:nvSpPr>
          <p:cNvPr id="10" name="TextBox 9">
            <a:extLst>
              <a:ext uri="{FF2B5EF4-FFF2-40B4-BE49-F238E27FC236}">
                <a16:creationId xmlns:a16="http://schemas.microsoft.com/office/drawing/2014/main" id="{E933E936-7D49-066E-867D-FB3D14BBB860}"/>
              </a:ext>
            </a:extLst>
          </p:cNvPr>
          <p:cNvSpPr txBox="1"/>
          <p:nvPr/>
        </p:nvSpPr>
        <p:spPr>
          <a:xfrm>
            <a:off x="171449" y="4319295"/>
            <a:ext cx="8972551" cy="646331"/>
          </a:xfrm>
          <a:prstGeom prst="rect">
            <a:avLst/>
          </a:prstGeom>
          <a:noFill/>
        </p:spPr>
        <p:txBody>
          <a:bodyPr wrap="square" rtlCol="0">
            <a:spAutoFit/>
          </a:bodyPr>
          <a:lstStyle/>
          <a:p>
            <a:r>
              <a:rPr lang="en-IN" sz="1800" dirty="0"/>
              <a:t>We have tried comparing the reconstruction result of the original OMP algorithm and the proposed Improved OMP algorithm for better understanding. </a:t>
            </a:r>
          </a:p>
        </p:txBody>
      </p:sp>
      <p:pic>
        <p:nvPicPr>
          <p:cNvPr id="12" name="Picture 11">
            <a:extLst>
              <a:ext uri="{FF2B5EF4-FFF2-40B4-BE49-F238E27FC236}">
                <a16:creationId xmlns:a16="http://schemas.microsoft.com/office/drawing/2014/main" id="{5550766C-813A-3654-E2AC-474F37CE4D61}"/>
              </a:ext>
            </a:extLst>
          </p:cNvPr>
          <p:cNvPicPr>
            <a:picLocks noChangeAspect="1"/>
          </p:cNvPicPr>
          <p:nvPr/>
        </p:nvPicPr>
        <p:blipFill>
          <a:blip r:embed="rId3"/>
          <a:stretch>
            <a:fillRect/>
          </a:stretch>
        </p:blipFill>
        <p:spPr>
          <a:xfrm>
            <a:off x="4357949" y="766903"/>
            <a:ext cx="4320601" cy="3240451"/>
          </a:xfrm>
          <a:prstGeom prst="rect">
            <a:avLst/>
          </a:prstGeom>
        </p:spPr>
      </p:pic>
      <p:sp>
        <p:nvSpPr>
          <p:cNvPr id="13" name="TextBox 12">
            <a:extLst>
              <a:ext uri="{FF2B5EF4-FFF2-40B4-BE49-F238E27FC236}">
                <a16:creationId xmlns:a16="http://schemas.microsoft.com/office/drawing/2014/main" id="{1B15C38C-D96F-0F7C-C1A7-4760F64EF718}"/>
              </a:ext>
            </a:extLst>
          </p:cNvPr>
          <p:cNvSpPr txBox="1"/>
          <p:nvPr/>
        </p:nvSpPr>
        <p:spPr>
          <a:xfrm>
            <a:off x="6199614" y="3970307"/>
            <a:ext cx="761747" cy="307777"/>
          </a:xfrm>
          <a:prstGeom prst="rect">
            <a:avLst/>
          </a:prstGeom>
          <a:noFill/>
        </p:spPr>
        <p:txBody>
          <a:bodyPr wrap="none" rtlCol="0">
            <a:spAutoFit/>
          </a:bodyPr>
          <a:lstStyle/>
          <a:p>
            <a:r>
              <a:rPr lang="en-IN" dirty="0"/>
              <a:t>(</a:t>
            </a:r>
            <a:r>
              <a:rPr lang="en-IN" b="1" dirty="0"/>
              <a:t>IOMP</a:t>
            </a:r>
            <a:r>
              <a:rPr lang="en-IN" dirty="0"/>
              <a:t>)</a:t>
            </a:r>
          </a:p>
        </p:txBody>
      </p:sp>
      <p:sp>
        <p:nvSpPr>
          <p:cNvPr id="14" name="TextBox 13">
            <a:extLst>
              <a:ext uri="{FF2B5EF4-FFF2-40B4-BE49-F238E27FC236}">
                <a16:creationId xmlns:a16="http://schemas.microsoft.com/office/drawing/2014/main" id="{6F17485F-6D9F-C26D-5E46-8BE99B750B3B}"/>
              </a:ext>
            </a:extLst>
          </p:cNvPr>
          <p:cNvSpPr txBox="1"/>
          <p:nvPr/>
        </p:nvSpPr>
        <p:spPr>
          <a:xfrm>
            <a:off x="2031608" y="3970308"/>
            <a:ext cx="712054" cy="307777"/>
          </a:xfrm>
          <a:prstGeom prst="rect">
            <a:avLst/>
          </a:prstGeom>
          <a:noFill/>
        </p:spPr>
        <p:txBody>
          <a:bodyPr wrap="none" rtlCol="0">
            <a:spAutoFit/>
          </a:bodyPr>
          <a:lstStyle/>
          <a:p>
            <a:r>
              <a:rPr lang="en-IN" dirty="0"/>
              <a:t>(</a:t>
            </a:r>
            <a:r>
              <a:rPr lang="en-IN" b="1" dirty="0"/>
              <a:t>OMP</a:t>
            </a:r>
            <a:r>
              <a:rPr lang="en-IN" dirty="0"/>
              <a:t>)</a:t>
            </a:r>
          </a:p>
        </p:txBody>
      </p:sp>
    </p:spTree>
    <p:extLst>
      <p:ext uri="{BB962C8B-B14F-4D97-AF65-F5344CB8AC3E}">
        <p14:creationId xmlns:p14="http://schemas.microsoft.com/office/powerpoint/2010/main" val="1052995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E7BFA-E1DA-2C31-AED8-4E78BB7E2FCE}"/>
              </a:ext>
            </a:extLst>
          </p:cNvPr>
          <p:cNvSpPr>
            <a:spLocks noGrp="1"/>
          </p:cNvSpPr>
          <p:nvPr>
            <p:ph type="title"/>
          </p:nvPr>
        </p:nvSpPr>
        <p:spPr>
          <a:xfrm>
            <a:off x="221893" y="196136"/>
            <a:ext cx="8520600" cy="572700"/>
          </a:xfrm>
        </p:spPr>
        <p:txBody>
          <a:bodyPr>
            <a:normAutofit fontScale="90000"/>
          </a:bodyPr>
          <a:lstStyle/>
          <a:p>
            <a:r>
              <a:rPr lang="en-IN" u="sng" dirty="0"/>
              <a:t>Success Rate Comparison</a:t>
            </a:r>
          </a:p>
        </p:txBody>
      </p:sp>
      <p:pic>
        <p:nvPicPr>
          <p:cNvPr id="7" name="Picture 6">
            <a:extLst>
              <a:ext uri="{FF2B5EF4-FFF2-40B4-BE49-F238E27FC236}">
                <a16:creationId xmlns:a16="http://schemas.microsoft.com/office/drawing/2014/main" id="{B24FFED4-B07E-7762-E18E-6163BAC992F0}"/>
              </a:ext>
            </a:extLst>
          </p:cNvPr>
          <p:cNvPicPr>
            <a:picLocks noChangeAspect="1"/>
          </p:cNvPicPr>
          <p:nvPr/>
        </p:nvPicPr>
        <p:blipFill>
          <a:blip r:embed="rId2"/>
          <a:stretch>
            <a:fillRect/>
          </a:stretch>
        </p:blipFill>
        <p:spPr>
          <a:xfrm>
            <a:off x="1526721" y="768836"/>
            <a:ext cx="5725885" cy="4294414"/>
          </a:xfrm>
          <a:prstGeom prst="rect">
            <a:avLst/>
          </a:prstGeom>
        </p:spPr>
      </p:pic>
    </p:spTree>
    <p:extLst>
      <p:ext uri="{BB962C8B-B14F-4D97-AF65-F5344CB8AC3E}">
        <p14:creationId xmlns:p14="http://schemas.microsoft.com/office/powerpoint/2010/main" val="3640557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1A59C-7943-D7DF-5B92-D163974345A2}"/>
              </a:ext>
            </a:extLst>
          </p:cNvPr>
          <p:cNvSpPr>
            <a:spLocks noGrp="1"/>
          </p:cNvSpPr>
          <p:nvPr>
            <p:ph type="title"/>
          </p:nvPr>
        </p:nvSpPr>
        <p:spPr>
          <a:xfrm>
            <a:off x="396257" y="241204"/>
            <a:ext cx="8520600" cy="572700"/>
          </a:xfrm>
        </p:spPr>
        <p:txBody>
          <a:bodyPr>
            <a:normAutofit fontScale="90000"/>
          </a:bodyPr>
          <a:lstStyle/>
          <a:p>
            <a:r>
              <a:rPr lang="en-GB" u="sng" dirty="0"/>
              <a:t>Work for next week</a:t>
            </a:r>
            <a:endParaRPr lang="en-IN" u="sng" dirty="0"/>
          </a:p>
        </p:txBody>
      </p:sp>
      <p:sp>
        <p:nvSpPr>
          <p:cNvPr id="11" name="Rectangle 3">
            <a:extLst>
              <a:ext uri="{FF2B5EF4-FFF2-40B4-BE49-F238E27FC236}">
                <a16:creationId xmlns:a16="http://schemas.microsoft.com/office/drawing/2014/main" id="{6AF8F799-F1AE-E88F-2277-B5ED30C1902F}"/>
              </a:ext>
            </a:extLst>
          </p:cNvPr>
          <p:cNvSpPr>
            <a:spLocks noChangeArrowheads="1"/>
          </p:cNvSpPr>
          <p:nvPr/>
        </p:nvSpPr>
        <p:spPr bwMode="auto">
          <a:xfrm>
            <a:off x="469736" y="1620701"/>
            <a:ext cx="750298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Focus will be on generating plots and results by parameterizing variables such as </a:t>
            </a:r>
            <a:r>
              <a:rPr kumimoji="0" lang="en-US" altLang="en-US" sz="1800" b="1" i="0" u="none" strike="noStrike" cap="none" normalizeH="0" baseline="0" dirty="0">
                <a:ln>
                  <a:noFill/>
                </a:ln>
                <a:solidFill>
                  <a:schemeClr val="tx1"/>
                </a:solidFill>
                <a:effectLst/>
                <a:latin typeface="Arial" panose="020B0604020202020204" pitchFamily="34" charset="0"/>
              </a:rPr>
              <a:t>K</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M</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Image reconstruction and corresponding result generation will be carried out.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 code</a:t>
            </a:r>
            <a:r>
              <a:rPr kumimoji="0" lang="en-US" altLang="en-US" sz="1800" b="0" i="0" u="none" strike="noStrike" cap="none" normalizeH="0" baseline="0" dirty="0">
                <a:ln>
                  <a:noFill/>
                </a:ln>
                <a:solidFill>
                  <a:schemeClr val="tx1"/>
                </a:solidFill>
                <a:effectLst/>
                <a:latin typeface="Arial" panose="020B0604020202020204" pitchFamily="34" charset="0"/>
              </a:rPr>
              <a:t> development will start for High-Level Synthesis (HLS). </a:t>
            </a:r>
          </a:p>
          <a:p>
            <a:pPr marL="285750" lvl="0" indent="-285750" eaLnBrk="0" fontAlgn="base" hangingPunct="0">
              <a:spcBef>
                <a:spcPct val="0"/>
              </a:spcBef>
              <a:spcAft>
                <a:spcPct val="0"/>
              </a:spcAft>
              <a:buClrTx/>
              <a:buFont typeface="Arial" panose="020B0604020202020204" pitchFamily="34" charset="0"/>
              <a:buChar char="•"/>
            </a:pPr>
            <a:r>
              <a:rPr lang="en-US" sz="1800" dirty="0" err="1"/>
              <a:t>Vivado</a:t>
            </a:r>
            <a:r>
              <a:rPr lang="en-US" sz="1800" dirty="0"/>
              <a:t> HLS will be used to convert high-level code into synthesizable RTL.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08268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2500"/>
              <a:t>THANK YOU: Team Muxed Up</a:t>
            </a:r>
            <a:endParaRPr sz="2500"/>
          </a:p>
        </p:txBody>
      </p:sp>
      <p:sp>
        <p:nvSpPr>
          <p:cNvPr id="103" name="Google Shape;103;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Clr>
                <a:schemeClr val="dk1"/>
              </a:buClr>
              <a:buSzPts val="2000"/>
              <a:buChar char="●"/>
            </a:pPr>
            <a:r>
              <a:rPr lang="en-GB" sz="2000">
                <a:solidFill>
                  <a:schemeClr val="dk1"/>
                </a:solidFill>
              </a:rPr>
              <a:t>Sreyas Janamanchi (IMT2022554)</a:t>
            </a:r>
            <a:endParaRPr sz="2000">
              <a:solidFill>
                <a:schemeClr val="dk1"/>
              </a:solidFill>
            </a:endParaRPr>
          </a:p>
          <a:p>
            <a:pPr marL="457200" lvl="0" indent="-355600" algn="l" rtl="0">
              <a:spcBef>
                <a:spcPts val="0"/>
              </a:spcBef>
              <a:spcAft>
                <a:spcPts val="0"/>
              </a:spcAft>
              <a:buClr>
                <a:schemeClr val="dk1"/>
              </a:buClr>
              <a:buSzPts val="2000"/>
              <a:buChar char="●"/>
            </a:pPr>
            <a:r>
              <a:rPr lang="en-GB" sz="2000">
                <a:solidFill>
                  <a:schemeClr val="dk1"/>
                </a:solidFill>
              </a:rPr>
              <a:t>Margasahayam Venkatesh Chirag (IMT2022583)</a:t>
            </a:r>
            <a:endParaRPr sz="2000">
              <a:solidFill>
                <a:schemeClr val="dk1"/>
              </a:solidFill>
            </a:endParaRPr>
          </a:p>
          <a:p>
            <a:pPr marL="457200" lvl="0" indent="-355600" algn="l" rtl="0">
              <a:spcBef>
                <a:spcPts val="0"/>
              </a:spcBef>
              <a:spcAft>
                <a:spcPts val="0"/>
              </a:spcAft>
              <a:buClr>
                <a:schemeClr val="dk1"/>
              </a:buClr>
              <a:buSzPts val="2000"/>
              <a:buChar char="●"/>
            </a:pPr>
            <a:r>
              <a:rPr lang="en-GB" sz="2000">
                <a:solidFill>
                  <a:schemeClr val="dk1"/>
                </a:solidFill>
              </a:rPr>
              <a:t>Shannon Muthanna I B (IMT2022552)</a:t>
            </a:r>
            <a:endParaRPr sz="2000">
              <a:solidFill>
                <a:schemeClr val="dk1"/>
              </a:solidFill>
            </a:endParaRPr>
          </a:p>
          <a:p>
            <a:pPr marL="457200" lvl="0" indent="-355600" algn="l" rtl="0">
              <a:spcBef>
                <a:spcPts val="0"/>
              </a:spcBef>
              <a:spcAft>
                <a:spcPts val="0"/>
              </a:spcAft>
              <a:buClr>
                <a:schemeClr val="dk1"/>
              </a:buClr>
              <a:buSzPts val="2000"/>
              <a:buChar char="●"/>
            </a:pPr>
            <a:r>
              <a:rPr lang="en-GB" sz="2000">
                <a:solidFill>
                  <a:schemeClr val="dk1"/>
                </a:solidFill>
              </a:rPr>
              <a:t>Vedant Mangrulkar(IMT2022519)</a:t>
            </a:r>
            <a:endParaRPr sz="2000">
              <a:solidFill>
                <a:schemeClr val="dk1"/>
              </a:solidFill>
            </a:endParaRPr>
          </a:p>
          <a:p>
            <a:pPr marL="457200" lvl="0" indent="-355600" algn="l" rtl="0">
              <a:spcBef>
                <a:spcPts val="0"/>
              </a:spcBef>
              <a:spcAft>
                <a:spcPts val="0"/>
              </a:spcAft>
              <a:buClr>
                <a:schemeClr val="dk1"/>
              </a:buClr>
              <a:buSzPts val="2000"/>
              <a:buChar char="●"/>
            </a:pPr>
            <a:r>
              <a:rPr lang="en-GB" sz="2000">
                <a:solidFill>
                  <a:schemeClr val="dk1"/>
                </a:solidFill>
              </a:rPr>
              <a:t>Pradyumna G (IMT2022555)</a:t>
            </a:r>
            <a:endParaRPr sz="2000">
              <a:solidFill>
                <a:schemeClr val="dk1"/>
              </a:solidFill>
            </a:endParaRPr>
          </a:p>
          <a:p>
            <a:pPr marL="457200" lvl="0" indent="-355600" algn="l" rtl="0">
              <a:spcBef>
                <a:spcPts val="0"/>
              </a:spcBef>
              <a:spcAft>
                <a:spcPts val="0"/>
              </a:spcAft>
              <a:buClr>
                <a:schemeClr val="dk1"/>
              </a:buClr>
              <a:buSzPts val="2000"/>
              <a:buChar char="●"/>
            </a:pPr>
            <a:r>
              <a:rPr lang="en-GB" sz="2000">
                <a:solidFill>
                  <a:schemeClr val="dk1"/>
                </a:solidFill>
              </a:rPr>
              <a:t>Chinmay Krishna (IMT2022560)</a:t>
            </a:r>
            <a:endParaRPr sz="20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lvl="0"/>
            <a:r>
              <a:rPr lang="en-IN" u="sng" dirty="0"/>
              <a:t>WEEK-1 UPDATE</a:t>
            </a:r>
            <a:br>
              <a:rPr lang="en-GB" u="sng" dirty="0"/>
            </a:br>
            <a:r>
              <a:rPr lang="en-GB" u="sng" dirty="0"/>
              <a:t>Introduction</a:t>
            </a:r>
            <a:endParaRPr u="sng" dirty="0"/>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a:buNone/>
            </a:pPr>
            <a:r>
              <a:rPr lang="en-GB" sz="1500" dirty="0">
                <a:solidFill>
                  <a:schemeClr val="dk1"/>
                </a:solidFill>
              </a:rPr>
              <a:t>Orthogonal Matching Pursuit (OMP) is a widely used greedy algorithm for sparse signal recovery, but its repeated least-squares solves and frequent matrix operations make direct hardware implementations costly in latency and resources. To address this, we modify the OMP update step using Gram-Schmidt orthogonalization so that residual updates avoid repeated full least-squares solutions - effectively requiring the least-squares solution only once per iteration - while preserving the original algorithm’s reconstruction accuracy as confirmed by simulation. This reduces the number of matrix operations and makes the algorithm far more amenable to efficient hardware realization without altering its theoretical recovery properties.</a:t>
            </a:r>
            <a:endParaRPr sz="1500" dirty="0">
              <a:solidFill>
                <a:schemeClr val="dk1"/>
              </a:solidFill>
            </a:endParaRPr>
          </a:p>
          <a:p>
            <a:pPr marL="0" lvl="0" indent="0" algn="l" rtl="0">
              <a:spcBef>
                <a:spcPts val="1200"/>
              </a:spcBef>
              <a:spcAft>
                <a:spcPts val="1200"/>
              </a:spcAft>
              <a:buNone/>
            </a:pPr>
            <a:endParaRPr sz="1500"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u="sng" dirty="0"/>
              <a:t>Implementation</a:t>
            </a:r>
            <a:endParaRPr u="sng" dirty="0"/>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1200"/>
              </a:spcAft>
              <a:buClr>
                <a:schemeClr val="dk1"/>
              </a:buClr>
              <a:buSzPts val="1100"/>
              <a:buFont typeface="Arial"/>
              <a:buNone/>
            </a:pPr>
            <a:r>
              <a:rPr lang="en-GB" sz="1500">
                <a:solidFill>
                  <a:schemeClr val="dk1"/>
                </a:solidFill>
              </a:rPr>
              <a:t>We implement the improved OMP in Xilinx Vivado High-Level Synthesis (HLS) as a parameterizable, reconfigurable design that supports multiple signal lengths N, measurement counts M, and sparsity levels K. The HLS implementation achieves substantial runtime gains versus recent HLS-based designs and attains performance for larger problems that is comparable to traditional HDL implementations. The result is a fast, hardware-friendly OMP variant that enables practical, real-time sparse recovery on FPGA platforms while retaining the accuracy of classical OMP.</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u="sng" dirty="0"/>
              <a:t>Use Cases</a:t>
            </a:r>
            <a:endParaRPr u="sng" dirty="0"/>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1200"/>
              </a:spcBef>
              <a:spcAft>
                <a:spcPts val="0"/>
              </a:spcAft>
              <a:buClr>
                <a:schemeClr val="dk1"/>
              </a:buClr>
              <a:buSzPts val="852"/>
              <a:buFont typeface="Arial"/>
              <a:buNone/>
            </a:pPr>
            <a:r>
              <a:rPr lang="en-GB" sz="1500">
                <a:solidFill>
                  <a:schemeClr val="dk1"/>
                </a:solidFill>
              </a:rPr>
              <a:t>The improved OMP is well suited to any application that requires fast, on-device sparse recovery from compressed measurements. Typical use cases include compressed sensing imaging (MRI, CT, ultrasound), radar and sonar target detection, wireless channel estimation and MIMO precoding, spectrum sensing for cognitive radio, and continuous biomedical monitoring (ECG/PCG) where low-latency reconstruction is essential.</a:t>
            </a:r>
            <a:endParaRPr sz="1500">
              <a:solidFill>
                <a:schemeClr val="dk1"/>
              </a:solidFill>
            </a:endParaRPr>
          </a:p>
          <a:p>
            <a:pPr marL="0" lvl="0" indent="0" algn="l" rtl="0">
              <a:lnSpc>
                <a:spcPct val="95000"/>
              </a:lnSpc>
              <a:spcBef>
                <a:spcPts val="1200"/>
              </a:spcBef>
              <a:spcAft>
                <a:spcPts val="1200"/>
              </a:spcAft>
              <a:buSzPts val="852"/>
              <a:buNone/>
            </a:pPr>
            <a:r>
              <a:rPr lang="en-GB" sz="1500">
                <a:solidFill>
                  <a:schemeClr val="dk1"/>
                </a:solidFill>
              </a:rPr>
              <a:t>From an implementation standpoint, the Vivado HLS realization makes the design attractive for rapid prototyping and deployment on FPGA-based platforms. The Gram-Schmidt-accelerated update reduces computation and resource stress, enabling microsecond-level recovery for a range of signal sizes and making the design reconfigurable across different N, M and K. This combination - classical numerical robustness with HLS-driven speed and portability - fits pipelines that need scalable, energy-efficient, and production-ready sparse-recovery blocks (adaptive sensing, live signal analytics, and FPGA-accelerated inference at the network edge).</a:t>
            </a:r>
            <a:endParaRPr sz="15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249450" y="188736"/>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u="sng" dirty="0"/>
              <a:t>Block diagram</a:t>
            </a:r>
            <a:endParaRPr u="sng" dirty="0"/>
          </a:p>
        </p:txBody>
      </p:sp>
      <p:sp>
        <p:nvSpPr>
          <p:cNvPr id="79" name="Google Shape;79;p17"/>
          <p:cNvSpPr txBox="1">
            <a:spLocks noGrp="1"/>
          </p:cNvSpPr>
          <p:nvPr>
            <p:ph type="body" idx="1"/>
          </p:nvPr>
        </p:nvSpPr>
        <p:spPr>
          <a:xfrm>
            <a:off x="249450" y="2571700"/>
            <a:ext cx="4572000" cy="20352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None/>
            </a:pPr>
            <a:r>
              <a:rPr lang="en-GB" sz="1500" b="1">
                <a:solidFill>
                  <a:schemeClr val="dk1"/>
                </a:solidFill>
              </a:rPr>
              <a:t>Max Sorting</a:t>
            </a:r>
            <a:endParaRPr sz="1500" b="1">
              <a:solidFill>
                <a:schemeClr val="dk1"/>
              </a:solidFill>
            </a:endParaRPr>
          </a:p>
          <a:p>
            <a:pPr marL="457200" lvl="0" indent="-323850" algn="l" rtl="0">
              <a:spcBef>
                <a:spcPts val="1200"/>
              </a:spcBef>
              <a:spcAft>
                <a:spcPts val="0"/>
              </a:spcAft>
              <a:buClr>
                <a:schemeClr val="dk1"/>
              </a:buClr>
              <a:buSzPts val="1500"/>
              <a:buChar char="●"/>
            </a:pPr>
            <a:r>
              <a:rPr lang="en-GB" sz="1500">
                <a:solidFill>
                  <a:schemeClr val="dk1"/>
                </a:solidFill>
              </a:rPr>
              <a:t>After each inner product, compare with current max.</a:t>
            </a:r>
            <a:endParaRPr sz="1500">
              <a:solidFill>
                <a:schemeClr val="dk1"/>
              </a:solidFill>
            </a:endParaRPr>
          </a:p>
          <a:p>
            <a:pPr marL="457200" lvl="0" indent="-323850" algn="l" rtl="0">
              <a:spcBef>
                <a:spcPts val="0"/>
              </a:spcBef>
              <a:spcAft>
                <a:spcPts val="0"/>
              </a:spcAft>
              <a:buClr>
                <a:schemeClr val="dk1"/>
              </a:buClr>
              <a:buSzPts val="1500"/>
              <a:buChar char="●"/>
            </a:pPr>
            <a:r>
              <a:rPr lang="en-GB" sz="1500">
                <a:solidFill>
                  <a:schemeClr val="dk1"/>
                </a:solidFill>
              </a:rPr>
              <a:t>A </a:t>
            </a:r>
            <a:r>
              <a:rPr lang="en-GB" sz="1500" b="1">
                <a:solidFill>
                  <a:schemeClr val="dk1"/>
                </a:solidFill>
              </a:rPr>
              <a:t>max register</a:t>
            </a:r>
            <a:r>
              <a:rPr lang="en-GB" sz="1500">
                <a:solidFill>
                  <a:schemeClr val="dk1"/>
                </a:solidFill>
              </a:rPr>
              <a:t> keeps the largest value + index.</a:t>
            </a:r>
            <a:endParaRPr sz="1500">
              <a:solidFill>
                <a:schemeClr val="dk1"/>
              </a:solidFill>
            </a:endParaRPr>
          </a:p>
          <a:p>
            <a:pPr marL="457200" lvl="0" indent="-323850" algn="l" rtl="0">
              <a:spcBef>
                <a:spcPts val="0"/>
              </a:spcBef>
              <a:spcAft>
                <a:spcPts val="0"/>
              </a:spcAft>
              <a:buClr>
                <a:schemeClr val="dk1"/>
              </a:buClr>
              <a:buSzPts val="1500"/>
              <a:buChar char="●"/>
            </a:pPr>
            <a:r>
              <a:rPr lang="en-GB" sz="1500">
                <a:solidFill>
                  <a:schemeClr val="dk1"/>
                </a:solidFill>
              </a:rPr>
              <a:t>Finds the best atom column and stores the index. This way extra memory isn’t used.</a:t>
            </a:r>
            <a:endParaRPr sz="1500">
              <a:solidFill>
                <a:schemeClr val="dk1"/>
              </a:solidFill>
            </a:endParaRPr>
          </a:p>
          <a:p>
            <a:pPr marL="0" lvl="0" indent="0" algn="l" rtl="0">
              <a:lnSpc>
                <a:spcPct val="100000"/>
              </a:lnSpc>
              <a:spcBef>
                <a:spcPts val="1200"/>
              </a:spcBef>
              <a:spcAft>
                <a:spcPts val="0"/>
              </a:spcAft>
              <a:buNone/>
            </a:pPr>
            <a:endParaRPr sz="1500"/>
          </a:p>
          <a:p>
            <a:pPr marL="0" lvl="0" indent="0" algn="l" rtl="0">
              <a:spcBef>
                <a:spcPts val="1200"/>
              </a:spcBef>
              <a:spcAft>
                <a:spcPts val="1200"/>
              </a:spcAft>
              <a:buNone/>
            </a:pPr>
            <a:endParaRPr sz="1500">
              <a:solidFill>
                <a:schemeClr val="dk1"/>
              </a:solidFill>
            </a:endParaRPr>
          </a:p>
        </p:txBody>
      </p:sp>
      <p:pic>
        <p:nvPicPr>
          <p:cNvPr id="80" name="Google Shape;80;p17"/>
          <p:cNvPicPr preferRelativeResize="0"/>
          <p:nvPr/>
        </p:nvPicPr>
        <p:blipFill>
          <a:blip r:embed="rId3">
            <a:alphaModFix/>
          </a:blip>
          <a:stretch>
            <a:fillRect/>
          </a:stretch>
        </p:blipFill>
        <p:spPr>
          <a:xfrm>
            <a:off x="5136971" y="0"/>
            <a:ext cx="4007031" cy="1916401"/>
          </a:xfrm>
          <a:prstGeom prst="rect">
            <a:avLst/>
          </a:prstGeom>
          <a:noFill/>
          <a:ln>
            <a:noFill/>
          </a:ln>
        </p:spPr>
      </p:pic>
      <p:sp>
        <p:nvSpPr>
          <p:cNvPr id="81" name="Google Shape;81;p17"/>
          <p:cNvSpPr txBox="1"/>
          <p:nvPr/>
        </p:nvSpPr>
        <p:spPr>
          <a:xfrm>
            <a:off x="249450" y="655300"/>
            <a:ext cx="5458500" cy="19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GB" sz="1500">
                <a:solidFill>
                  <a:schemeClr val="dk1"/>
                </a:solidFill>
              </a:rPr>
              <a:t>The architecture is divided into </a:t>
            </a:r>
            <a:r>
              <a:rPr lang="en-GB" sz="1500" b="1">
                <a:solidFill>
                  <a:schemeClr val="dk1"/>
                </a:solidFill>
              </a:rPr>
              <a:t>7 main hardware units</a:t>
            </a:r>
            <a:r>
              <a:rPr lang="en-GB" sz="1500">
                <a:solidFill>
                  <a:schemeClr val="dk1"/>
                </a:solidFill>
              </a:rPr>
              <a:t>:</a:t>
            </a:r>
            <a:endParaRPr sz="1500" b="1">
              <a:solidFill>
                <a:schemeClr val="dk1"/>
              </a:solidFill>
            </a:endParaRPr>
          </a:p>
          <a:p>
            <a:pPr marL="0" lvl="0" indent="0" algn="l" rtl="0">
              <a:lnSpc>
                <a:spcPct val="115000"/>
              </a:lnSpc>
              <a:spcBef>
                <a:spcPts val="1400"/>
              </a:spcBef>
              <a:spcAft>
                <a:spcPts val="0"/>
              </a:spcAft>
              <a:buNone/>
            </a:pPr>
            <a:r>
              <a:rPr lang="en-GB" sz="1500" b="1">
                <a:solidFill>
                  <a:schemeClr val="dk1"/>
                </a:solidFill>
              </a:rPr>
              <a:t>Parallel Multiplication</a:t>
            </a:r>
            <a:endParaRPr sz="1500" b="1">
              <a:solidFill>
                <a:schemeClr val="dk1"/>
              </a:solidFill>
            </a:endParaRPr>
          </a:p>
          <a:p>
            <a:pPr marL="457200" lvl="0" indent="-323850" algn="l" rtl="0">
              <a:lnSpc>
                <a:spcPct val="115000"/>
              </a:lnSpc>
              <a:spcBef>
                <a:spcPts val="1200"/>
              </a:spcBef>
              <a:spcAft>
                <a:spcPts val="0"/>
              </a:spcAft>
              <a:buClr>
                <a:schemeClr val="dk1"/>
              </a:buClr>
              <a:buSzPts val="1500"/>
              <a:buChar char="●"/>
            </a:pPr>
            <a:r>
              <a:rPr lang="en-GB" sz="1500">
                <a:solidFill>
                  <a:schemeClr val="dk1"/>
                </a:solidFill>
              </a:rPr>
              <a:t>Multiple multipliers run </a:t>
            </a:r>
            <a:r>
              <a:rPr lang="en-GB" sz="1500" b="1">
                <a:solidFill>
                  <a:schemeClr val="dk1"/>
                </a:solidFill>
              </a:rPr>
              <a:t>at the same time</a:t>
            </a:r>
            <a:r>
              <a:rPr lang="en-GB" sz="1500">
                <a:solidFill>
                  <a:schemeClr val="dk1"/>
                </a:solidFill>
              </a:rPr>
              <a:t>.</a:t>
            </a:r>
            <a:endParaRPr sz="1500">
              <a:solidFill>
                <a:schemeClr val="dk1"/>
              </a:solidFill>
            </a:endParaRPr>
          </a:p>
          <a:p>
            <a:pPr marL="457200" lvl="0" indent="-323850" algn="l" rtl="0">
              <a:lnSpc>
                <a:spcPct val="115000"/>
              </a:lnSpc>
              <a:spcBef>
                <a:spcPts val="0"/>
              </a:spcBef>
              <a:spcAft>
                <a:spcPts val="0"/>
              </a:spcAft>
              <a:buClr>
                <a:schemeClr val="dk1"/>
              </a:buClr>
              <a:buSzPts val="1500"/>
              <a:buChar char="●"/>
            </a:pPr>
            <a:r>
              <a:rPr lang="en-GB" sz="1500">
                <a:solidFill>
                  <a:schemeClr val="dk1"/>
                </a:solidFill>
              </a:rPr>
              <a:t>Vector sum is completed using an </a:t>
            </a:r>
            <a:r>
              <a:rPr lang="en-GB" sz="1500" b="1">
                <a:solidFill>
                  <a:schemeClr val="dk1"/>
                </a:solidFill>
              </a:rPr>
              <a:t>adder tree</a:t>
            </a:r>
            <a:r>
              <a:rPr lang="en-GB" sz="1500">
                <a:solidFill>
                  <a:schemeClr val="dk1"/>
                </a:solidFill>
              </a:rPr>
              <a:t>.</a:t>
            </a:r>
            <a:endParaRPr sz="1500">
              <a:solidFill>
                <a:schemeClr val="dk1"/>
              </a:solidFill>
            </a:endParaRPr>
          </a:p>
          <a:p>
            <a:pPr marL="457200" lvl="0" indent="-323850" algn="l" rtl="0">
              <a:lnSpc>
                <a:spcPct val="115000"/>
              </a:lnSpc>
              <a:spcBef>
                <a:spcPts val="0"/>
              </a:spcBef>
              <a:spcAft>
                <a:spcPts val="0"/>
              </a:spcAft>
              <a:buClr>
                <a:schemeClr val="dk1"/>
              </a:buClr>
              <a:buSzPts val="1500"/>
              <a:buChar char="●"/>
            </a:pPr>
            <a:r>
              <a:rPr lang="en-GB" sz="1500">
                <a:solidFill>
                  <a:schemeClr val="dk1"/>
                </a:solidFill>
              </a:rPr>
              <a:t>Used for inner products and matrix–vector operations.</a:t>
            </a:r>
            <a:endParaRPr sz="1500">
              <a:solidFill>
                <a:schemeClr val="dk1"/>
              </a:solidFill>
            </a:endParaRPr>
          </a:p>
        </p:txBody>
      </p:sp>
      <p:sp>
        <p:nvSpPr>
          <p:cNvPr id="82" name="Google Shape;82;p17"/>
          <p:cNvSpPr txBox="1"/>
          <p:nvPr/>
        </p:nvSpPr>
        <p:spPr>
          <a:xfrm>
            <a:off x="4821450" y="2571750"/>
            <a:ext cx="4155300" cy="2035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GB" sz="1500" b="1">
                <a:solidFill>
                  <a:schemeClr val="dk1"/>
                </a:solidFill>
              </a:rPr>
              <a:t>Atom Selection Unit</a:t>
            </a:r>
            <a:endParaRPr sz="1500" b="1">
              <a:solidFill>
                <a:schemeClr val="dk1"/>
              </a:solidFill>
            </a:endParaRPr>
          </a:p>
          <a:p>
            <a:pPr marL="457200" lvl="0" indent="-323850" algn="l" rtl="0">
              <a:lnSpc>
                <a:spcPct val="115000"/>
              </a:lnSpc>
              <a:spcBef>
                <a:spcPts val="1200"/>
              </a:spcBef>
              <a:spcAft>
                <a:spcPts val="0"/>
              </a:spcAft>
              <a:buClr>
                <a:schemeClr val="dk1"/>
              </a:buClr>
              <a:buSzPts val="1500"/>
              <a:buChar char="●"/>
            </a:pPr>
            <a:r>
              <a:rPr lang="en-GB" sz="1500">
                <a:solidFill>
                  <a:schemeClr val="dk1"/>
                </a:solidFill>
              </a:rPr>
              <a:t>Finds the column (atom) of measurement matrix A that is most correlated with the residual r.</a:t>
            </a:r>
            <a:endParaRPr sz="1500">
              <a:solidFill>
                <a:schemeClr val="dk1"/>
              </a:solidFill>
            </a:endParaRPr>
          </a:p>
          <a:p>
            <a:pPr marL="457200" lvl="0" indent="-323850" algn="l" rtl="0">
              <a:lnSpc>
                <a:spcPct val="115000"/>
              </a:lnSpc>
              <a:spcBef>
                <a:spcPts val="0"/>
              </a:spcBef>
              <a:spcAft>
                <a:spcPts val="0"/>
              </a:spcAft>
              <a:buClr>
                <a:schemeClr val="dk1"/>
              </a:buClr>
              <a:buSzPts val="1500"/>
              <a:buChar char="●"/>
            </a:pPr>
            <a:r>
              <a:rPr lang="en-GB" sz="1500">
                <a:solidFill>
                  <a:schemeClr val="dk1"/>
                </a:solidFill>
              </a:rPr>
              <a:t>Outputs the index of the best matching atom.</a:t>
            </a:r>
            <a:endParaRPr sz="15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242550" y="1041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u="sng" dirty="0"/>
              <a:t>Block Diagram</a:t>
            </a:r>
            <a:endParaRPr u="sng" dirty="0"/>
          </a:p>
        </p:txBody>
      </p:sp>
      <p:sp>
        <p:nvSpPr>
          <p:cNvPr id="88" name="Google Shape;88;p18"/>
          <p:cNvSpPr txBox="1">
            <a:spLocks noGrp="1"/>
          </p:cNvSpPr>
          <p:nvPr>
            <p:ph type="body" idx="1"/>
          </p:nvPr>
        </p:nvSpPr>
        <p:spPr>
          <a:xfrm>
            <a:off x="4531200" y="485525"/>
            <a:ext cx="4430100" cy="19197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GB" sz="1500" b="1">
                <a:solidFill>
                  <a:schemeClr val="dk1"/>
                </a:solidFill>
              </a:rPr>
              <a:t>Residual Update Unit</a:t>
            </a:r>
            <a:endParaRPr sz="1500" b="1">
              <a:solidFill>
                <a:schemeClr val="dk1"/>
              </a:solidFill>
            </a:endParaRPr>
          </a:p>
          <a:p>
            <a:pPr marL="457200" lvl="0" indent="-323850" algn="l" rtl="0">
              <a:spcBef>
                <a:spcPts val="1200"/>
              </a:spcBef>
              <a:spcAft>
                <a:spcPts val="0"/>
              </a:spcAft>
              <a:buClr>
                <a:schemeClr val="dk1"/>
              </a:buClr>
              <a:buSzPts val="1500"/>
              <a:buChar char="●"/>
            </a:pPr>
            <a:r>
              <a:rPr lang="en-GB" sz="1500">
                <a:solidFill>
                  <a:schemeClr val="dk1"/>
                </a:solidFill>
              </a:rPr>
              <a:t>Updates the residual using: r</a:t>
            </a:r>
            <a:r>
              <a:rPr lang="en-GB" sz="1500" baseline="-25000">
                <a:solidFill>
                  <a:schemeClr val="dk1"/>
                </a:solidFill>
              </a:rPr>
              <a:t>t</a:t>
            </a:r>
            <a:r>
              <a:rPr lang="en-GB" sz="1500">
                <a:solidFill>
                  <a:schemeClr val="dk1"/>
                </a:solidFill>
              </a:rPr>
              <a:t> = r</a:t>
            </a:r>
            <a:r>
              <a:rPr lang="en-GB" sz="1500" baseline="-25000">
                <a:solidFill>
                  <a:schemeClr val="dk1"/>
                </a:solidFill>
              </a:rPr>
              <a:t>t-1</a:t>
            </a:r>
            <a:r>
              <a:rPr lang="en-GB" sz="1500">
                <a:solidFill>
                  <a:schemeClr val="dk1"/>
                </a:solidFill>
              </a:rPr>
              <a:t>- Q</a:t>
            </a:r>
            <a:r>
              <a:rPr lang="en-GB" sz="1500" baseline="-25000">
                <a:solidFill>
                  <a:schemeClr val="dk1"/>
                </a:solidFill>
              </a:rPr>
              <a:t>t</a:t>
            </a:r>
            <a:r>
              <a:rPr lang="en-GB" sz="1500">
                <a:solidFill>
                  <a:schemeClr val="dk1"/>
                </a:solidFill>
              </a:rPr>
              <a:t> Q</a:t>
            </a:r>
            <a:r>
              <a:rPr lang="en-GB" sz="1500" baseline="-25000">
                <a:solidFill>
                  <a:schemeClr val="dk1"/>
                </a:solidFill>
              </a:rPr>
              <a:t>t</a:t>
            </a:r>
            <a:r>
              <a:rPr lang="en-GB" sz="1500" baseline="30000">
                <a:solidFill>
                  <a:schemeClr val="dk1"/>
                </a:solidFill>
              </a:rPr>
              <a:t>T</a:t>
            </a:r>
            <a:r>
              <a:rPr lang="en-GB" sz="1500">
                <a:solidFill>
                  <a:schemeClr val="dk1"/>
                </a:solidFill>
              </a:rPr>
              <a:t>r</a:t>
            </a:r>
            <a:r>
              <a:rPr lang="en-GB" sz="1500" baseline="-25000">
                <a:solidFill>
                  <a:schemeClr val="dk1"/>
                </a:solidFill>
              </a:rPr>
              <a:t>t-1</a:t>
            </a:r>
            <a:endParaRPr sz="1500" baseline="-25000">
              <a:solidFill>
                <a:schemeClr val="dk1"/>
              </a:solidFill>
            </a:endParaRPr>
          </a:p>
          <a:p>
            <a:pPr marL="457200" lvl="0" indent="-323850" algn="l" rtl="0">
              <a:spcBef>
                <a:spcPts val="0"/>
              </a:spcBef>
              <a:spcAft>
                <a:spcPts val="0"/>
              </a:spcAft>
              <a:buClr>
                <a:schemeClr val="dk1"/>
              </a:buClr>
              <a:buSzPts val="1500"/>
              <a:buChar char="●"/>
            </a:pPr>
            <a:r>
              <a:rPr lang="en-GB" sz="1500">
                <a:solidFill>
                  <a:schemeClr val="dk1"/>
                </a:solidFill>
              </a:rPr>
              <a:t>Ensures the new residual is orthogonal to the chosen atoms.</a:t>
            </a:r>
            <a:endParaRPr sz="1500"/>
          </a:p>
        </p:txBody>
      </p:sp>
      <p:sp>
        <p:nvSpPr>
          <p:cNvPr id="89" name="Google Shape;89;p18"/>
          <p:cNvSpPr txBox="1"/>
          <p:nvPr/>
        </p:nvSpPr>
        <p:spPr>
          <a:xfrm>
            <a:off x="311700" y="2492475"/>
            <a:ext cx="4219500" cy="2022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GB" sz="1500" b="1">
                <a:solidFill>
                  <a:schemeClr val="dk1"/>
                </a:solidFill>
              </a:rPr>
              <a:t>Least-Squares Unit</a:t>
            </a:r>
            <a:endParaRPr sz="1500" b="1">
              <a:solidFill>
                <a:schemeClr val="dk1"/>
              </a:solidFill>
            </a:endParaRPr>
          </a:p>
          <a:p>
            <a:pPr marL="457200" lvl="0" indent="-323850" algn="l" rtl="0">
              <a:lnSpc>
                <a:spcPct val="115000"/>
              </a:lnSpc>
              <a:spcBef>
                <a:spcPts val="1200"/>
              </a:spcBef>
              <a:spcAft>
                <a:spcPts val="0"/>
              </a:spcAft>
              <a:buClr>
                <a:schemeClr val="dk1"/>
              </a:buClr>
              <a:buSzPts val="1500"/>
              <a:buChar char="●"/>
            </a:pPr>
            <a:r>
              <a:rPr lang="en-GB" sz="1500">
                <a:solidFill>
                  <a:schemeClr val="dk1"/>
                </a:solidFill>
              </a:rPr>
              <a:t>At the </a:t>
            </a:r>
            <a:r>
              <a:rPr lang="en-GB" sz="1500" b="1">
                <a:solidFill>
                  <a:schemeClr val="dk1"/>
                </a:solidFill>
              </a:rPr>
              <a:t>final iteration only</a:t>
            </a:r>
            <a:r>
              <a:rPr lang="en-GB" sz="1500">
                <a:solidFill>
                  <a:schemeClr val="dk1"/>
                </a:solidFill>
              </a:rPr>
              <a:t>, it solves the least-squares problem using Cholesky decomposition.</a:t>
            </a:r>
            <a:endParaRPr sz="1500">
              <a:solidFill>
                <a:schemeClr val="dk1"/>
              </a:solidFill>
            </a:endParaRPr>
          </a:p>
          <a:p>
            <a:pPr marL="457200" lvl="0" indent="-323850" algn="l" rtl="0">
              <a:lnSpc>
                <a:spcPct val="115000"/>
              </a:lnSpc>
              <a:spcBef>
                <a:spcPts val="0"/>
              </a:spcBef>
              <a:spcAft>
                <a:spcPts val="0"/>
              </a:spcAft>
              <a:buClr>
                <a:schemeClr val="dk1"/>
              </a:buClr>
              <a:buSzPts val="1500"/>
              <a:buChar char="●"/>
            </a:pPr>
            <a:r>
              <a:rPr lang="en-GB" sz="1500">
                <a:solidFill>
                  <a:schemeClr val="dk1"/>
                </a:solidFill>
              </a:rPr>
              <a:t>Produces the final sparse coefficients.</a:t>
            </a:r>
            <a:endParaRPr sz="1500">
              <a:solidFill>
                <a:schemeClr val="dk2"/>
              </a:solidFill>
            </a:endParaRPr>
          </a:p>
        </p:txBody>
      </p:sp>
      <p:sp>
        <p:nvSpPr>
          <p:cNvPr id="90" name="Google Shape;90;p18"/>
          <p:cNvSpPr txBox="1"/>
          <p:nvPr/>
        </p:nvSpPr>
        <p:spPr>
          <a:xfrm>
            <a:off x="121500" y="572700"/>
            <a:ext cx="4353000" cy="1832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GB" sz="1500" b="1" dirty="0">
                <a:solidFill>
                  <a:schemeClr val="dk1"/>
                </a:solidFill>
              </a:rPr>
              <a:t>Gram-Schmidt Unit</a:t>
            </a:r>
            <a:endParaRPr sz="1500" b="1" dirty="0">
              <a:solidFill>
                <a:schemeClr val="dk1"/>
              </a:solidFill>
            </a:endParaRPr>
          </a:p>
          <a:p>
            <a:pPr marL="457200" lvl="0" indent="-323850" algn="l" rtl="0">
              <a:lnSpc>
                <a:spcPct val="115000"/>
              </a:lnSpc>
              <a:spcBef>
                <a:spcPts val="1200"/>
              </a:spcBef>
              <a:spcAft>
                <a:spcPts val="0"/>
              </a:spcAft>
              <a:buClr>
                <a:schemeClr val="dk1"/>
              </a:buClr>
              <a:buSzPts val="1500"/>
              <a:buChar char="●"/>
            </a:pPr>
            <a:r>
              <a:rPr lang="en-GB" sz="1500" dirty="0">
                <a:solidFill>
                  <a:schemeClr val="dk1"/>
                </a:solidFill>
              </a:rPr>
              <a:t>Orthogonalizes the selected atoms to produce an orthogonal matrix Q.</a:t>
            </a:r>
            <a:endParaRPr sz="1500" dirty="0">
              <a:solidFill>
                <a:schemeClr val="dk1"/>
              </a:solidFill>
            </a:endParaRPr>
          </a:p>
          <a:p>
            <a:pPr marL="457200" lvl="0" indent="-323850" algn="l" rtl="0">
              <a:lnSpc>
                <a:spcPct val="115000"/>
              </a:lnSpc>
              <a:spcBef>
                <a:spcPts val="0"/>
              </a:spcBef>
              <a:spcAft>
                <a:spcPts val="0"/>
              </a:spcAft>
              <a:buClr>
                <a:schemeClr val="dk1"/>
              </a:buClr>
              <a:buSzPts val="1500"/>
              <a:buChar char="●"/>
            </a:pPr>
            <a:r>
              <a:rPr lang="en-GB" sz="1500" dirty="0">
                <a:solidFill>
                  <a:schemeClr val="dk1"/>
                </a:solidFill>
              </a:rPr>
              <a:t>Uses </a:t>
            </a:r>
            <a:r>
              <a:rPr lang="en-GB" sz="1500" b="1" dirty="0">
                <a:solidFill>
                  <a:schemeClr val="dk1"/>
                </a:solidFill>
              </a:rPr>
              <a:t>parallel multiplication, subtraction and normalization</a:t>
            </a:r>
            <a:r>
              <a:rPr lang="en-GB" sz="1500" dirty="0">
                <a:solidFill>
                  <a:schemeClr val="dk1"/>
                </a:solidFill>
              </a:rPr>
              <a:t>.</a:t>
            </a:r>
            <a:endParaRPr sz="1500" dirty="0">
              <a:solidFill>
                <a:schemeClr val="dk2"/>
              </a:solidFill>
            </a:endParaRPr>
          </a:p>
        </p:txBody>
      </p:sp>
      <p:sp>
        <p:nvSpPr>
          <p:cNvPr id="91" name="Google Shape;91;p18"/>
          <p:cNvSpPr txBox="1"/>
          <p:nvPr/>
        </p:nvSpPr>
        <p:spPr>
          <a:xfrm>
            <a:off x="4531200" y="2492475"/>
            <a:ext cx="4640700" cy="226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500" b="1">
                <a:solidFill>
                  <a:schemeClr val="dk1"/>
                </a:solidFill>
              </a:rPr>
              <a:t>ACD Least-Square</a:t>
            </a:r>
            <a:endParaRPr sz="1500" b="1">
              <a:solidFill>
                <a:schemeClr val="dk1"/>
              </a:solidFill>
            </a:endParaRPr>
          </a:p>
          <a:p>
            <a:pPr marL="0" lvl="0" indent="0" algn="l" rtl="0">
              <a:spcBef>
                <a:spcPts val="0"/>
              </a:spcBef>
              <a:spcAft>
                <a:spcPts val="0"/>
              </a:spcAft>
              <a:buClr>
                <a:schemeClr val="dk1"/>
              </a:buClr>
              <a:buSzPts val="1100"/>
              <a:buFont typeface="Arial"/>
              <a:buNone/>
            </a:pPr>
            <a:endParaRPr sz="1500">
              <a:solidFill>
                <a:schemeClr val="dk1"/>
              </a:solidFill>
            </a:endParaRPr>
          </a:p>
          <a:p>
            <a:pPr marL="457200" lvl="0" indent="-323850" algn="l" rtl="0">
              <a:spcBef>
                <a:spcPts val="0"/>
              </a:spcBef>
              <a:spcAft>
                <a:spcPts val="0"/>
              </a:spcAft>
              <a:buClr>
                <a:schemeClr val="dk1"/>
              </a:buClr>
              <a:buSzPts val="1500"/>
              <a:buChar char="●"/>
            </a:pPr>
            <a:r>
              <a:rPr lang="en-GB" sz="1500">
                <a:solidFill>
                  <a:schemeClr val="dk1"/>
                </a:solidFill>
              </a:rPr>
              <a:t>Formula: C</a:t>
            </a:r>
            <a:r>
              <a:rPr lang="en-GB" sz="1500" baseline="30000">
                <a:solidFill>
                  <a:schemeClr val="dk1"/>
                </a:solidFill>
              </a:rPr>
              <a:t>−1</a:t>
            </a:r>
            <a:r>
              <a:rPr lang="en-GB" sz="1500">
                <a:solidFill>
                  <a:schemeClr val="dk1"/>
                </a:solidFill>
              </a:rPr>
              <a:t>=(L</a:t>
            </a:r>
            <a:r>
              <a:rPr lang="en-GB" sz="1500" baseline="30000">
                <a:solidFill>
                  <a:schemeClr val="dk1"/>
                </a:solidFill>
              </a:rPr>
              <a:t>−1</a:t>
            </a:r>
            <a:r>
              <a:rPr lang="en-GB" sz="1500">
                <a:solidFill>
                  <a:schemeClr val="dk1"/>
                </a:solidFill>
              </a:rPr>
              <a:t>)</a:t>
            </a:r>
            <a:r>
              <a:rPr lang="en-GB" sz="1500" baseline="30000">
                <a:solidFill>
                  <a:schemeClr val="dk1"/>
                </a:solidFill>
              </a:rPr>
              <a:t>T</a:t>
            </a:r>
            <a:r>
              <a:rPr lang="en-GB" sz="1500">
                <a:solidFill>
                  <a:schemeClr val="dk1"/>
                </a:solidFill>
              </a:rPr>
              <a:t>D</a:t>
            </a:r>
            <a:r>
              <a:rPr lang="en-GB" sz="1500" baseline="30000">
                <a:solidFill>
                  <a:schemeClr val="dk1"/>
                </a:solidFill>
              </a:rPr>
              <a:t>−1</a:t>
            </a:r>
            <a:r>
              <a:rPr lang="en-GB" sz="1500">
                <a:solidFill>
                  <a:schemeClr val="dk1"/>
                </a:solidFill>
              </a:rPr>
              <a:t>L</a:t>
            </a:r>
            <a:r>
              <a:rPr lang="en-GB" sz="1500" baseline="30000">
                <a:solidFill>
                  <a:schemeClr val="dk1"/>
                </a:solidFill>
              </a:rPr>
              <a:t>−1</a:t>
            </a:r>
            <a:endParaRPr sz="1500" baseline="30000">
              <a:solidFill>
                <a:schemeClr val="dk1"/>
              </a:solidFill>
            </a:endParaRPr>
          </a:p>
          <a:p>
            <a:pPr marL="457200" lvl="0" indent="-323850" algn="l" rtl="0">
              <a:spcBef>
                <a:spcPts val="0"/>
              </a:spcBef>
              <a:spcAft>
                <a:spcPts val="0"/>
              </a:spcAft>
              <a:buClr>
                <a:schemeClr val="dk1"/>
              </a:buClr>
              <a:buSzPts val="1500"/>
              <a:buChar char="●"/>
            </a:pPr>
            <a:r>
              <a:rPr lang="en-GB" sz="1500">
                <a:solidFill>
                  <a:schemeClr val="dk1"/>
                </a:solidFill>
              </a:rPr>
              <a:t>Decomposition of D and L is performed in parallel.</a:t>
            </a:r>
            <a:endParaRPr sz="1500">
              <a:solidFill>
                <a:schemeClr val="dk1"/>
              </a:solidFill>
            </a:endParaRPr>
          </a:p>
          <a:p>
            <a:pPr marL="457200" lvl="0" indent="-323850" algn="l" rtl="0">
              <a:spcBef>
                <a:spcPts val="0"/>
              </a:spcBef>
              <a:spcAft>
                <a:spcPts val="0"/>
              </a:spcAft>
              <a:buClr>
                <a:schemeClr val="dk1"/>
              </a:buClr>
              <a:buSzPts val="1500"/>
              <a:buChar char="●"/>
            </a:pPr>
            <a:r>
              <a:rPr lang="en-GB" sz="1500">
                <a:solidFill>
                  <a:schemeClr val="dk1"/>
                </a:solidFill>
              </a:rPr>
              <a:t>Inversion of L is iterative but pipelined.</a:t>
            </a:r>
            <a:endParaRPr sz="1500">
              <a:solidFill>
                <a:schemeClr val="dk1"/>
              </a:solidFill>
            </a:endParaRPr>
          </a:p>
          <a:p>
            <a:pPr marL="457200" lvl="0" indent="-323850" algn="l" rtl="0">
              <a:spcBef>
                <a:spcPts val="0"/>
              </a:spcBef>
              <a:spcAft>
                <a:spcPts val="0"/>
              </a:spcAft>
              <a:buClr>
                <a:schemeClr val="dk1"/>
              </a:buClr>
              <a:buSzPts val="1500"/>
              <a:buChar char="●"/>
            </a:pPr>
            <a:r>
              <a:rPr lang="en-GB" sz="1500">
                <a:solidFill>
                  <a:schemeClr val="dk1"/>
                </a:solidFill>
              </a:rPr>
              <a:t>Reciprocal of D uses a </a:t>
            </a:r>
            <a:r>
              <a:rPr lang="en-GB" sz="1500" b="1">
                <a:solidFill>
                  <a:schemeClr val="dk1"/>
                </a:solidFill>
              </a:rPr>
              <a:t>Goldschmidt-based reciprocal unit</a:t>
            </a:r>
            <a:r>
              <a:rPr lang="en-GB" sz="1500">
                <a:solidFill>
                  <a:schemeClr val="dk1"/>
                </a:solidFill>
              </a:rPr>
              <a:t>, allowing multiple multiplications in parallel.</a:t>
            </a:r>
            <a:endParaRPr sz="150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sz="1500">
              <a:solidFill>
                <a:schemeClr val="dk1"/>
              </a:solidFill>
            </a:endParaRPr>
          </a:p>
          <a:p>
            <a:pPr marL="0" lvl="0" indent="0" algn="l" rtl="0">
              <a:lnSpc>
                <a:spcPct val="115000"/>
              </a:lnSpc>
              <a:spcBef>
                <a:spcPts val="1200"/>
              </a:spcBef>
              <a:spcAft>
                <a:spcPts val="1200"/>
              </a:spcAft>
              <a:buNone/>
            </a:pPr>
            <a:endParaRPr sz="15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u="sng" dirty="0"/>
              <a:t>Work for next week</a:t>
            </a:r>
            <a:endParaRPr u="sng" dirty="0"/>
          </a:p>
        </p:txBody>
      </p:sp>
      <p:sp>
        <p:nvSpPr>
          <p:cNvPr id="97" name="Google Shape;97;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dirty="0">
                <a:solidFill>
                  <a:schemeClr val="dk1"/>
                </a:solidFill>
              </a:rPr>
              <a:t>Develop high-level language implementations of the Orthogonal Matching Pursuit (OMP) and Matching Pursuit (MP) algorithms, and generate a formal Design Requirement Specification (DRS) capturing functional, architectural, and performance constraints.</a:t>
            </a:r>
            <a:endParaRPr dirty="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5F2D6-BDFB-C30A-7B44-AC5397A1D14C}"/>
              </a:ext>
            </a:extLst>
          </p:cNvPr>
          <p:cNvSpPr>
            <a:spLocks noGrp="1"/>
          </p:cNvSpPr>
          <p:nvPr>
            <p:ph type="title"/>
          </p:nvPr>
        </p:nvSpPr>
        <p:spPr>
          <a:xfrm>
            <a:off x="197400" y="198468"/>
            <a:ext cx="8520600" cy="572700"/>
          </a:xfrm>
        </p:spPr>
        <p:txBody>
          <a:bodyPr>
            <a:normAutofit fontScale="90000"/>
          </a:bodyPr>
          <a:lstStyle/>
          <a:p>
            <a:r>
              <a:rPr lang="en-IN" u="sng" dirty="0"/>
              <a:t>PROGRESS OVERVIEW </a:t>
            </a:r>
          </a:p>
        </p:txBody>
      </p:sp>
      <p:pic>
        <p:nvPicPr>
          <p:cNvPr id="5" name="Picture 4">
            <a:extLst>
              <a:ext uri="{FF2B5EF4-FFF2-40B4-BE49-F238E27FC236}">
                <a16:creationId xmlns:a16="http://schemas.microsoft.com/office/drawing/2014/main" id="{F017333F-4BC2-E3E4-9844-E2A4482E409C}"/>
              </a:ext>
            </a:extLst>
          </p:cNvPr>
          <p:cNvPicPr>
            <a:picLocks noChangeAspect="1"/>
          </p:cNvPicPr>
          <p:nvPr/>
        </p:nvPicPr>
        <p:blipFill>
          <a:blip r:embed="rId2"/>
          <a:stretch>
            <a:fillRect/>
          </a:stretch>
        </p:blipFill>
        <p:spPr>
          <a:xfrm>
            <a:off x="2519944" y="840921"/>
            <a:ext cx="4104111" cy="4104111"/>
          </a:xfrm>
          <a:prstGeom prst="rect">
            <a:avLst/>
          </a:prstGeom>
        </p:spPr>
      </p:pic>
    </p:spTree>
    <p:extLst>
      <p:ext uri="{BB962C8B-B14F-4D97-AF65-F5344CB8AC3E}">
        <p14:creationId xmlns:p14="http://schemas.microsoft.com/office/powerpoint/2010/main" val="2243658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6F5D7-4B26-C3D5-8198-4CDCB66D3309}"/>
              </a:ext>
            </a:extLst>
          </p:cNvPr>
          <p:cNvSpPr>
            <a:spLocks noGrp="1"/>
          </p:cNvSpPr>
          <p:nvPr>
            <p:ph type="title"/>
          </p:nvPr>
        </p:nvSpPr>
        <p:spPr/>
        <p:txBody>
          <a:bodyPr>
            <a:normAutofit fontScale="90000"/>
          </a:bodyPr>
          <a:lstStyle/>
          <a:p>
            <a:r>
              <a:rPr lang="en-IN" u="sng" dirty="0"/>
              <a:t>WEEK-2 UPDATE</a:t>
            </a:r>
          </a:p>
        </p:txBody>
      </p:sp>
      <p:sp>
        <p:nvSpPr>
          <p:cNvPr id="4" name="Rectangle 1">
            <a:extLst>
              <a:ext uri="{FF2B5EF4-FFF2-40B4-BE49-F238E27FC236}">
                <a16:creationId xmlns:a16="http://schemas.microsoft.com/office/drawing/2014/main" id="{C95FAAA4-902E-8604-2285-E2C29A5EFA82}"/>
              </a:ext>
            </a:extLst>
          </p:cNvPr>
          <p:cNvSpPr>
            <a:spLocks noGrp="1" noChangeArrowheads="1"/>
          </p:cNvSpPr>
          <p:nvPr>
            <p:ph type="body" idx="1"/>
          </p:nvPr>
        </p:nvSpPr>
        <p:spPr bwMode="auto">
          <a:xfrm>
            <a:off x="311700" y="1152475"/>
            <a:ext cx="7900967" cy="341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Post Week 1, where the objective was to analyze and understand the reference paper and define the required architecture, the focus shifted to the algorithmic aspect.</a:t>
            </a:r>
          </a:p>
          <a:p>
            <a:pPr marL="285750" indent="-285750" eaLnBrk="0" fontAlgn="base"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Algorithms for both the original </a:t>
            </a:r>
            <a:r>
              <a:rPr kumimoji="0" lang="en-US" altLang="en-US" sz="1800" b="1" i="0" u="none" strike="noStrike" cap="none" normalizeH="0" baseline="0" dirty="0">
                <a:ln>
                  <a:noFill/>
                </a:ln>
                <a:solidFill>
                  <a:schemeClr val="tx1"/>
                </a:solidFill>
                <a:effectLst/>
                <a:latin typeface="Arial" panose="020B0604020202020204" pitchFamily="34" charset="0"/>
              </a:rPr>
              <a:t>OMP (Orthogonal Matching Pursuit)</a:t>
            </a:r>
            <a:r>
              <a:rPr kumimoji="0" lang="en-US" altLang="en-US" sz="1800" b="0" i="0" u="none" strike="noStrike" cap="none" normalizeH="0" baseline="0" dirty="0">
                <a:ln>
                  <a:noFill/>
                </a:ln>
                <a:solidFill>
                  <a:schemeClr val="tx1"/>
                </a:solidFill>
                <a:effectLst/>
                <a:latin typeface="Arial" panose="020B0604020202020204" pitchFamily="34" charset="0"/>
              </a:rPr>
              <a:t> and the </a:t>
            </a:r>
            <a:r>
              <a:rPr kumimoji="0" lang="en-US" altLang="en-US" sz="1800" b="1" i="0" u="none" strike="noStrike" cap="none" normalizeH="0" baseline="0" dirty="0">
                <a:ln>
                  <a:noFill/>
                </a:ln>
                <a:solidFill>
                  <a:schemeClr val="tx1"/>
                </a:solidFill>
                <a:effectLst/>
                <a:latin typeface="Arial" panose="020B0604020202020204" pitchFamily="34" charset="0"/>
              </a:rPr>
              <a:t>IOMP (Improved Orthogonal Matching Pursuit)</a:t>
            </a:r>
            <a:r>
              <a:rPr kumimoji="0" lang="en-US" altLang="en-US" sz="1800" b="0" i="0" u="none" strike="noStrike" cap="none" normalizeH="0" baseline="0" dirty="0">
                <a:ln>
                  <a:noFill/>
                </a:ln>
                <a:solidFill>
                  <a:schemeClr val="tx1"/>
                </a:solidFill>
                <a:effectLst/>
                <a:latin typeface="Arial" panose="020B0604020202020204" pitchFamily="34" charset="0"/>
              </a:rPr>
              <a:t> were designed and implemented in </a:t>
            </a:r>
            <a:r>
              <a:rPr kumimoji="0" lang="en-US" altLang="en-US" sz="1800" b="1" i="0" u="none" strike="noStrike" cap="none" normalizeH="0" baseline="0" dirty="0">
                <a:ln>
                  <a:noFill/>
                </a:ln>
                <a:solidFill>
                  <a:schemeClr val="tx1"/>
                </a:solidFill>
                <a:effectLst/>
                <a:latin typeface="Arial" panose="020B0604020202020204" pitchFamily="34" charset="0"/>
              </a:rPr>
              <a:t>MATLAB</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285750" indent="-285750" eaLnBrk="0" fontAlgn="base"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Efforts were made to extrapolate </a:t>
            </a:r>
            <a:r>
              <a:rPr kumimoji="0" lang="en-US" altLang="en-US" sz="1800" b="1" i="0" u="none" strike="noStrike" cap="none" normalizeH="0" baseline="0" dirty="0">
                <a:ln>
                  <a:noFill/>
                </a:ln>
                <a:solidFill>
                  <a:schemeClr val="tx1"/>
                </a:solidFill>
                <a:effectLst/>
                <a:latin typeface="Arial" panose="020B0604020202020204" pitchFamily="34" charset="0"/>
              </a:rPr>
              <a:t>Figure of Merit (FOM)</a:t>
            </a:r>
            <a:r>
              <a:rPr kumimoji="0" lang="en-US" altLang="en-US" sz="1800" b="0" i="0" u="none" strike="noStrike" cap="none" normalizeH="0" baseline="0" dirty="0">
                <a:ln>
                  <a:noFill/>
                </a:ln>
                <a:solidFill>
                  <a:schemeClr val="tx1"/>
                </a:solidFill>
                <a:effectLst/>
                <a:latin typeface="Arial" panose="020B0604020202020204" pitchFamily="34" charset="0"/>
              </a:rPr>
              <a:t> results from the algorithms.</a:t>
            </a:r>
          </a:p>
          <a:p>
            <a:pPr marL="285750" indent="-285750" eaLnBrk="0" fontAlgn="base"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The two major FOMs emphasized were:</a:t>
            </a:r>
          </a:p>
          <a:p>
            <a:pPr marL="0" indent="0" eaLnBrk="0" fontAlgn="base" hangingPunct="0">
              <a:lnSpc>
                <a:spcPct val="100000"/>
              </a:lnSpc>
              <a:spcBef>
                <a:spcPct val="0"/>
              </a:spcBef>
              <a:spcAft>
                <a:spcPct val="0"/>
              </a:spcAft>
              <a:buClrTx/>
              <a:buSzTx/>
              <a:buNone/>
            </a:pPr>
            <a:r>
              <a:rPr lang="en-US" altLang="en-US" b="1" dirty="0">
                <a:solidFill>
                  <a:schemeClr val="tx1"/>
                </a:solidFill>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 Reconstruction Accuracy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indent="0" eaLnBrk="0" fontAlgn="base" hangingPunct="0">
              <a:lnSpc>
                <a:spcPct val="100000"/>
              </a:lnSpc>
              <a:spcBef>
                <a:spcPct val="0"/>
              </a:spcBef>
              <a:spcAft>
                <a:spcPct val="0"/>
              </a:spcAft>
              <a:buClrTx/>
              <a:buSzTx/>
              <a:buNone/>
            </a:pPr>
            <a:r>
              <a:rPr lang="en-US" altLang="en-US" b="1" dirty="0">
                <a:solidFill>
                  <a:schemeClr val="tx1"/>
                </a:solidFill>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 Success Rate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indent="-285750" eaLnBrk="0" fontAlgn="base"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793999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869</Words>
  <Application>Microsoft Office PowerPoint</Application>
  <PresentationFormat>On-screen Show (16:9)</PresentationFormat>
  <Paragraphs>66</Paragraphs>
  <Slides>13</Slides>
  <Notes>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13</vt:i4>
      </vt:variant>
    </vt:vector>
  </HeadingPairs>
  <TitlesOfParts>
    <vt:vector size="15" baseType="lpstr">
      <vt:lpstr>Arial</vt:lpstr>
      <vt:lpstr>Simple Light</vt:lpstr>
      <vt:lpstr>FPGA Implementation of an Improved OMP for Compressive Sensing Reconstruction </vt:lpstr>
      <vt:lpstr>WEEK-1 UPDATE Introduction</vt:lpstr>
      <vt:lpstr>Implementation</vt:lpstr>
      <vt:lpstr>Use Cases</vt:lpstr>
      <vt:lpstr>Block diagram</vt:lpstr>
      <vt:lpstr>Block Diagram</vt:lpstr>
      <vt:lpstr>Work for next week</vt:lpstr>
      <vt:lpstr>PROGRESS OVERVIEW </vt:lpstr>
      <vt:lpstr>WEEK-2 UPDATE</vt:lpstr>
      <vt:lpstr>Comparison of Reconstruction Results </vt:lpstr>
      <vt:lpstr>Success Rate Comparison</vt:lpstr>
      <vt:lpstr>Work for next week</vt:lpstr>
      <vt:lpstr>THANK YOU: Team Muxed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IMT2022583 Margasahayam Venkatesh Chirag</cp:lastModifiedBy>
  <cp:revision>4</cp:revision>
  <dcterms:modified xsi:type="dcterms:W3CDTF">2025-09-24T17:20:22Z</dcterms:modified>
</cp:coreProperties>
</file>