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032adaf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032adaf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032adaf5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032adaf5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032adaf5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032adaf5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032adaf5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032adaf5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8032adaf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8032adaf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8032adaf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032adaf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8032adaf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8032adaf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eeexplore.ieee.org/stamp/stamp.jsp?tp=&amp;arnumber=9238411" TargetMode="External"/><Relationship Id="rId4" Type="http://schemas.openxmlformats.org/officeDocument/2006/relationships/hyperlink" Target="https://ieeexplore.ieee.org/stamp/stamp.jsp?tp=&amp;arnumber=92384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020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GB"/>
              <a:t>FPGA Implementation of an Improved OMP for</a:t>
            </a:r>
            <a:endParaRPr/>
          </a:p>
          <a:p>
            <a:pPr indent="0" lvl="0" marL="0" rtl="0" algn="ctr">
              <a:spcBef>
                <a:spcPts val="0"/>
              </a:spcBef>
              <a:spcAft>
                <a:spcPts val="0"/>
              </a:spcAft>
              <a:buClr>
                <a:schemeClr val="dk1"/>
              </a:buClr>
              <a:buSzPts val="990"/>
              <a:buFont typeface="Arial"/>
              <a:buNone/>
            </a:pPr>
            <a:r>
              <a:rPr lang="en-GB"/>
              <a:t>Compressive Sensing Reconstruction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4229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u="sng">
                <a:solidFill>
                  <a:schemeClr val="hlink"/>
                </a:solidFill>
                <a:hlinkClick r:id="rId3"/>
              </a:rPr>
              <a:t>Paper </a:t>
            </a:r>
            <a:r>
              <a:rPr lang="en-GB" sz="1500" u="sng">
                <a:solidFill>
                  <a:schemeClr val="hlink"/>
                </a:solidFill>
                <a:hlinkClick r:id="rId4"/>
              </a:rPr>
              <a:t>Link</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Introduction</a:t>
            </a:r>
            <a:endParaRPr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500">
                <a:solidFill>
                  <a:schemeClr val="dk1"/>
                </a:solidFill>
              </a:rPr>
              <a:t>Orthogonal Matching Pursuit (OMP) is a widely used greedy algorithm for sparse signal recovery, but its repeated least-squares solves and frequent matrix operations make direct hardware implementations costly in latency and resources. To address this, we modify the OMP update step using Gram-Schmidt orthogonalization so that residual updates avoid repeated full least-squares solutions - effectively requiring the least-squares solution only once per iteration - while preserving the original algorithm’s reconstruction accuracy as confirmed by simulation. This reduces the number of matrix operations and makes the algorithm far more amenable to efficient hardware realization without altering its theoretical recovery properties.</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GB" sz="1500">
                <a:solidFill>
                  <a:schemeClr val="dk1"/>
                </a:solidFill>
              </a:rPr>
              <a:t>We implement the improved OMP in Xilinx Vivado High-Level Synthesis (HLS) as a parameterizable, reconfigurable design that supports multiple signal lengths N, measurement counts M, and sparsity levels K. The HLS implementation achieves substantial runtime gains versus recent HLS-based designs and attains performance for larger problems that is comparable to traditional HDL implementations. The result is a fast, hardware-friendly OMP variant that enables practical, real-time sparse recovery on FPGA platforms while retaining the accuracy of classical OMP.</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852"/>
              <a:buFont typeface="Arial"/>
              <a:buNone/>
            </a:pPr>
            <a:r>
              <a:rPr lang="en-GB" sz="1500">
                <a:solidFill>
                  <a:schemeClr val="dk1"/>
                </a:solidFill>
              </a:rPr>
              <a:t>The improved OMP is well suited to any application that requires fast, on-device sparse recovery from compressed measurements. Typical use cases include compressed sensing imaging (MRI, CT, ultrasound), radar and sonar target detection, wireless channel estimation and MIMO precoding, spectrum sensing for cognitive radio, and continuous biomedical monitoring (ECG/PCG) where low-latency reconstruction is essential.</a:t>
            </a:r>
            <a:endParaRPr sz="1500">
              <a:solidFill>
                <a:schemeClr val="dk1"/>
              </a:solidFill>
            </a:endParaRPr>
          </a:p>
          <a:p>
            <a:pPr indent="0" lvl="0" marL="0" rtl="0" algn="l">
              <a:lnSpc>
                <a:spcPct val="95000"/>
              </a:lnSpc>
              <a:spcBef>
                <a:spcPts val="1200"/>
              </a:spcBef>
              <a:spcAft>
                <a:spcPts val="1200"/>
              </a:spcAft>
              <a:buSzPts val="852"/>
              <a:buNone/>
            </a:pPr>
            <a:r>
              <a:rPr lang="en-GB" sz="1500">
                <a:solidFill>
                  <a:schemeClr val="dk1"/>
                </a:solidFill>
              </a:rPr>
              <a:t>From an implementation standpoint, the Vivado HLS realization makes the design attractive for rapid prototyping and deployment on FPGA-based platforms. The Gram-Schmidt-accelerated update reduces computation and resource stress, enabling microsecond-level recovery for a range of signal sizes and making the design reconfigurable across different N, M and K. This combination - classical numerical robustness with HLS-driven speed and portability - fits pipelines that need scalable, energy-efficient, and production-ready sparse-recovery blocks (adaptive sensing, live signal analytics, and FPGA-accelerated inference at the network edge).</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49450" y="82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a:t>
            </a:r>
            <a:endParaRPr/>
          </a:p>
        </p:txBody>
      </p:sp>
      <p:sp>
        <p:nvSpPr>
          <p:cNvPr id="79" name="Google Shape;79;p17"/>
          <p:cNvSpPr txBox="1"/>
          <p:nvPr>
            <p:ph idx="1" type="body"/>
          </p:nvPr>
        </p:nvSpPr>
        <p:spPr>
          <a:xfrm>
            <a:off x="249450" y="2571700"/>
            <a:ext cx="4572000" cy="2035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500">
                <a:solidFill>
                  <a:schemeClr val="dk1"/>
                </a:solidFill>
              </a:rPr>
              <a:t>Max Sorting</a:t>
            </a:r>
            <a:endParaRPr b="1" sz="1500">
              <a:solidFill>
                <a:schemeClr val="dk1"/>
              </a:solidFill>
            </a:endParaRPr>
          </a:p>
          <a:p>
            <a:pPr indent="-323850" lvl="0" marL="457200" rtl="0" algn="l">
              <a:spcBef>
                <a:spcPts val="1200"/>
              </a:spcBef>
              <a:spcAft>
                <a:spcPts val="0"/>
              </a:spcAft>
              <a:buClr>
                <a:schemeClr val="dk1"/>
              </a:buClr>
              <a:buSzPts val="1500"/>
              <a:buChar char="●"/>
            </a:pPr>
            <a:r>
              <a:rPr lang="en-GB" sz="1500">
                <a:solidFill>
                  <a:schemeClr val="dk1"/>
                </a:solidFill>
              </a:rPr>
              <a:t>After each inner product, compare with current max.</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A </a:t>
            </a:r>
            <a:r>
              <a:rPr b="1" lang="en-GB" sz="1500">
                <a:solidFill>
                  <a:schemeClr val="dk1"/>
                </a:solidFill>
              </a:rPr>
              <a:t>max register</a:t>
            </a:r>
            <a:r>
              <a:rPr lang="en-GB" sz="1500">
                <a:solidFill>
                  <a:schemeClr val="dk1"/>
                </a:solidFill>
              </a:rPr>
              <a:t> keeps the largest value + index.</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Finds the best atom column and stores the index. This way extra memory isn’t used.</a:t>
            </a:r>
            <a:endParaRPr sz="1500">
              <a:solidFill>
                <a:schemeClr val="dk1"/>
              </a:solidFill>
            </a:endParaRPr>
          </a:p>
          <a:p>
            <a:pPr indent="0" lvl="0" marL="0" rtl="0" algn="l">
              <a:lnSpc>
                <a:spcPct val="100000"/>
              </a:lnSpc>
              <a:spcBef>
                <a:spcPts val="1200"/>
              </a:spcBef>
              <a:spcAft>
                <a:spcPts val="0"/>
              </a:spcAft>
              <a:buNone/>
            </a:pPr>
            <a:r>
              <a:t/>
            </a:r>
            <a:endParaRPr sz="1500"/>
          </a:p>
          <a:p>
            <a:pPr indent="0" lvl="0" marL="0" rtl="0" algn="l">
              <a:spcBef>
                <a:spcPts val="1200"/>
              </a:spcBef>
              <a:spcAft>
                <a:spcPts val="1200"/>
              </a:spcAft>
              <a:buNone/>
            </a:pPr>
            <a:r>
              <a:t/>
            </a:r>
            <a:endParaRPr sz="1500">
              <a:solidFill>
                <a:schemeClr val="dk1"/>
              </a:solidFill>
            </a:endParaRPr>
          </a:p>
        </p:txBody>
      </p:sp>
      <p:pic>
        <p:nvPicPr>
          <p:cNvPr id="80" name="Google Shape;80;p17"/>
          <p:cNvPicPr preferRelativeResize="0"/>
          <p:nvPr/>
        </p:nvPicPr>
        <p:blipFill>
          <a:blip r:embed="rId3">
            <a:alphaModFix/>
          </a:blip>
          <a:stretch>
            <a:fillRect/>
          </a:stretch>
        </p:blipFill>
        <p:spPr>
          <a:xfrm>
            <a:off x="5136971" y="0"/>
            <a:ext cx="4007031" cy="1916401"/>
          </a:xfrm>
          <a:prstGeom prst="rect">
            <a:avLst/>
          </a:prstGeom>
          <a:noFill/>
          <a:ln>
            <a:noFill/>
          </a:ln>
        </p:spPr>
      </p:pic>
      <p:sp>
        <p:nvSpPr>
          <p:cNvPr id="81" name="Google Shape;81;p17"/>
          <p:cNvSpPr txBox="1"/>
          <p:nvPr/>
        </p:nvSpPr>
        <p:spPr>
          <a:xfrm>
            <a:off x="249450" y="655300"/>
            <a:ext cx="5458500" cy="19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GB" sz="1500">
                <a:solidFill>
                  <a:schemeClr val="dk1"/>
                </a:solidFill>
              </a:rPr>
              <a:t>The architecture is divided into </a:t>
            </a:r>
            <a:r>
              <a:rPr b="1" lang="en-GB" sz="1500">
                <a:solidFill>
                  <a:schemeClr val="dk1"/>
                </a:solidFill>
              </a:rPr>
              <a:t>7 main hardware units</a:t>
            </a:r>
            <a:r>
              <a:rPr lang="en-GB" sz="1500">
                <a:solidFill>
                  <a:schemeClr val="dk1"/>
                </a:solidFill>
              </a:rPr>
              <a:t>:</a:t>
            </a:r>
            <a:endParaRPr b="1" sz="1500">
              <a:solidFill>
                <a:schemeClr val="dk1"/>
              </a:solidFill>
            </a:endParaRPr>
          </a:p>
          <a:p>
            <a:pPr indent="0" lvl="0" marL="0" rtl="0" algn="l">
              <a:lnSpc>
                <a:spcPct val="115000"/>
              </a:lnSpc>
              <a:spcBef>
                <a:spcPts val="1400"/>
              </a:spcBef>
              <a:spcAft>
                <a:spcPts val="0"/>
              </a:spcAft>
              <a:buNone/>
            </a:pPr>
            <a:r>
              <a:rPr b="1" lang="en-GB" sz="1500">
                <a:solidFill>
                  <a:schemeClr val="dk1"/>
                </a:solidFill>
              </a:rPr>
              <a:t>Parallel Multiplication</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Multiple multipliers run </a:t>
            </a:r>
            <a:r>
              <a:rPr b="1" lang="en-GB" sz="1500">
                <a:solidFill>
                  <a:schemeClr val="dk1"/>
                </a:solidFill>
              </a:rPr>
              <a:t>at the same time</a:t>
            </a:r>
            <a:r>
              <a:rPr lang="en-GB"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Vector sum is completed using an </a:t>
            </a:r>
            <a:r>
              <a:rPr b="1" lang="en-GB" sz="1500">
                <a:solidFill>
                  <a:schemeClr val="dk1"/>
                </a:solidFill>
              </a:rPr>
              <a:t>adder tree</a:t>
            </a:r>
            <a:r>
              <a:rPr lang="en-GB"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Used for inner products and matrix–vector operations.</a:t>
            </a:r>
            <a:endParaRPr sz="1500">
              <a:solidFill>
                <a:schemeClr val="dk1"/>
              </a:solidFill>
            </a:endParaRPr>
          </a:p>
        </p:txBody>
      </p:sp>
      <p:sp>
        <p:nvSpPr>
          <p:cNvPr id="82" name="Google Shape;82;p17"/>
          <p:cNvSpPr txBox="1"/>
          <p:nvPr/>
        </p:nvSpPr>
        <p:spPr>
          <a:xfrm>
            <a:off x="4821450" y="2571750"/>
            <a:ext cx="4155300" cy="20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Atom Selection Unit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Finds the column (atom) of measurement matrix A that is most correlated with the residual 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Outputs the index of the best matching atom.</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a:t>
            </a:r>
            <a:endParaRPr/>
          </a:p>
        </p:txBody>
      </p:sp>
      <p:sp>
        <p:nvSpPr>
          <p:cNvPr id="88" name="Google Shape;88;p18"/>
          <p:cNvSpPr txBox="1"/>
          <p:nvPr>
            <p:ph idx="1" type="body"/>
          </p:nvPr>
        </p:nvSpPr>
        <p:spPr>
          <a:xfrm>
            <a:off x="4531200" y="485525"/>
            <a:ext cx="4430100" cy="1919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500">
                <a:solidFill>
                  <a:schemeClr val="dk1"/>
                </a:solidFill>
              </a:rPr>
              <a:t>Residual Update Unit</a:t>
            </a:r>
            <a:endParaRPr b="1" sz="1500">
              <a:solidFill>
                <a:schemeClr val="dk1"/>
              </a:solidFill>
            </a:endParaRPr>
          </a:p>
          <a:p>
            <a:pPr indent="-323850" lvl="0" marL="457200" rtl="0" algn="l">
              <a:spcBef>
                <a:spcPts val="1200"/>
              </a:spcBef>
              <a:spcAft>
                <a:spcPts val="0"/>
              </a:spcAft>
              <a:buClr>
                <a:schemeClr val="dk1"/>
              </a:buClr>
              <a:buSzPts val="1500"/>
              <a:buChar char="●"/>
            </a:pPr>
            <a:r>
              <a:rPr lang="en-GB" sz="1500">
                <a:solidFill>
                  <a:schemeClr val="dk1"/>
                </a:solidFill>
              </a:rPr>
              <a:t>Updates the residual using: r</a:t>
            </a:r>
            <a:r>
              <a:rPr baseline="-25000" lang="en-GB" sz="1500">
                <a:solidFill>
                  <a:schemeClr val="dk1"/>
                </a:solidFill>
              </a:rPr>
              <a:t>t</a:t>
            </a:r>
            <a:r>
              <a:rPr lang="en-GB" sz="1500">
                <a:solidFill>
                  <a:schemeClr val="dk1"/>
                </a:solidFill>
              </a:rPr>
              <a:t> = r</a:t>
            </a:r>
            <a:r>
              <a:rPr baseline="-25000" lang="en-GB" sz="1500">
                <a:solidFill>
                  <a:schemeClr val="dk1"/>
                </a:solidFill>
              </a:rPr>
              <a:t>t-1</a:t>
            </a:r>
            <a:r>
              <a:rPr lang="en-GB" sz="1500">
                <a:solidFill>
                  <a:schemeClr val="dk1"/>
                </a:solidFill>
              </a:rPr>
              <a:t>-</a:t>
            </a:r>
            <a:r>
              <a:rPr lang="en-GB" sz="1500">
                <a:solidFill>
                  <a:schemeClr val="dk1"/>
                </a:solidFill>
              </a:rPr>
              <a:t> </a:t>
            </a:r>
            <a:r>
              <a:rPr lang="en-GB" sz="1500">
                <a:solidFill>
                  <a:schemeClr val="dk1"/>
                </a:solidFill>
              </a:rPr>
              <a:t>Q</a:t>
            </a:r>
            <a:r>
              <a:rPr baseline="-25000" lang="en-GB" sz="1500">
                <a:solidFill>
                  <a:schemeClr val="dk1"/>
                </a:solidFill>
              </a:rPr>
              <a:t>t</a:t>
            </a:r>
            <a:r>
              <a:rPr lang="en-GB" sz="1500">
                <a:solidFill>
                  <a:schemeClr val="dk1"/>
                </a:solidFill>
              </a:rPr>
              <a:t> </a:t>
            </a:r>
            <a:r>
              <a:rPr lang="en-GB" sz="1500">
                <a:solidFill>
                  <a:schemeClr val="dk1"/>
                </a:solidFill>
              </a:rPr>
              <a:t>Q</a:t>
            </a:r>
            <a:r>
              <a:rPr baseline="-25000" lang="en-GB" sz="1500">
                <a:solidFill>
                  <a:schemeClr val="dk1"/>
                </a:solidFill>
              </a:rPr>
              <a:t>t</a:t>
            </a:r>
            <a:r>
              <a:rPr baseline="30000" lang="en-GB" sz="1500">
                <a:solidFill>
                  <a:schemeClr val="dk1"/>
                </a:solidFill>
              </a:rPr>
              <a:t>T</a:t>
            </a:r>
            <a:r>
              <a:rPr lang="en-GB" sz="1500">
                <a:solidFill>
                  <a:schemeClr val="dk1"/>
                </a:solidFill>
              </a:rPr>
              <a:t>r</a:t>
            </a:r>
            <a:r>
              <a:rPr baseline="-25000" lang="en-GB" sz="1500">
                <a:solidFill>
                  <a:schemeClr val="dk1"/>
                </a:solidFill>
              </a:rPr>
              <a:t>t-1</a:t>
            </a:r>
            <a:endParaRPr baseline="-25000"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Ensures the new residual is orthogonal to the chosen atoms.</a:t>
            </a:r>
            <a:endParaRPr sz="1500"/>
          </a:p>
        </p:txBody>
      </p:sp>
      <p:sp>
        <p:nvSpPr>
          <p:cNvPr id="89" name="Google Shape;89;p18"/>
          <p:cNvSpPr txBox="1"/>
          <p:nvPr/>
        </p:nvSpPr>
        <p:spPr>
          <a:xfrm>
            <a:off x="311700" y="2492475"/>
            <a:ext cx="4219500" cy="20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Least-Squares Unit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At the </a:t>
            </a:r>
            <a:r>
              <a:rPr b="1" lang="en-GB" sz="1500">
                <a:solidFill>
                  <a:schemeClr val="dk1"/>
                </a:solidFill>
              </a:rPr>
              <a:t>final iteration only</a:t>
            </a:r>
            <a:r>
              <a:rPr lang="en-GB" sz="1500">
                <a:solidFill>
                  <a:schemeClr val="dk1"/>
                </a:solidFill>
              </a:rPr>
              <a:t>, it solves the least-squares problem using Cholesky decomposition.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Produces the final sparse coefficients.</a:t>
            </a:r>
            <a:endParaRPr sz="1500">
              <a:solidFill>
                <a:schemeClr val="dk2"/>
              </a:solidFill>
            </a:endParaRPr>
          </a:p>
        </p:txBody>
      </p:sp>
      <p:sp>
        <p:nvSpPr>
          <p:cNvPr id="90" name="Google Shape;90;p18"/>
          <p:cNvSpPr txBox="1"/>
          <p:nvPr/>
        </p:nvSpPr>
        <p:spPr>
          <a:xfrm>
            <a:off x="121500" y="572700"/>
            <a:ext cx="4353000" cy="18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rPr>
              <a:t>Gram-Schmidt Unit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Orthogonalizes the selected atoms to produce an orthogonal matrix Q.</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Uses </a:t>
            </a:r>
            <a:r>
              <a:rPr b="1" lang="en-GB" sz="1500">
                <a:solidFill>
                  <a:schemeClr val="dk1"/>
                </a:solidFill>
              </a:rPr>
              <a:t>parallel multiplication, subtraction and normalization</a:t>
            </a:r>
            <a:r>
              <a:rPr lang="en-GB" sz="1500">
                <a:solidFill>
                  <a:schemeClr val="dk1"/>
                </a:solidFill>
              </a:rPr>
              <a:t>.</a:t>
            </a:r>
            <a:endParaRPr sz="1500">
              <a:solidFill>
                <a:schemeClr val="dk2"/>
              </a:solidFill>
            </a:endParaRPr>
          </a:p>
        </p:txBody>
      </p:sp>
      <p:sp>
        <p:nvSpPr>
          <p:cNvPr id="91" name="Google Shape;91;p18"/>
          <p:cNvSpPr txBox="1"/>
          <p:nvPr/>
        </p:nvSpPr>
        <p:spPr>
          <a:xfrm>
            <a:off x="4531200" y="2492475"/>
            <a:ext cx="4640700" cy="22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500">
                <a:solidFill>
                  <a:schemeClr val="dk1"/>
                </a:solidFill>
              </a:rPr>
              <a:t>ACD Least-Square</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Formula: C</a:t>
            </a:r>
            <a:r>
              <a:rPr baseline="30000" lang="en-GB" sz="1500">
                <a:solidFill>
                  <a:schemeClr val="dk1"/>
                </a:solidFill>
              </a:rPr>
              <a:t>−1</a:t>
            </a:r>
            <a:r>
              <a:rPr lang="en-GB" sz="1500">
                <a:solidFill>
                  <a:schemeClr val="dk1"/>
                </a:solidFill>
              </a:rPr>
              <a:t>=(L</a:t>
            </a:r>
            <a:r>
              <a:rPr baseline="30000" lang="en-GB" sz="1500">
                <a:solidFill>
                  <a:schemeClr val="dk1"/>
                </a:solidFill>
              </a:rPr>
              <a:t>−1</a:t>
            </a:r>
            <a:r>
              <a:rPr lang="en-GB" sz="1500">
                <a:solidFill>
                  <a:schemeClr val="dk1"/>
                </a:solidFill>
              </a:rPr>
              <a:t>)</a:t>
            </a:r>
            <a:r>
              <a:rPr baseline="30000" lang="en-GB" sz="1500">
                <a:solidFill>
                  <a:schemeClr val="dk1"/>
                </a:solidFill>
              </a:rPr>
              <a:t>T</a:t>
            </a:r>
            <a:r>
              <a:rPr lang="en-GB" sz="1500">
                <a:solidFill>
                  <a:schemeClr val="dk1"/>
                </a:solidFill>
              </a:rPr>
              <a:t>D</a:t>
            </a:r>
            <a:r>
              <a:rPr baseline="30000" lang="en-GB" sz="1500">
                <a:solidFill>
                  <a:schemeClr val="dk1"/>
                </a:solidFill>
              </a:rPr>
              <a:t>−1</a:t>
            </a:r>
            <a:r>
              <a:rPr lang="en-GB" sz="1500">
                <a:solidFill>
                  <a:schemeClr val="dk1"/>
                </a:solidFill>
              </a:rPr>
              <a:t>L</a:t>
            </a:r>
            <a:r>
              <a:rPr baseline="30000" lang="en-GB" sz="1500">
                <a:solidFill>
                  <a:schemeClr val="dk1"/>
                </a:solidFill>
              </a:rPr>
              <a:t>−1</a:t>
            </a:r>
            <a:endParaRPr baseline="30000"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Decomposition of D and L is performed in parallel.</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Inversion of L is iterative but pipelined.</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Reciprocal of D uses a </a:t>
            </a:r>
            <a:r>
              <a:rPr b="1" lang="en-GB" sz="1500">
                <a:solidFill>
                  <a:schemeClr val="dk1"/>
                </a:solidFill>
              </a:rPr>
              <a:t>Goldschmidt-based reciprocal unit</a:t>
            </a:r>
            <a:r>
              <a:rPr lang="en-GB" sz="1500">
                <a:solidFill>
                  <a:schemeClr val="dk1"/>
                </a:solidFill>
              </a:rPr>
              <a:t>, allowing multiple multiplications in parallel.</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1200"/>
              </a:spcBef>
              <a:spcAft>
                <a:spcPts val="1200"/>
              </a:spcAft>
              <a:buNone/>
            </a:pPr>
            <a:r>
              <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 for next week</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Develop high-level language implementations of the Orthogonal Matching Pursuit (OMP) and Matching Pursuit (MP) algorithms, and generate a formal Design Requirement Specification (DRS) capturing functional, architectural, and performance constraints.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500"/>
              <a:t>THANK YOU: </a:t>
            </a:r>
            <a:r>
              <a:rPr lang="en-GB" sz="2500"/>
              <a:t>Team Muxed Up</a:t>
            </a:r>
            <a:endParaRPr sz="250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GB" sz="2000">
                <a:solidFill>
                  <a:schemeClr val="dk1"/>
                </a:solidFill>
              </a:rPr>
              <a:t>Sreyas Janamanchi (IMT2022554)</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Margasahayam Venkatesh Chirag (IMT2022583)</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Shannon Muthanna I B (IMT2022552)</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Vedant Mangrulkar(IMT2022519)</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Pradyumna G (IMT2022555)</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Chinmay Krishna (IMT2022560)</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