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79" r:id="rId2"/>
  </p:sldMasterIdLst>
  <p:notesMasterIdLst>
    <p:notesMasterId r:id="rId29"/>
  </p:notesMasterIdLst>
  <p:sldIdLst>
    <p:sldId id="256" r:id="rId3"/>
    <p:sldId id="257" r:id="rId4"/>
    <p:sldId id="258" r:id="rId5"/>
    <p:sldId id="259" r:id="rId6"/>
    <p:sldId id="260" r:id="rId7"/>
    <p:sldId id="261" r:id="rId8"/>
    <p:sldId id="279" r:id="rId9"/>
    <p:sldId id="263" r:id="rId10"/>
    <p:sldId id="264" r:id="rId11"/>
    <p:sldId id="265" r:id="rId12"/>
    <p:sldId id="270" r:id="rId13"/>
    <p:sldId id="282" r:id="rId14"/>
    <p:sldId id="272" r:id="rId15"/>
    <p:sldId id="273" r:id="rId16"/>
    <p:sldId id="274" r:id="rId17"/>
    <p:sldId id="275" r:id="rId18"/>
    <p:sldId id="276" r:id="rId19"/>
    <p:sldId id="277" r:id="rId20"/>
    <p:sldId id="281" r:id="rId21"/>
    <p:sldId id="280" r:id="rId22"/>
    <p:sldId id="266" r:id="rId23"/>
    <p:sldId id="267" r:id="rId24"/>
    <p:sldId id="268" r:id="rId25"/>
    <p:sldId id="269" r:id="rId26"/>
    <p:sldId id="283"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IOU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 UNET &amp; EFFEICIENT NET-B0</c:v>
                </c:pt>
                <c:pt idx="1">
                  <c:v>U-NET &amp; RESNET34</c:v>
                </c:pt>
                <c:pt idx="2">
                  <c:v>U-NET++ &amp; EFFICIENT NET-B0</c:v>
                </c:pt>
              </c:strCache>
            </c:strRef>
          </c:cat>
          <c:val>
            <c:numRef>
              <c:f>Sheet1!$B$2:$B$5</c:f>
              <c:numCache>
                <c:formatCode>General</c:formatCode>
                <c:ptCount val="4"/>
                <c:pt idx="0">
                  <c:v>0.54220000000000002</c:v>
                </c:pt>
                <c:pt idx="1">
                  <c:v>0.4516</c:v>
                </c:pt>
                <c:pt idx="2">
                  <c:v>0.46579999999999999</c:v>
                </c:pt>
              </c:numCache>
            </c:numRef>
          </c:val>
          <c:extLst>
            <c:ext xmlns:c16="http://schemas.microsoft.com/office/drawing/2014/chart" uri="{C3380CC4-5D6E-409C-BE32-E72D297353CC}">
              <c16:uniqueId val="{00000000-2721-4A71-AA44-B024FECF25CB}"/>
            </c:ext>
          </c:extLst>
        </c:ser>
        <c:ser>
          <c:idx val="1"/>
          <c:order val="1"/>
          <c:tx>
            <c:strRef>
              <c:f>Sheet1!$C$1</c:f>
              <c:strCache>
                <c:ptCount val="1"/>
                <c:pt idx="0">
                  <c:v>    PRECISION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 UNET &amp; EFFEICIENT NET-B0</c:v>
                </c:pt>
                <c:pt idx="1">
                  <c:v>U-NET &amp; RESNET34</c:v>
                </c:pt>
                <c:pt idx="2">
                  <c:v>U-NET++ &amp; EFFICIENT NET-B0</c:v>
                </c:pt>
              </c:strCache>
            </c:strRef>
          </c:cat>
          <c:val>
            <c:numRef>
              <c:f>Sheet1!$C$2:$C$5</c:f>
              <c:numCache>
                <c:formatCode>General</c:formatCode>
                <c:ptCount val="4"/>
                <c:pt idx="0">
                  <c:v>0.76129999999999998</c:v>
                </c:pt>
                <c:pt idx="1">
                  <c:v>0.69110000000000005</c:v>
                </c:pt>
                <c:pt idx="2">
                  <c:v>0.74890000000000001</c:v>
                </c:pt>
              </c:numCache>
            </c:numRef>
          </c:val>
          <c:extLst>
            <c:ext xmlns:c16="http://schemas.microsoft.com/office/drawing/2014/chart" uri="{C3380CC4-5D6E-409C-BE32-E72D297353CC}">
              <c16:uniqueId val="{00000001-2721-4A71-AA44-B024FECF25CB}"/>
            </c:ext>
          </c:extLst>
        </c:ser>
        <c:ser>
          <c:idx val="2"/>
          <c:order val="2"/>
          <c:tx>
            <c:strRef>
              <c:f>Sheet1!$D$1</c:f>
              <c:strCache>
                <c:ptCount val="1"/>
                <c:pt idx="0">
                  <c:v> DICE</c:v>
                </c:pt>
              </c:strCache>
            </c:strRef>
          </c:tx>
          <c:spPr>
            <a:solidFill>
              <a:schemeClr val="accent3"/>
            </a:solidFill>
            <a:ln>
              <a:noFill/>
            </a:ln>
            <a:effectLst/>
          </c:spPr>
          <c:invertIfNegative val="0"/>
          <c:dLbls>
            <c:dLbl>
              <c:idx val="1"/>
              <c:layout>
                <c:manualLayout>
                  <c:x val="1.684210526315784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21-4A71-AA44-B024FECF25C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 UNET &amp; EFFEICIENT NET-B0</c:v>
                </c:pt>
                <c:pt idx="1">
                  <c:v>U-NET &amp; RESNET34</c:v>
                </c:pt>
                <c:pt idx="2">
                  <c:v>U-NET++ &amp; EFFICIENT NET-B0</c:v>
                </c:pt>
              </c:strCache>
            </c:strRef>
          </c:cat>
          <c:val>
            <c:numRef>
              <c:f>Sheet1!$D$2:$D$5</c:f>
              <c:numCache>
                <c:formatCode>General</c:formatCode>
                <c:ptCount val="4"/>
                <c:pt idx="0">
                  <c:v>0.6865</c:v>
                </c:pt>
                <c:pt idx="1">
                  <c:v>0.5917</c:v>
                </c:pt>
                <c:pt idx="2">
                  <c:v>0.60299999999999998</c:v>
                </c:pt>
              </c:numCache>
            </c:numRef>
          </c:val>
          <c:extLst>
            <c:ext xmlns:c16="http://schemas.microsoft.com/office/drawing/2014/chart" uri="{C3380CC4-5D6E-409C-BE32-E72D297353CC}">
              <c16:uniqueId val="{00000003-2721-4A71-AA44-B024FECF25CB}"/>
            </c:ext>
          </c:extLst>
        </c:ser>
        <c:dLbls>
          <c:dLblPos val="outEnd"/>
          <c:showLegendKey val="0"/>
          <c:showVal val="1"/>
          <c:showCatName val="0"/>
          <c:showSerName val="0"/>
          <c:showPercent val="0"/>
          <c:showBubbleSize val="0"/>
        </c:dLbls>
        <c:gapWidth val="219"/>
        <c:overlap val="-27"/>
        <c:axId val="9072144"/>
        <c:axId val="9077424"/>
      </c:barChart>
      <c:catAx>
        <c:axId val="907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7424"/>
        <c:crosses val="autoZero"/>
        <c:auto val="1"/>
        <c:lblAlgn val="ctr"/>
        <c:lblOffset val="100"/>
        <c:noMultiLvlLbl val="0"/>
      </c:catAx>
      <c:valAx>
        <c:axId val="9077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12953-9485-4ADD-AB76-35A0A564C79F}" type="datetimeFigureOut">
              <a:rPr lang="en-AE" smtClean="0"/>
              <a:t>25/04/2024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007CF-E277-4970-8B56-92D56A2087A6}" type="slidenum">
              <a:rPr lang="en-AE" smtClean="0"/>
              <a:t>‹#›</a:t>
            </a:fld>
            <a:endParaRPr lang="en-AE"/>
          </a:p>
        </p:txBody>
      </p:sp>
    </p:spTree>
    <p:extLst>
      <p:ext uri="{BB962C8B-B14F-4D97-AF65-F5344CB8AC3E}">
        <p14:creationId xmlns:p14="http://schemas.microsoft.com/office/powerpoint/2010/main" val="271609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6007CF-E277-4970-8B56-92D56A2087A6}" type="slidenum">
              <a:rPr lang="en-AE" smtClean="0"/>
              <a:t>13</a:t>
            </a:fld>
            <a:endParaRPr lang="en-AE"/>
          </a:p>
        </p:txBody>
      </p:sp>
    </p:spTree>
    <p:extLst>
      <p:ext uri="{BB962C8B-B14F-4D97-AF65-F5344CB8AC3E}">
        <p14:creationId xmlns:p14="http://schemas.microsoft.com/office/powerpoint/2010/main" val="310142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6007CF-E277-4970-8B56-92D56A2087A6}" type="slidenum">
              <a:rPr lang="en-AE" smtClean="0"/>
              <a:t>19</a:t>
            </a:fld>
            <a:endParaRPr lang="en-AE"/>
          </a:p>
        </p:txBody>
      </p:sp>
    </p:spTree>
    <p:extLst>
      <p:ext uri="{BB962C8B-B14F-4D97-AF65-F5344CB8AC3E}">
        <p14:creationId xmlns:p14="http://schemas.microsoft.com/office/powerpoint/2010/main" val="365233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F2F2A-28CC-427F-B217-BDA1072C199E}" type="datetime1">
              <a:rPr lang="en-AE" smtClean="0"/>
              <a:t>25/04/2024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5AB1ABD7-A2E8-4263-B357-3B66F8A90F28}" type="slidenum">
              <a:rPr lang="en-AE" smtClean="0"/>
              <a:t>‹#›</a:t>
            </a:fld>
            <a:endParaRPr lang="en-A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9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D4F9A-5955-40C8-84DA-86DBA0C59C08}" type="datetime1">
              <a:rPr lang="en-AE" smtClean="0"/>
              <a:t>25/04/2024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180801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513C4-1012-46FD-859B-591D0DDD188B}" type="datetime1">
              <a:rPr lang="en-AE" smtClean="0"/>
              <a:t>25/04/2024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557385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66E0-CA2B-28E7-A735-56E50F579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86F66491-12CB-105E-FD95-F736B4F3A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3470E590-2BE6-28D7-491A-412394B3FD95}"/>
              </a:ext>
            </a:extLst>
          </p:cNvPr>
          <p:cNvSpPr>
            <a:spLocks noGrp="1"/>
          </p:cNvSpPr>
          <p:nvPr>
            <p:ph type="dt" sz="half" idx="10"/>
          </p:nvPr>
        </p:nvSpPr>
        <p:spPr/>
        <p:txBody>
          <a:bodyPr/>
          <a:lstStyle/>
          <a:p>
            <a:fld id="{CD76FDBA-91BF-415B-BF44-31F06C8A34CE}" type="datetime1">
              <a:rPr lang="en-AE" smtClean="0"/>
              <a:t>25/04/2024</a:t>
            </a:fld>
            <a:endParaRPr lang="en-AE"/>
          </a:p>
        </p:txBody>
      </p:sp>
      <p:sp>
        <p:nvSpPr>
          <p:cNvPr id="5" name="Footer Placeholder 4">
            <a:extLst>
              <a:ext uri="{FF2B5EF4-FFF2-40B4-BE49-F238E27FC236}">
                <a16:creationId xmlns:a16="http://schemas.microsoft.com/office/drawing/2014/main" id="{E0541362-CF6C-83B8-0ECD-5FF6FCB754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421C5D1-5CF2-DB01-11C6-6F8D941F50C1}"/>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5236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6D62-DD8E-4C61-CD77-AE519E4DD1B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A83ADE8-EB6D-7467-9B77-38BA7753B7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418A4CF-FDAF-70D6-D9ED-B2CC98C3B0B7}"/>
              </a:ext>
            </a:extLst>
          </p:cNvPr>
          <p:cNvSpPr>
            <a:spLocks noGrp="1"/>
          </p:cNvSpPr>
          <p:nvPr>
            <p:ph type="dt" sz="half" idx="10"/>
          </p:nvPr>
        </p:nvSpPr>
        <p:spPr/>
        <p:txBody>
          <a:bodyPr/>
          <a:lstStyle/>
          <a:p>
            <a:fld id="{3AED5C90-66E4-4AD0-838D-67B9DBC305B6}" type="datetime1">
              <a:rPr lang="en-AE" smtClean="0"/>
              <a:t>25/04/2024</a:t>
            </a:fld>
            <a:endParaRPr lang="en-AE"/>
          </a:p>
        </p:txBody>
      </p:sp>
      <p:sp>
        <p:nvSpPr>
          <p:cNvPr id="5" name="Footer Placeholder 4">
            <a:extLst>
              <a:ext uri="{FF2B5EF4-FFF2-40B4-BE49-F238E27FC236}">
                <a16:creationId xmlns:a16="http://schemas.microsoft.com/office/drawing/2014/main" id="{957524C9-4E85-15CC-C5D9-76F929EC8FA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94385C9-D493-61BC-BA31-1D38FE19B5DC}"/>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325918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3DB-08A3-BE94-FE69-0DB829F59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66F81B72-1C6D-D45E-92D5-29F25251B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384F6-43B0-9527-39C2-C0E8BF549DF1}"/>
              </a:ext>
            </a:extLst>
          </p:cNvPr>
          <p:cNvSpPr>
            <a:spLocks noGrp="1"/>
          </p:cNvSpPr>
          <p:nvPr>
            <p:ph type="dt" sz="half" idx="10"/>
          </p:nvPr>
        </p:nvSpPr>
        <p:spPr/>
        <p:txBody>
          <a:bodyPr/>
          <a:lstStyle/>
          <a:p>
            <a:fld id="{C75A3C0A-0156-4B8F-BB3E-9AC7C1D49C94}" type="datetime1">
              <a:rPr lang="en-AE" smtClean="0"/>
              <a:t>25/04/2024</a:t>
            </a:fld>
            <a:endParaRPr lang="en-AE"/>
          </a:p>
        </p:txBody>
      </p:sp>
      <p:sp>
        <p:nvSpPr>
          <p:cNvPr id="5" name="Footer Placeholder 4">
            <a:extLst>
              <a:ext uri="{FF2B5EF4-FFF2-40B4-BE49-F238E27FC236}">
                <a16:creationId xmlns:a16="http://schemas.microsoft.com/office/drawing/2014/main" id="{06E3D833-6F8C-EDC2-440A-C3ECF44909D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9FF94AA-DEC5-A3D4-FD3F-0C1E6A7993C3}"/>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09186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ADB2-A1E4-BB77-E709-1FF8AD4B034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5A38911-9E1F-EF51-1131-16290C96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F55A1A04-97ED-2923-F48D-ADF1A42D6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96198E3-DB85-9056-ECFD-9791DEA6643D}"/>
              </a:ext>
            </a:extLst>
          </p:cNvPr>
          <p:cNvSpPr>
            <a:spLocks noGrp="1"/>
          </p:cNvSpPr>
          <p:nvPr>
            <p:ph type="dt" sz="half" idx="10"/>
          </p:nvPr>
        </p:nvSpPr>
        <p:spPr/>
        <p:txBody>
          <a:bodyPr/>
          <a:lstStyle/>
          <a:p>
            <a:fld id="{313BFA9D-FFF3-4177-B045-9B6A60D6162F}" type="datetime1">
              <a:rPr lang="en-AE" smtClean="0"/>
              <a:t>25/04/2024</a:t>
            </a:fld>
            <a:endParaRPr lang="en-AE"/>
          </a:p>
        </p:txBody>
      </p:sp>
      <p:sp>
        <p:nvSpPr>
          <p:cNvPr id="6" name="Footer Placeholder 5">
            <a:extLst>
              <a:ext uri="{FF2B5EF4-FFF2-40B4-BE49-F238E27FC236}">
                <a16:creationId xmlns:a16="http://schemas.microsoft.com/office/drawing/2014/main" id="{D22A5A51-0B37-0C7A-F2D7-BA8ADA0B8C8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B17AD44-1231-529F-A8CF-EED62D0004EB}"/>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827570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F516-D52C-A3E3-772E-790D832864A9}"/>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EEBD489-785A-E18D-2D4C-6E5D1F233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EC2A61-EC62-781E-2218-E4D9D280F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55091EA-EA08-7591-C9C8-0D9554817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0E9BA-FC0D-A5B5-41BE-57A878803B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09AF489C-153C-2A64-83F5-455A13372C95}"/>
              </a:ext>
            </a:extLst>
          </p:cNvPr>
          <p:cNvSpPr>
            <a:spLocks noGrp="1"/>
          </p:cNvSpPr>
          <p:nvPr>
            <p:ph type="dt" sz="half" idx="10"/>
          </p:nvPr>
        </p:nvSpPr>
        <p:spPr/>
        <p:txBody>
          <a:bodyPr/>
          <a:lstStyle/>
          <a:p>
            <a:fld id="{1C2BC0DF-4638-4B26-A659-877751F32935}" type="datetime1">
              <a:rPr lang="en-AE" smtClean="0"/>
              <a:t>25/04/2024</a:t>
            </a:fld>
            <a:endParaRPr lang="en-AE"/>
          </a:p>
        </p:txBody>
      </p:sp>
      <p:sp>
        <p:nvSpPr>
          <p:cNvPr id="8" name="Footer Placeholder 7">
            <a:extLst>
              <a:ext uri="{FF2B5EF4-FFF2-40B4-BE49-F238E27FC236}">
                <a16:creationId xmlns:a16="http://schemas.microsoft.com/office/drawing/2014/main" id="{FB1719CA-2C46-20B3-04F9-494FDF079AF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DDB65239-302B-77D2-4555-4A85C739404E}"/>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956031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77F3-C36B-CF60-34F0-3355FFBF9C36}"/>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A7BCA68-946A-C9D0-6180-5DDCE0C575AD}"/>
              </a:ext>
            </a:extLst>
          </p:cNvPr>
          <p:cNvSpPr>
            <a:spLocks noGrp="1"/>
          </p:cNvSpPr>
          <p:nvPr>
            <p:ph type="dt" sz="half" idx="10"/>
          </p:nvPr>
        </p:nvSpPr>
        <p:spPr/>
        <p:txBody>
          <a:bodyPr/>
          <a:lstStyle/>
          <a:p>
            <a:fld id="{F0CC96A3-493F-4E13-9AA4-2D47ADF10F8B}" type="datetime1">
              <a:rPr lang="en-AE" smtClean="0"/>
              <a:t>25/04/2024</a:t>
            </a:fld>
            <a:endParaRPr lang="en-AE"/>
          </a:p>
        </p:txBody>
      </p:sp>
      <p:sp>
        <p:nvSpPr>
          <p:cNvPr id="4" name="Footer Placeholder 3">
            <a:extLst>
              <a:ext uri="{FF2B5EF4-FFF2-40B4-BE49-F238E27FC236}">
                <a16:creationId xmlns:a16="http://schemas.microsoft.com/office/drawing/2014/main" id="{43EB35C9-AB14-A33E-E091-B567B9548D90}"/>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D231805C-2059-9F94-8DE2-73A57D86CA65}"/>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4094695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402DD-73CF-00F3-F67F-3AC8F518AE81}"/>
              </a:ext>
            </a:extLst>
          </p:cNvPr>
          <p:cNvSpPr>
            <a:spLocks noGrp="1"/>
          </p:cNvSpPr>
          <p:nvPr>
            <p:ph type="dt" sz="half" idx="10"/>
          </p:nvPr>
        </p:nvSpPr>
        <p:spPr/>
        <p:txBody>
          <a:bodyPr/>
          <a:lstStyle/>
          <a:p>
            <a:fld id="{D4D8706D-8D91-4281-BDC2-C35E68FE9EF9}" type="datetime1">
              <a:rPr lang="en-AE" smtClean="0"/>
              <a:t>25/04/2024</a:t>
            </a:fld>
            <a:endParaRPr lang="en-AE"/>
          </a:p>
        </p:txBody>
      </p:sp>
      <p:sp>
        <p:nvSpPr>
          <p:cNvPr id="3" name="Footer Placeholder 2">
            <a:extLst>
              <a:ext uri="{FF2B5EF4-FFF2-40B4-BE49-F238E27FC236}">
                <a16:creationId xmlns:a16="http://schemas.microsoft.com/office/drawing/2014/main" id="{CA3A1CA2-E187-EA85-DBC3-71029131F3B8}"/>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F1B09D26-789D-3877-D334-886DE33CC5D0}"/>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469303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65BA-3566-D5AA-2949-3563F4B7E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E79D827B-E75E-2221-6E62-C75F5E044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18A48FC-BFBA-693F-5185-2B133E43F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A66E1-C4BE-690E-2814-EF8784BD917E}"/>
              </a:ext>
            </a:extLst>
          </p:cNvPr>
          <p:cNvSpPr>
            <a:spLocks noGrp="1"/>
          </p:cNvSpPr>
          <p:nvPr>
            <p:ph type="dt" sz="half" idx="10"/>
          </p:nvPr>
        </p:nvSpPr>
        <p:spPr/>
        <p:txBody>
          <a:bodyPr/>
          <a:lstStyle/>
          <a:p>
            <a:fld id="{0965C8CE-227E-404F-BA13-520BFAFDD209}" type="datetime1">
              <a:rPr lang="en-AE" smtClean="0"/>
              <a:t>25/04/2024</a:t>
            </a:fld>
            <a:endParaRPr lang="en-AE"/>
          </a:p>
        </p:txBody>
      </p:sp>
      <p:sp>
        <p:nvSpPr>
          <p:cNvPr id="6" name="Footer Placeholder 5">
            <a:extLst>
              <a:ext uri="{FF2B5EF4-FFF2-40B4-BE49-F238E27FC236}">
                <a16:creationId xmlns:a16="http://schemas.microsoft.com/office/drawing/2014/main" id="{211C842A-F3ED-7E79-19DF-DB2012889F1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E186F95-9154-9D37-36D6-7B971F70B811}"/>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176614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282B8-2A10-4345-B38F-70DDE314152C}" type="datetime1">
              <a:rPr lang="en-AE" smtClean="0"/>
              <a:t>25/04/2024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3254727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375B-3A8A-E9F8-06E9-9DE8CDD77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3415418-1C00-F329-9B24-45E86A18E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2484625-9DC1-1A4A-A553-FE17CE93F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30A91-94A5-F873-3313-140F6B830577}"/>
              </a:ext>
            </a:extLst>
          </p:cNvPr>
          <p:cNvSpPr>
            <a:spLocks noGrp="1"/>
          </p:cNvSpPr>
          <p:nvPr>
            <p:ph type="dt" sz="half" idx="10"/>
          </p:nvPr>
        </p:nvSpPr>
        <p:spPr/>
        <p:txBody>
          <a:bodyPr/>
          <a:lstStyle/>
          <a:p>
            <a:fld id="{398F7FDF-B634-498F-B1C5-FCBE6CFF52B2}" type="datetime1">
              <a:rPr lang="en-AE" smtClean="0"/>
              <a:t>25/04/2024</a:t>
            </a:fld>
            <a:endParaRPr lang="en-AE"/>
          </a:p>
        </p:txBody>
      </p:sp>
      <p:sp>
        <p:nvSpPr>
          <p:cNvPr id="6" name="Footer Placeholder 5">
            <a:extLst>
              <a:ext uri="{FF2B5EF4-FFF2-40B4-BE49-F238E27FC236}">
                <a16:creationId xmlns:a16="http://schemas.microsoft.com/office/drawing/2014/main" id="{67F9B85D-0FA2-7185-D8A3-DEFB5097D8C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8FB8F63-045E-E64B-0B55-909C16E9EAA2}"/>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1092306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F887-7CF3-A792-4A0A-C5C26930853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5450890-65A0-284A-FA98-79EE6FC8F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85705C0-ABA4-AA03-1127-00D687946A4E}"/>
              </a:ext>
            </a:extLst>
          </p:cNvPr>
          <p:cNvSpPr>
            <a:spLocks noGrp="1"/>
          </p:cNvSpPr>
          <p:nvPr>
            <p:ph type="dt" sz="half" idx="10"/>
          </p:nvPr>
        </p:nvSpPr>
        <p:spPr/>
        <p:txBody>
          <a:bodyPr/>
          <a:lstStyle/>
          <a:p>
            <a:fld id="{B15ED73F-015E-47D7-A20F-0CDF06550877}" type="datetime1">
              <a:rPr lang="en-AE" smtClean="0"/>
              <a:t>25/04/2024</a:t>
            </a:fld>
            <a:endParaRPr lang="en-AE"/>
          </a:p>
        </p:txBody>
      </p:sp>
      <p:sp>
        <p:nvSpPr>
          <p:cNvPr id="5" name="Footer Placeholder 4">
            <a:extLst>
              <a:ext uri="{FF2B5EF4-FFF2-40B4-BE49-F238E27FC236}">
                <a16:creationId xmlns:a16="http://schemas.microsoft.com/office/drawing/2014/main" id="{12EB102A-13BB-8D92-266B-A2348BD1230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F882AC7-1F01-9C04-9EC2-A280DF11EA85}"/>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895274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1C197-1116-E52D-1BD4-7D2C1147C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67F1D56-BED5-3584-BFF7-AE3DA60F40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978B9A1-4DCA-7ED7-A44B-3BF2D16A4DA9}"/>
              </a:ext>
            </a:extLst>
          </p:cNvPr>
          <p:cNvSpPr>
            <a:spLocks noGrp="1"/>
          </p:cNvSpPr>
          <p:nvPr>
            <p:ph type="dt" sz="half" idx="10"/>
          </p:nvPr>
        </p:nvSpPr>
        <p:spPr/>
        <p:txBody>
          <a:bodyPr/>
          <a:lstStyle/>
          <a:p>
            <a:fld id="{F21081D2-615C-4FFD-9C45-0C9FC406BDC5}" type="datetime1">
              <a:rPr lang="en-AE" smtClean="0"/>
              <a:t>25/04/2024</a:t>
            </a:fld>
            <a:endParaRPr lang="en-AE"/>
          </a:p>
        </p:txBody>
      </p:sp>
      <p:sp>
        <p:nvSpPr>
          <p:cNvPr id="5" name="Footer Placeholder 4">
            <a:extLst>
              <a:ext uri="{FF2B5EF4-FFF2-40B4-BE49-F238E27FC236}">
                <a16:creationId xmlns:a16="http://schemas.microsoft.com/office/drawing/2014/main" id="{04EC8225-B03C-EA5C-1DF0-9DE747026F5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35DB122-7176-6FD7-A3EE-6CE697701975}"/>
              </a:ext>
            </a:extLst>
          </p:cNvPr>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120476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95E30-E536-474C-8FD3-CCDECF8581C0}" type="datetime1">
              <a:rPr lang="en-AE" smtClean="0"/>
              <a:t>25/04/2024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5AB1ABD7-A2E8-4263-B357-3B66F8A90F28}" type="slidenum">
              <a:rPr lang="en-AE" smtClean="0"/>
              <a:t>‹#›</a:t>
            </a:fld>
            <a:endParaRPr lang="en-A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62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4A7A1-353A-4455-BE19-EEBE92ADC755}" type="datetime1">
              <a:rPr lang="en-AE" smtClean="0"/>
              <a:t>25/04/2024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6756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384152-CD60-4D2A-8D8D-499B53E95524}" type="datetime1">
              <a:rPr lang="en-AE" smtClean="0"/>
              <a:t>25/04/2024</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353806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923671-5680-40F7-9E12-EC3292F91472}" type="datetime1">
              <a:rPr lang="en-AE" smtClean="0"/>
              <a:t>25/04/2024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379766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3C3D48-2292-4592-BA40-83FB9BC37857}" type="datetime1">
              <a:rPr lang="en-AE" smtClean="0"/>
              <a:t>25/04/2024</a:t>
            </a:fld>
            <a:endParaRPr lang="en-A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E"/>
          </a:p>
        </p:txBody>
      </p:sp>
      <p:sp>
        <p:nvSpPr>
          <p:cNvPr id="9" name="Slide Number Placeholder 8"/>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8985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02D50F-FE87-4249-B0B4-4C377FFA133D}" type="datetime1">
              <a:rPr lang="en-AE" smtClean="0"/>
              <a:t>25/04/2024</a:t>
            </a:fld>
            <a:endParaRPr lang="en-A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B1ABD7-A2E8-4263-B357-3B66F8A90F28}" type="slidenum">
              <a:rPr lang="en-AE" smtClean="0"/>
              <a:t>‹#›</a:t>
            </a:fld>
            <a:endParaRPr lang="en-AE"/>
          </a:p>
        </p:txBody>
      </p:sp>
    </p:spTree>
    <p:extLst>
      <p:ext uri="{BB962C8B-B14F-4D97-AF65-F5344CB8AC3E}">
        <p14:creationId xmlns:p14="http://schemas.microsoft.com/office/powerpoint/2010/main" val="279141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99A46-616A-48CC-B135-72A096B2508B}" type="datetime1">
              <a:rPr lang="en-AE" smtClean="0"/>
              <a:t>25/04/2024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5AB1ABD7-A2E8-4263-B357-3B66F8A90F28}" type="slidenum">
              <a:rPr lang="en-AE" smtClean="0"/>
              <a:t>‹#›</a:t>
            </a:fld>
            <a:endParaRPr lang="en-AE"/>
          </a:p>
        </p:txBody>
      </p:sp>
    </p:spTree>
    <p:extLst>
      <p:ext uri="{BB962C8B-B14F-4D97-AF65-F5344CB8AC3E}">
        <p14:creationId xmlns:p14="http://schemas.microsoft.com/office/powerpoint/2010/main" val="25380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24F781-9732-4284-8E49-E5B4E0A35BC6}" type="datetime1">
              <a:rPr lang="en-AE" smtClean="0"/>
              <a:t>25/04/2024</a:t>
            </a:fld>
            <a:endParaRPr lang="en-A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B1ABD7-A2E8-4263-B357-3B66F8A90F28}" type="slidenum">
              <a:rPr lang="en-AE" smtClean="0"/>
              <a:t>‹#›</a:t>
            </a:fld>
            <a:endParaRPr lang="en-A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70413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7665E-B0CC-81E2-0B14-BEA433719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26EBFC96-C9E9-A935-867A-34EE7A7A7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7DACB4F-416A-9BA1-6408-974AE2578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B741E-8E88-43E1-9DE6-0D30B7A55EE5}" type="datetime1">
              <a:rPr lang="en-AE" smtClean="0"/>
              <a:t>25/04/2024</a:t>
            </a:fld>
            <a:endParaRPr lang="en-AE"/>
          </a:p>
        </p:txBody>
      </p:sp>
      <p:sp>
        <p:nvSpPr>
          <p:cNvPr id="5" name="Footer Placeholder 4">
            <a:extLst>
              <a:ext uri="{FF2B5EF4-FFF2-40B4-BE49-F238E27FC236}">
                <a16:creationId xmlns:a16="http://schemas.microsoft.com/office/drawing/2014/main" id="{F2E544B5-5F6E-8EBF-3257-4D11069EC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78495B2F-DB3F-C4F0-8A61-5EAD83357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1ABD7-A2E8-4263-B357-3B66F8A90F28}" type="slidenum">
              <a:rPr lang="en-AE" smtClean="0"/>
              <a:t>‹#›</a:t>
            </a:fld>
            <a:endParaRPr lang="en-AE"/>
          </a:p>
        </p:txBody>
      </p:sp>
    </p:spTree>
    <p:extLst>
      <p:ext uri="{BB962C8B-B14F-4D97-AF65-F5344CB8AC3E}">
        <p14:creationId xmlns:p14="http://schemas.microsoft.com/office/powerpoint/2010/main" val="237024680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4770-0C21-BD8B-DC1C-A5ACDA28CA2B}"/>
              </a:ext>
            </a:extLst>
          </p:cNvPr>
          <p:cNvSpPr>
            <a:spLocks noGrp="1"/>
          </p:cNvSpPr>
          <p:nvPr>
            <p:ph type="ctrTitle"/>
          </p:nvPr>
        </p:nvSpPr>
        <p:spPr/>
        <p:txBody>
          <a:bodyPr>
            <a:noAutofit/>
          </a:bodyPr>
          <a:lstStyle/>
          <a:p>
            <a:r>
              <a:rPr lang="en-US" sz="4000" dirty="0"/>
              <a:t>U-Net based Tooth Segmentation </a:t>
            </a:r>
            <a:br>
              <a:rPr lang="en-US" sz="4000" dirty="0"/>
            </a:br>
            <a:r>
              <a:rPr lang="en-US" sz="4000" dirty="0"/>
              <a:t>and Caries Detection in</a:t>
            </a:r>
            <a:br>
              <a:rPr lang="en-US" sz="4000" dirty="0"/>
            </a:br>
            <a:r>
              <a:rPr lang="en-US" sz="4000" dirty="0"/>
              <a:t> Digital Dental Radiography</a:t>
            </a:r>
            <a:endParaRPr lang="en-AE" sz="4000" dirty="0"/>
          </a:p>
        </p:txBody>
      </p:sp>
      <p:sp>
        <p:nvSpPr>
          <p:cNvPr id="3" name="Subtitle 2">
            <a:extLst>
              <a:ext uri="{FF2B5EF4-FFF2-40B4-BE49-F238E27FC236}">
                <a16:creationId xmlns:a16="http://schemas.microsoft.com/office/drawing/2014/main" id="{D5AD5BED-B451-5AE5-412B-3E2D98B1F80F}"/>
              </a:ext>
            </a:extLst>
          </p:cNvPr>
          <p:cNvSpPr>
            <a:spLocks noGrp="1"/>
          </p:cNvSpPr>
          <p:nvPr>
            <p:ph type="subTitle" idx="1"/>
          </p:nvPr>
        </p:nvSpPr>
        <p:spPr/>
        <p:txBody>
          <a:bodyPr>
            <a:normAutofit fontScale="85000" lnSpcReduction="20000"/>
          </a:bodyPr>
          <a:lstStyle/>
          <a:p>
            <a:r>
              <a:rPr lang="en-US" dirty="0"/>
              <a:t>Sreyas Rejil</a:t>
            </a:r>
          </a:p>
          <a:p>
            <a:r>
              <a:rPr lang="en-US" dirty="0"/>
              <a:t>20BCE1930</a:t>
            </a:r>
          </a:p>
          <a:p>
            <a:r>
              <a:rPr lang="en-US" dirty="0"/>
              <a:t>Dr.Pattabiraman V</a:t>
            </a:r>
            <a:endParaRPr lang="en-AE" dirty="0"/>
          </a:p>
        </p:txBody>
      </p:sp>
      <p:sp>
        <p:nvSpPr>
          <p:cNvPr id="4" name="Slide Number Placeholder 3">
            <a:extLst>
              <a:ext uri="{FF2B5EF4-FFF2-40B4-BE49-F238E27FC236}">
                <a16:creationId xmlns:a16="http://schemas.microsoft.com/office/drawing/2014/main" id="{509D4A30-C82F-303E-1C3B-CA87CB9F3678}"/>
              </a:ext>
            </a:extLst>
          </p:cNvPr>
          <p:cNvSpPr>
            <a:spLocks noGrp="1"/>
          </p:cNvSpPr>
          <p:nvPr>
            <p:ph type="sldNum" sz="quarter" idx="12"/>
          </p:nvPr>
        </p:nvSpPr>
        <p:spPr/>
        <p:txBody>
          <a:bodyPr/>
          <a:lstStyle/>
          <a:p>
            <a:fld id="{5AB1ABD7-A2E8-4263-B357-3B66F8A90F28}" type="slidenum">
              <a:rPr lang="en-AE" smtClean="0"/>
              <a:t>1</a:t>
            </a:fld>
            <a:endParaRPr lang="en-AE"/>
          </a:p>
        </p:txBody>
      </p:sp>
    </p:spTree>
    <p:extLst>
      <p:ext uri="{BB962C8B-B14F-4D97-AF65-F5344CB8AC3E}">
        <p14:creationId xmlns:p14="http://schemas.microsoft.com/office/powerpoint/2010/main" val="18733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8EF9-F733-DC0C-D5D0-4297141C50EF}"/>
              </a:ext>
            </a:extLst>
          </p:cNvPr>
          <p:cNvSpPr>
            <a:spLocks noGrp="1"/>
          </p:cNvSpPr>
          <p:nvPr>
            <p:ph type="title"/>
          </p:nvPr>
        </p:nvSpPr>
        <p:spPr/>
        <p:txBody>
          <a:bodyPr/>
          <a:lstStyle/>
          <a:p>
            <a:pPr algn="ctr"/>
            <a:r>
              <a:rPr lang="en-US" dirty="0"/>
              <a:t>List Of Modules</a:t>
            </a:r>
            <a:endParaRPr lang="en-AE" dirty="0"/>
          </a:p>
        </p:txBody>
      </p:sp>
      <p:sp>
        <p:nvSpPr>
          <p:cNvPr id="3" name="Content Placeholder 2">
            <a:extLst>
              <a:ext uri="{FF2B5EF4-FFF2-40B4-BE49-F238E27FC236}">
                <a16:creationId xmlns:a16="http://schemas.microsoft.com/office/drawing/2014/main" id="{B6CF9BA2-3BBF-46E7-27E3-B08E8F208A18}"/>
              </a:ext>
            </a:extLst>
          </p:cNvPr>
          <p:cNvSpPr>
            <a:spLocks noGrp="1"/>
          </p:cNvSpPr>
          <p:nvPr>
            <p:ph idx="1"/>
          </p:nvPr>
        </p:nvSpPr>
        <p:spPr/>
        <p:txBody>
          <a:bodyPr/>
          <a:lstStyle/>
          <a:p>
            <a:pPr marL="457200" indent="-457200">
              <a:buFont typeface="+mj-lt"/>
              <a:buAutoNum type="arabicPeriod"/>
            </a:pPr>
            <a:r>
              <a:rPr lang="en-US" dirty="0"/>
              <a:t>Image Pre-Processing – Tooth Segmentation &amp; Caries Segmentation</a:t>
            </a:r>
          </a:p>
          <a:p>
            <a:pPr marL="457200" indent="-457200">
              <a:buFont typeface="+mj-lt"/>
              <a:buAutoNum type="arabicPeriod"/>
            </a:pPr>
            <a:r>
              <a:rPr lang="en-US" dirty="0"/>
              <a:t>Model Training &amp; Model Building</a:t>
            </a:r>
          </a:p>
          <a:p>
            <a:pPr marL="457200" indent="-457200">
              <a:buFont typeface="+mj-lt"/>
              <a:buAutoNum type="arabicPeriod"/>
            </a:pPr>
            <a:r>
              <a:rPr lang="en-US" dirty="0"/>
              <a:t>Image Segmentation </a:t>
            </a:r>
          </a:p>
          <a:p>
            <a:pPr marL="457200" indent="-457200">
              <a:buFont typeface="+mj-lt"/>
              <a:buAutoNum type="arabicPeriod"/>
            </a:pPr>
            <a:r>
              <a:rPr lang="en-US" dirty="0"/>
              <a:t>Metrics Evaluation and Validation</a:t>
            </a:r>
            <a:endParaRPr lang="en-AE" dirty="0"/>
          </a:p>
          <a:p>
            <a:endParaRPr lang="en-AE" dirty="0"/>
          </a:p>
        </p:txBody>
      </p:sp>
      <p:sp>
        <p:nvSpPr>
          <p:cNvPr id="4" name="Slide Number Placeholder 3">
            <a:extLst>
              <a:ext uri="{FF2B5EF4-FFF2-40B4-BE49-F238E27FC236}">
                <a16:creationId xmlns:a16="http://schemas.microsoft.com/office/drawing/2014/main" id="{5AA064C0-D817-BC39-E9C0-A01397DF1FFF}"/>
              </a:ext>
            </a:extLst>
          </p:cNvPr>
          <p:cNvSpPr>
            <a:spLocks noGrp="1"/>
          </p:cNvSpPr>
          <p:nvPr>
            <p:ph type="sldNum" sz="quarter" idx="12"/>
          </p:nvPr>
        </p:nvSpPr>
        <p:spPr/>
        <p:txBody>
          <a:bodyPr/>
          <a:lstStyle/>
          <a:p>
            <a:fld id="{5AB1ABD7-A2E8-4263-B357-3B66F8A90F28}" type="slidenum">
              <a:rPr lang="en-AE" smtClean="0"/>
              <a:t>10</a:t>
            </a:fld>
            <a:endParaRPr lang="en-AE"/>
          </a:p>
        </p:txBody>
      </p:sp>
    </p:spTree>
    <p:extLst>
      <p:ext uri="{BB962C8B-B14F-4D97-AF65-F5344CB8AC3E}">
        <p14:creationId xmlns:p14="http://schemas.microsoft.com/office/powerpoint/2010/main" val="76337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B915-1EF1-E9ED-C593-5E251B54132A}"/>
              </a:ext>
            </a:extLst>
          </p:cNvPr>
          <p:cNvSpPr>
            <a:spLocks noGrp="1"/>
          </p:cNvSpPr>
          <p:nvPr>
            <p:ph type="title"/>
          </p:nvPr>
        </p:nvSpPr>
        <p:spPr/>
        <p:txBody>
          <a:bodyPr/>
          <a:lstStyle/>
          <a:p>
            <a:pPr algn="ctr"/>
            <a:r>
              <a:rPr lang="en-US" dirty="0"/>
              <a:t>Image Pre-Processing</a:t>
            </a:r>
            <a:endParaRPr lang="en-AE" dirty="0"/>
          </a:p>
        </p:txBody>
      </p:sp>
      <p:sp>
        <p:nvSpPr>
          <p:cNvPr id="3" name="Content Placeholder 2">
            <a:extLst>
              <a:ext uri="{FF2B5EF4-FFF2-40B4-BE49-F238E27FC236}">
                <a16:creationId xmlns:a16="http://schemas.microsoft.com/office/drawing/2014/main" id="{EA4036CC-B2A1-12C5-22FC-A09D99C1E3D1}"/>
              </a:ext>
            </a:extLst>
          </p:cNvPr>
          <p:cNvSpPr>
            <a:spLocks noGrp="1"/>
          </p:cNvSpPr>
          <p:nvPr>
            <p:ph idx="1"/>
          </p:nvPr>
        </p:nvSpPr>
        <p:spPr/>
        <p:txBody>
          <a:bodyPr/>
          <a:lstStyle/>
          <a:p>
            <a:pPr marL="171450" marR="0" lvl="0" indent="-171450" algn="just" rtl="0">
              <a:lnSpc>
                <a:spcPct val="150000"/>
              </a:lnSpc>
              <a:spcBef>
                <a:spcPts val="0"/>
              </a:spcBef>
              <a:spcAft>
                <a:spcPts val="0"/>
              </a:spcAft>
              <a:buFont typeface="Arial" panose="020B0604020202020204" pitchFamily="34" charset="0"/>
              <a:buChar char="•"/>
            </a:pPr>
            <a:r>
              <a:rPr lang="en-US" dirty="0"/>
              <a:t>Given the intricacies of dental images and the need for precise segmentation, preprocessing techniques such as normalization and resizing are applied to standardize the images and ensure consistency across the dataset.</a:t>
            </a:r>
          </a:p>
          <a:p>
            <a:pPr marL="171450" marR="0" lvl="0" indent="-171450" algn="just" rtl="0">
              <a:lnSpc>
                <a:spcPct val="150000"/>
              </a:lnSpc>
              <a:spcBef>
                <a:spcPts val="0"/>
              </a:spcBef>
              <a:spcAft>
                <a:spcPts val="0"/>
              </a:spcAft>
              <a:buFont typeface="Arial" panose="020B0604020202020204" pitchFamily="34" charset="0"/>
              <a:buChar char="•"/>
            </a:pPr>
            <a:r>
              <a:rPr lang="en-US" dirty="0"/>
              <a:t>Additionally, augmentation methods such as rotation, flipping, and brightness adjustments are employed to augment the dataset.</a:t>
            </a:r>
          </a:p>
          <a:p>
            <a:pPr marL="171450" marR="0" lvl="0" indent="-171450" algn="just" rtl="0">
              <a:lnSpc>
                <a:spcPct val="150000"/>
              </a:lnSpc>
              <a:spcBef>
                <a:spcPts val="0"/>
              </a:spcBef>
              <a:spcAft>
                <a:spcPts val="0"/>
              </a:spcAft>
              <a:buFont typeface="Arial" panose="020B0604020202020204" pitchFamily="34" charset="0"/>
              <a:buChar char="•"/>
            </a:pPr>
            <a:endParaRPr lang="en-US" dirty="0"/>
          </a:p>
          <a:p>
            <a:endParaRPr lang="en-AE" dirty="0"/>
          </a:p>
        </p:txBody>
      </p:sp>
      <p:grpSp>
        <p:nvGrpSpPr>
          <p:cNvPr id="4" name="Group 3">
            <a:extLst>
              <a:ext uri="{FF2B5EF4-FFF2-40B4-BE49-F238E27FC236}">
                <a16:creationId xmlns:a16="http://schemas.microsoft.com/office/drawing/2014/main" id="{648B49FB-FC1C-4FA2-581A-FF453CDDCABE}"/>
              </a:ext>
            </a:extLst>
          </p:cNvPr>
          <p:cNvGrpSpPr/>
          <p:nvPr/>
        </p:nvGrpSpPr>
        <p:grpSpPr>
          <a:xfrm>
            <a:off x="1325698" y="4143022"/>
            <a:ext cx="4800781" cy="1973122"/>
            <a:chOff x="0" y="0"/>
            <a:chExt cx="5712206" cy="1430854"/>
          </a:xfrm>
        </p:grpSpPr>
        <p:sp>
          <p:nvSpPr>
            <p:cNvPr id="5" name="Rectangle 4">
              <a:extLst>
                <a:ext uri="{FF2B5EF4-FFF2-40B4-BE49-F238E27FC236}">
                  <a16:creationId xmlns:a16="http://schemas.microsoft.com/office/drawing/2014/main" id="{DF1DDF1C-5876-685B-557F-EE0FCC46382F}"/>
                </a:ext>
              </a:extLst>
            </p:cNvPr>
            <p:cNvSpPr/>
            <p:nvPr/>
          </p:nvSpPr>
          <p:spPr>
            <a:xfrm>
              <a:off x="2846959" y="1206474"/>
              <a:ext cx="50673" cy="224380"/>
            </a:xfrm>
            <a:prstGeom prst="rect">
              <a:avLst/>
            </a:prstGeom>
            <a:ln>
              <a:noFill/>
            </a:ln>
          </p:spPr>
          <p:txBody>
            <a:bodyPr vert="horz" lIns="0" tIns="0" rIns="0" bIns="0" rtlCol="0">
              <a:noAutofit/>
            </a:bodyPr>
            <a:lstStyle/>
            <a:p>
              <a:pPr indent="183515" algn="l">
                <a:lnSpc>
                  <a:spcPct val="107000"/>
                </a:lnSpc>
                <a:spcAft>
                  <a:spcPts val="800"/>
                </a:spcAft>
              </a:pPr>
              <a:r>
                <a:rPr lang="en-AE" sz="1000" kern="10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p>
          </p:txBody>
        </p:sp>
        <p:pic>
          <p:nvPicPr>
            <p:cNvPr id="6" name="Picture 5">
              <a:extLst>
                <a:ext uri="{FF2B5EF4-FFF2-40B4-BE49-F238E27FC236}">
                  <a16:creationId xmlns:a16="http://schemas.microsoft.com/office/drawing/2014/main" id="{434FFFD0-EBAD-2679-BF50-4640AA3FA0D7}"/>
                </a:ext>
              </a:extLst>
            </p:cNvPr>
            <p:cNvPicPr/>
            <p:nvPr/>
          </p:nvPicPr>
          <p:blipFill>
            <a:blip r:embed="rId2"/>
            <a:stretch>
              <a:fillRect/>
            </a:stretch>
          </p:blipFill>
          <p:spPr>
            <a:xfrm>
              <a:off x="0" y="0"/>
              <a:ext cx="2847721" cy="1341120"/>
            </a:xfrm>
            <a:prstGeom prst="rect">
              <a:avLst/>
            </a:prstGeom>
          </p:spPr>
        </p:pic>
        <p:pic>
          <p:nvPicPr>
            <p:cNvPr id="7" name="Picture 6">
              <a:extLst>
                <a:ext uri="{FF2B5EF4-FFF2-40B4-BE49-F238E27FC236}">
                  <a16:creationId xmlns:a16="http://schemas.microsoft.com/office/drawing/2014/main" id="{6931C6E4-DCCA-C7A7-2C18-062CBFB9A54D}"/>
                </a:ext>
              </a:extLst>
            </p:cNvPr>
            <p:cNvPicPr/>
            <p:nvPr/>
          </p:nvPicPr>
          <p:blipFill>
            <a:blip r:embed="rId3"/>
            <a:stretch>
              <a:fillRect/>
            </a:stretch>
          </p:blipFill>
          <p:spPr>
            <a:xfrm>
              <a:off x="2886075" y="7620"/>
              <a:ext cx="2826131" cy="1330960"/>
            </a:xfrm>
            <a:prstGeom prst="rect">
              <a:avLst/>
            </a:prstGeom>
          </p:spPr>
        </p:pic>
      </p:grpSp>
      <p:grpSp>
        <p:nvGrpSpPr>
          <p:cNvPr id="8" name="Group 7">
            <a:extLst>
              <a:ext uri="{FF2B5EF4-FFF2-40B4-BE49-F238E27FC236}">
                <a16:creationId xmlns:a16="http://schemas.microsoft.com/office/drawing/2014/main" id="{6DF6C269-32BC-11B2-C0E6-FF4149AD72B6}"/>
              </a:ext>
            </a:extLst>
          </p:cNvPr>
          <p:cNvGrpSpPr/>
          <p:nvPr/>
        </p:nvGrpSpPr>
        <p:grpSpPr>
          <a:xfrm>
            <a:off x="6681473" y="4143022"/>
            <a:ext cx="5163106" cy="2086413"/>
            <a:chOff x="0" y="0"/>
            <a:chExt cx="5676392" cy="1480766"/>
          </a:xfrm>
        </p:grpSpPr>
        <p:sp>
          <p:nvSpPr>
            <p:cNvPr id="9" name="Rectangle 8">
              <a:extLst>
                <a:ext uri="{FF2B5EF4-FFF2-40B4-BE49-F238E27FC236}">
                  <a16:creationId xmlns:a16="http://schemas.microsoft.com/office/drawing/2014/main" id="{050F91AF-ECDE-3769-4F3E-F1A32650A806}"/>
                </a:ext>
              </a:extLst>
            </p:cNvPr>
            <p:cNvSpPr/>
            <p:nvPr/>
          </p:nvSpPr>
          <p:spPr>
            <a:xfrm>
              <a:off x="2837815" y="1256386"/>
              <a:ext cx="50673" cy="224380"/>
            </a:xfrm>
            <a:prstGeom prst="rect">
              <a:avLst/>
            </a:prstGeom>
            <a:ln>
              <a:noFill/>
            </a:ln>
          </p:spPr>
          <p:txBody>
            <a:bodyPr vert="horz" lIns="0" tIns="0" rIns="0" bIns="0" rtlCol="0">
              <a:noAutofit/>
            </a:bodyPr>
            <a:lstStyle/>
            <a:p>
              <a:pPr indent="183515" algn="l">
                <a:lnSpc>
                  <a:spcPct val="107000"/>
                </a:lnSpc>
                <a:spcAft>
                  <a:spcPts val="800"/>
                </a:spcAft>
              </a:pPr>
              <a:r>
                <a:rPr lang="en-AE" sz="1000" kern="10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p>
          </p:txBody>
        </p:sp>
        <p:pic>
          <p:nvPicPr>
            <p:cNvPr id="10" name="Picture 9">
              <a:extLst>
                <a:ext uri="{FF2B5EF4-FFF2-40B4-BE49-F238E27FC236}">
                  <a16:creationId xmlns:a16="http://schemas.microsoft.com/office/drawing/2014/main" id="{FED42BF2-350D-C1D9-E5F7-2B5D5CD5EE9A}"/>
                </a:ext>
              </a:extLst>
            </p:cNvPr>
            <p:cNvPicPr/>
            <p:nvPr/>
          </p:nvPicPr>
          <p:blipFill>
            <a:blip r:embed="rId4"/>
            <a:stretch>
              <a:fillRect/>
            </a:stretch>
          </p:blipFill>
          <p:spPr>
            <a:xfrm>
              <a:off x="0" y="0"/>
              <a:ext cx="2837561" cy="1383665"/>
            </a:xfrm>
            <a:prstGeom prst="rect">
              <a:avLst/>
            </a:prstGeom>
          </p:spPr>
        </p:pic>
        <p:pic>
          <p:nvPicPr>
            <p:cNvPr id="11" name="Picture 10">
              <a:extLst>
                <a:ext uri="{FF2B5EF4-FFF2-40B4-BE49-F238E27FC236}">
                  <a16:creationId xmlns:a16="http://schemas.microsoft.com/office/drawing/2014/main" id="{9C7D1D87-509C-9F8B-0ACB-09FDB2FBF7DD}"/>
                </a:ext>
              </a:extLst>
            </p:cNvPr>
            <p:cNvPicPr/>
            <p:nvPr/>
          </p:nvPicPr>
          <p:blipFill>
            <a:blip r:embed="rId5"/>
            <a:stretch>
              <a:fillRect/>
            </a:stretch>
          </p:blipFill>
          <p:spPr>
            <a:xfrm>
              <a:off x="2876550" y="19050"/>
              <a:ext cx="2799842" cy="1365250"/>
            </a:xfrm>
            <a:prstGeom prst="rect">
              <a:avLst/>
            </a:prstGeom>
          </p:spPr>
        </p:pic>
      </p:grpSp>
      <p:sp>
        <p:nvSpPr>
          <p:cNvPr id="12" name="TextBox 11">
            <a:extLst>
              <a:ext uri="{FF2B5EF4-FFF2-40B4-BE49-F238E27FC236}">
                <a16:creationId xmlns:a16="http://schemas.microsoft.com/office/drawing/2014/main" id="{D7AA84A8-9452-F197-61D9-955CFD16584B}"/>
              </a:ext>
            </a:extLst>
          </p:cNvPr>
          <p:cNvSpPr txBox="1"/>
          <p:nvPr/>
        </p:nvSpPr>
        <p:spPr>
          <a:xfrm>
            <a:off x="3944977" y="6043216"/>
            <a:ext cx="4592774" cy="369332"/>
          </a:xfrm>
          <a:prstGeom prst="rect">
            <a:avLst/>
          </a:prstGeom>
          <a:noFill/>
        </p:spPr>
        <p:txBody>
          <a:bodyPr wrap="square" rtlCol="0">
            <a:spAutoFit/>
          </a:bodyPr>
          <a:lstStyle/>
          <a:p>
            <a:r>
              <a:rPr lang="en-US" dirty="0"/>
              <a:t>Radiograph Image with segmented Mask</a:t>
            </a:r>
            <a:endParaRPr lang="en-AE" dirty="0"/>
          </a:p>
        </p:txBody>
      </p:sp>
      <p:sp>
        <p:nvSpPr>
          <p:cNvPr id="13" name="Slide Number Placeholder 12">
            <a:extLst>
              <a:ext uri="{FF2B5EF4-FFF2-40B4-BE49-F238E27FC236}">
                <a16:creationId xmlns:a16="http://schemas.microsoft.com/office/drawing/2014/main" id="{BFB4D7DF-AE4C-9040-67ED-906C85D67E44}"/>
              </a:ext>
            </a:extLst>
          </p:cNvPr>
          <p:cNvSpPr>
            <a:spLocks noGrp="1"/>
          </p:cNvSpPr>
          <p:nvPr>
            <p:ph type="sldNum" sz="quarter" idx="12"/>
          </p:nvPr>
        </p:nvSpPr>
        <p:spPr/>
        <p:txBody>
          <a:bodyPr/>
          <a:lstStyle/>
          <a:p>
            <a:fld id="{5AB1ABD7-A2E8-4263-B357-3B66F8A90F28}" type="slidenum">
              <a:rPr lang="en-AE" smtClean="0"/>
              <a:t>11</a:t>
            </a:fld>
            <a:endParaRPr lang="en-AE"/>
          </a:p>
        </p:txBody>
      </p:sp>
    </p:spTree>
    <p:extLst>
      <p:ext uri="{BB962C8B-B14F-4D97-AF65-F5344CB8AC3E}">
        <p14:creationId xmlns:p14="http://schemas.microsoft.com/office/powerpoint/2010/main" val="122006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D1C9-A731-438A-1464-83CE9E0DCE50}"/>
              </a:ext>
            </a:extLst>
          </p:cNvPr>
          <p:cNvSpPr>
            <a:spLocks noGrp="1"/>
          </p:cNvSpPr>
          <p:nvPr>
            <p:ph type="title"/>
          </p:nvPr>
        </p:nvSpPr>
        <p:spPr/>
        <p:txBody>
          <a:bodyPr/>
          <a:lstStyle/>
          <a:p>
            <a:pPr algn="ctr"/>
            <a:r>
              <a:rPr lang="en-US" dirty="0"/>
              <a:t>Model Training</a:t>
            </a:r>
            <a:endParaRPr lang="en-AE" dirty="0"/>
          </a:p>
        </p:txBody>
      </p:sp>
      <p:sp>
        <p:nvSpPr>
          <p:cNvPr id="3" name="Content Placeholder 2">
            <a:extLst>
              <a:ext uri="{FF2B5EF4-FFF2-40B4-BE49-F238E27FC236}">
                <a16:creationId xmlns:a16="http://schemas.microsoft.com/office/drawing/2014/main" id="{8EB4B9A8-0794-65A2-14F8-18E69C578D50}"/>
              </a:ext>
            </a:extLst>
          </p:cNvPr>
          <p:cNvSpPr>
            <a:spLocks noGrp="1"/>
          </p:cNvSpPr>
          <p:nvPr>
            <p:ph idx="1"/>
          </p:nvPr>
        </p:nvSpPr>
        <p:spPr/>
        <p:txBody>
          <a:bodyPr>
            <a:normAutofit/>
          </a:bodyPr>
          <a:lstStyle/>
          <a:p>
            <a:r>
              <a:rPr lang="en-AE" sz="1800" dirty="0"/>
              <a:t>For the tooth segmentation model, we adopted a U-Net architecture trained    exclusively on our dataset of dental radiograph images paired with segmented masks. </a:t>
            </a:r>
          </a:p>
          <a:p>
            <a:r>
              <a:rPr lang="en-AE" sz="1800" dirty="0"/>
              <a:t>For the caries segmentation model , due to a smaller dataset size we explored using pre-trained models as our backbone to perform transfer learning.</a:t>
            </a:r>
          </a:p>
          <a:p>
            <a:r>
              <a:rPr lang="en-AE" sz="1800" dirty="0"/>
              <a:t>We resize the images to a smaller 224*224 size to allow mini-batch training. Which is more computationally efficient especially when dealing with hardware constraints.</a:t>
            </a:r>
          </a:p>
          <a:p>
            <a:r>
              <a:rPr lang="en-AE" sz="1800" dirty="0"/>
              <a:t>Since the caries model is dealing with a much smaller dataset , we reduced the batch size to achieve more stability while training.</a:t>
            </a:r>
          </a:p>
          <a:p>
            <a:endParaRPr lang="en-AE" sz="1800" dirty="0"/>
          </a:p>
        </p:txBody>
      </p:sp>
      <p:graphicFrame>
        <p:nvGraphicFramePr>
          <p:cNvPr id="6" name="Table 5">
            <a:extLst>
              <a:ext uri="{FF2B5EF4-FFF2-40B4-BE49-F238E27FC236}">
                <a16:creationId xmlns:a16="http://schemas.microsoft.com/office/drawing/2014/main" id="{E22246B9-B68A-25FC-6C5D-09D870F78700}"/>
              </a:ext>
            </a:extLst>
          </p:cNvPr>
          <p:cNvGraphicFramePr>
            <a:graphicFrameLocks noGrp="1"/>
          </p:cNvGraphicFramePr>
          <p:nvPr>
            <p:extLst>
              <p:ext uri="{D42A27DB-BD31-4B8C-83A1-F6EECF244321}">
                <p14:modId xmlns:p14="http://schemas.microsoft.com/office/powerpoint/2010/main" val="1808645978"/>
              </p:ext>
            </p:extLst>
          </p:nvPr>
        </p:nvGraphicFramePr>
        <p:xfrm>
          <a:off x="2325511" y="4436533"/>
          <a:ext cx="6333637" cy="1888189"/>
        </p:xfrm>
        <a:graphic>
          <a:graphicData uri="http://schemas.openxmlformats.org/drawingml/2006/table">
            <a:tbl>
              <a:tblPr firstRow="1" firstCol="1" bandRow="1">
                <a:tableStyleId>{5C22544A-7EE6-4342-B048-85BDC9FD1C3A}</a:tableStyleId>
              </a:tblPr>
              <a:tblGrid>
                <a:gridCol w="2225377">
                  <a:extLst>
                    <a:ext uri="{9D8B030D-6E8A-4147-A177-3AD203B41FA5}">
                      <a16:colId xmlns:a16="http://schemas.microsoft.com/office/drawing/2014/main" val="3267200472"/>
                    </a:ext>
                  </a:extLst>
                </a:gridCol>
                <a:gridCol w="2184244">
                  <a:extLst>
                    <a:ext uri="{9D8B030D-6E8A-4147-A177-3AD203B41FA5}">
                      <a16:colId xmlns:a16="http://schemas.microsoft.com/office/drawing/2014/main" val="2834355245"/>
                    </a:ext>
                  </a:extLst>
                </a:gridCol>
                <a:gridCol w="1924016">
                  <a:extLst>
                    <a:ext uri="{9D8B030D-6E8A-4147-A177-3AD203B41FA5}">
                      <a16:colId xmlns:a16="http://schemas.microsoft.com/office/drawing/2014/main" val="2356167517"/>
                    </a:ext>
                  </a:extLst>
                </a:gridCol>
              </a:tblGrid>
              <a:tr h="421802">
                <a:tc>
                  <a:txBody>
                    <a:bodyPr/>
                    <a:lstStyle/>
                    <a:p>
                      <a:pPr indent="183515" algn="ctr">
                        <a:lnSpc>
                          <a:spcPct val="107000"/>
                        </a:lnSpc>
                        <a:spcAft>
                          <a:spcPts val="20"/>
                        </a:spcAft>
                      </a:pPr>
                      <a:r>
                        <a:rPr lang="en-AE" sz="1400" kern="100" dirty="0">
                          <a:effectLst/>
                        </a:rPr>
                        <a:t>PARAMETER</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VALUE – Caries Segmentation</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VALUE – Tooth Segmentation</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012609414"/>
                  </a:ext>
                </a:extLst>
              </a:tr>
              <a:tr h="286999">
                <a:tc>
                  <a:txBody>
                    <a:bodyPr/>
                    <a:lstStyle/>
                    <a:p>
                      <a:pPr indent="183515" algn="ctr">
                        <a:lnSpc>
                          <a:spcPct val="107000"/>
                        </a:lnSpc>
                        <a:spcAft>
                          <a:spcPts val="20"/>
                        </a:spcAft>
                      </a:pPr>
                      <a:r>
                        <a:rPr lang="en-AE" sz="1400" kern="100" dirty="0">
                          <a:effectLst/>
                        </a:rPr>
                        <a:t>EPOCHS</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100</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8000</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444869405"/>
                  </a:ext>
                </a:extLst>
              </a:tr>
              <a:tr h="241200">
                <a:tc>
                  <a:txBody>
                    <a:bodyPr/>
                    <a:lstStyle/>
                    <a:p>
                      <a:pPr indent="183515" algn="ctr">
                        <a:lnSpc>
                          <a:spcPct val="107000"/>
                        </a:lnSpc>
                        <a:spcAft>
                          <a:spcPts val="20"/>
                        </a:spcAft>
                      </a:pPr>
                      <a:r>
                        <a:rPr lang="en-AE" sz="1400" kern="100">
                          <a:effectLst/>
                        </a:rPr>
                        <a:t>BATCH SIZE</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8</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16</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666634218"/>
                  </a:ext>
                </a:extLst>
              </a:tr>
              <a:tr h="228646">
                <a:tc>
                  <a:txBody>
                    <a:bodyPr/>
                    <a:lstStyle/>
                    <a:p>
                      <a:pPr indent="183515" algn="ctr">
                        <a:lnSpc>
                          <a:spcPct val="107000"/>
                        </a:lnSpc>
                        <a:spcAft>
                          <a:spcPts val="20"/>
                        </a:spcAft>
                      </a:pPr>
                      <a:r>
                        <a:rPr lang="en-AE" sz="1400" kern="100">
                          <a:effectLst/>
                        </a:rPr>
                        <a:t>OPTIMIZER</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ADAM</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RMSPROP</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322854391"/>
                  </a:ext>
                </a:extLst>
              </a:tr>
              <a:tr h="241200">
                <a:tc>
                  <a:txBody>
                    <a:bodyPr/>
                    <a:lstStyle/>
                    <a:p>
                      <a:pPr indent="183515" algn="ctr">
                        <a:lnSpc>
                          <a:spcPct val="107000"/>
                        </a:lnSpc>
                        <a:spcAft>
                          <a:spcPts val="20"/>
                        </a:spcAft>
                      </a:pPr>
                      <a:r>
                        <a:rPr lang="en-AE" sz="1400" kern="100" dirty="0">
                          <a:effectLst/>
                        </a:rPr>
                        <a:t>LOSS FUNCTION</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DICE LOSS</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MSE</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578765919"/>
                  </a:ext>
                </a:extLst>
              </a:tr>
              <a:tr h="421802">
                <a:tc>
                  <a:txBody>
                    <a:bodyPr/>
                    <a:lstStyle/>
                    <a:p>
                      <a:pPr indent="183515" algn="ctr">
                        <a:lnSpc>
                          <a:spcPct val="107000"/>
                        </a:lnSpc>
                        <a:spcAft>
                          <a:spcPts val="20"/>
                        </a:spcAft>
                      </a:pPr>
                      <a:r>
                        <a:rPr lang="en-AE" sz="1400" kern="100">
                          <a:effectLst/>
                        </a:rPr>
                        <a:t>METRICS</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a:effectLst/>
                        </a:rPr>
                        <a:t>IOU, ACCURACY, PRECISION, DICE</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07000"/>
                        </a:lnSpc>
                        <a:spcAft>
                          <a:spcPts val="20"/>
                        </a:spcAft>
                      </a:pPr>
                      <a:r>
                        <a:rPr lang="en-AE" sz="1400" kern="100" dirty="0">
                          <a:effectLst/>
                        </a:rPr>
                        <a:t>ACCURACY , PRECISION , RECALL</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632085801"/>
                  </a:ext>
                </a:extLst>
              </a:tr>
            </a:tbl>
          </a:graphicData>
        </a:graphic>
      </p:graphicFrame>
      <p:sp>
        <p:nvSpPr>
          <p:cNvPr id="4" name="Slide Number Placeholder 3">
            <a:extLst>
              <a:ext uri="{FF2B5EF4-FFF2-40B4-BE49-F238E27FC236}">
                <a16:creationId xmlns:a16="http://schemas.microsoft.com/office/drawing/2014/main" id="{BE059A76-FD99-5163-2FA5-CC31500D9BF8}"/>
              </a:ext>
            </a:extLst>
          </p:cNvPr>
          <p:cNvSpPr>
            <a:spLocks noGrp="1"/>
          </p:cNvSpPr>
          <p:nvPr>
            <p:ph type="sldNum" sz="quarter" idx="12"/>
          </p:nvPr>
        </p:nvSpPr>
        <p:spPr/>
        <p:txBody>
          <a:bodyPr/>
          <a:lstStyle/>
          <a:p>
            <a:fld id="{5AB1ABD7-A2E8-4263-B357-3B66F8A90F28}" type="slidenum">
              <a:rPr lang="en-AE" smtClean="0"/>
              <a:t>12</a:t>
            </a:fld>
            <a:endParaRPr lang="en-AE"/>
          </a:p>
        </p:txBody>
      </p:sp>
    </p:spTree>
    <p:extLst>
      <p:ext uri="{BB962C8B-B14F-4D97-AF65-F5344CB8AC3E}">
        <p14:creationId xmlns:p14="http://schemas.microsoft.com/office/powerpoint/2010/main" val="92744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1603-92ED-276B-5298-010F5070F80A}"/>
              </a:ext>
            </a:extLst>
          </p:cNvPr>
          <p:cNvSpPr>
            <a:spLocks noGrp="1"/>
          </p:cNvSpPr>
          <p:nvPr>
            <p:ph type="title"/>
          </p:nvPr>
        </p:nvSpPr>
        <p:spPr>
          <a:xfrm>
            <a:off x="838200" y="128059"/>
            <a:ext cx="10515600" cy="1325563"/>
          </a:xfrm>
        </p:spPr>
        <p:txBody>
          <a:bodyPr/>
          <a:lstStyle/>
          <a:p>
            <a:pPr algn="ctr"/>
            <a:r>
              <a:rPr lang="en-US" dirty="0"/>
              <a:t>Image Segmentation</a:t>
            </a:r>
            <a:endParaRPr lang="en-AE" dirty="0"/>
          </a:p>
        </p:txBody>
      </p:sp>
      <p:sp>
        <p:nvSpPr>
          <p:cNvPr id="3" name="Content Placeholder 2">
            <a:extLst>
              <a:ext uri="{FF2B5EF4-FFF2-40B4-BE49-F238E27FC236}">
                <a16:creationId xmlns:a16="http://schemas.microsoft.com/office/drawing/2014/main" id="{11EC7BFC-1B1D-143F-0DCA-9F25D2757D63}"/>
              </a:ext>
            </a:extLst>
          </p:cNvPr>
          <p:cNvSpPr>
            <a:spLocks noGrp="1"/>
          </p:cNvSpPr>
          <p:nvPr>
            <p:ph idx="1"/>
          </p:nvPr>
        </p:nvSpPr>
        <p:spPr>
          <a:xfrm>
            <a:off x="620283" y="1892461"/>
            <a:ext cx="10515600" cy="4351338"/>
          </a:xfrm>
        </p:spPr>
        <p:txBody>
          <a:bodyPr/>
          <a:lstStyle/>
          <a:p>
            <a:r>
              <a:rPr lang="en-US" dirty="0"/>
              <a:t>Tooth Segmentation - Train the GAN over specified epochs , till the generator is able to segment the images appropriately , monitor the Generator Loss and Discriminator Loss to prevent challenges such as Mode Collapse , Convergence etc.</a:t>
            </a:r>
          </a:p>
          <a:p>
            <a:r>
              <a:rPr lang="en-US" dirty="0"/>
              <a:t>Caries Segmentation – Train the augmented dataset on the various chosen architectures and encoder weights. The weights for all will be based on ImageNet v8.</a:t>
            </a:r>
          </a:p>
          <a:p>
            <a:endParaRPr lang="en-US" dirty="0"/>
          </a:p>
          <a:p>
            <a:endParaRPr lang="en-US" dirty="0"/>
          </a:p>
          <a:p>
            <a:endParaRPr lang="en-AE" dirty="0"/>
          </a:p>
        </p:txBody>
      </p:sp>
      <p:pic>
        <p:nvPicPr>
          <p:cNvPr id="4" name="Picture 3">
            <a:extLst>
              <a:ext uri="{FF2B5EF4-FFF2-40B4-BE49-F238E27FC236}">
                <a16:creationId xmlns:a16="http://schemas.microsoft.com/office/drawing/2014/main" id="{7E781B85-EA41-F70F-71EC-28570E6EA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028" y="4027769"/>
            <a:ext cx="4792444" cy="1526152"/>
          </a:xfrm>
          <a:prstGeom prst="rect">
            <a:avLst/>
          </a:prstGeom>
          <a:noFill/>
          <a:ln>
            <a:noFill/>
          </a:ln>
        </p:spPr>
      </p:pic>
      <p:pic>
        <p:nvPicPr>
          <p:cNvPr id="6" name="Picture 5">
            <a:extLst>
              <a:ext uri="{FF2B5EF4-FFF2-40B4-BE49-F238E27FC236}">
                <a16:creationId xmlns:a16="http://schemas.microsoft.com/office/drawing/2014/main" id="{84F064B0-2FA5-E479-3793-0D85304F0046}"/>
              </a:ext>
            </a:extLst>
          </p:cNvPr>
          <p:cNvPicPr>
            <a:picLocks noChangeAspect="1"/>
          </p:cNvPicPr>
          <p:nvPr/>
        </p:nvPicPr>
        <p:blipFill>
          <a:blip r:embed="rId4"/>
          <a:stretch>
            <a:fillRect/>
          </a:stretch>
        </p:blipFill>
        <p:spPr>
          <a:xfrm>
            <a:off x="5155494" y="3942996"/>
            <a:ext cx="7036506" cy="1695697"/>
          </a:xfrm>
          <a:prstGeom prst="rect">
            <a:avLst/>
          </a:prstGeom>
        </p:spPr>
      </p:pic>
      <p:sp>
        <p:nvSpPr>
          <p:cNvPr id="7" name="TextBox 6">
            <a:extLst>
              <a:ext uri="{FF2B5EF4-FFF2-40B4-BE49-F238E27FC236}">
                <a16:creationId xmlns:a16="http://schemas.microsoft.com/office/drawing/2014/main" id="{FA4A56E1-4DBA-27B8-3AFD-0AE4F3F67161}"/>
              </a:ext>
            </a:extLst>
          </p:cNvPr>
          <p:cNvSpPr txBox="1"/>
          <p:nvPr/>
        </p:nvSpPr>
        <p:spPr>
          <a:xfrm>
            <a:off x="620283" y="5714194"/>
            <a:ext cx="4057650" cy="369332"/>
          </a:xfrm>
          <a:prstGeom prst="rect">
            <a:avLst/>
          </a:prstGeom>
          <a:noFill/>
        </p:spPr>
        <p:txBody>
          <a:bodyPr wrap="square" rtlCol="0">
            <a:spAutoFit/>
          </a:bodyPr>
          <a:lstStyle/>
          <a:p>
            <a:r>
              <a:rPr lang="en-US" dirty="0"/>
              <a:t>Tooth Segmentation – Model Training</a:t>
            </a:r>
            <a:endParaRPr lang="en-AE" dirty="0"/>
          </a:p>
        </p:txBody>
      </p:sp>
      <p:sp>
        <p:nvSpPr>
          <p:cNvPr id="8" name="TextBox 7">
            <a:extLst>
              <a:ext uri="{FF2B5EF4-FFF2-40B4-BE49-F238E27FC236}">
                <a16:creationId xmlns:a16="http://schemas.microsoft.com/office/drawing/2014/main" id="{8A6471DD-755E-A443-58BB-C06E2DA49E41}"/>
              </a:ext>
            </a:extLst>
          </p:cNvPr>
          <p:cNvSpPr txBox="1"/>
          <p:nvPr/>
        </p:nvSpPr>
        <p:spPr>
          <a:xfrm>
            <a:off x="6578601" y="5874467"/>
            <a:ext cx="4865510" cy="369332"/>
          </a:xfrm>
          <a:prstGeom prst="rect">
            <a:avLst/>
          </a:prstGeom>
          <a:noFill/>
        </p:spPr>
        <p:txBody>
          <a:bodyPr wrap="square" rtlCol="0">
            <a:spAutoFit/>
          </a:bodyPr>
          <a:lstStyle/>
          <a:p>
            <a:r>
              <a:rPr lang="en-US" dirty="0"/>
              <a:t>Caries Segmentation – Model Working</a:t>
            </a:r>
            <a:endParaRPr lang="en-AE" dirty="0"/>
          </a:p>
        </p:txBody>
      </p:sp>
      <p:sp>
        <p:nvSpPr>
          <p:cNvPr id="5" name="Slide Number Placeholder 4">
            <a:extLst>
              <a:ext uri="{FF2B5EF4-FFF2-40B4-BE49-F238E27FC236}">
                <a16:creationId xmlns:a16="http://schemas.microsoft.com/office/drawing/2014/main" id="{EB629823-C371-4621-8DA7-6AAF02C8303B}"/>
              </a:ext>
            </a:extLst>
          </p:cNvPr>
          <p:cNvSpPr>
            <a:spLocks noGrp="1"/>
          </p:cNvSpPr>
          <p:nvPr>
            <p:ph type="sldNum" sz="quarter" idx="12"/>
          </p:nvPr>
        </p:nvSpPr>
        <p:spPr/>
        <p:txBody>
          <a:bodyPr/>
          <a:lstStyle/>
          <a:p>
            <a:fld id="{5AB1ABD7-A2E8-4263-B357-3B66F8A90F28}" type="slidenum">
              <a:rPr lang="en-AE" smtClean="0"/>
              <a:t>13</a:t>
            </a:fld>
            <a:endParaRPr lang="en-AE"/>
          </a:p>
        </p:txBody>
      </p:sp>
    </p:spTree>
    <p:extLst>
      <p:ext uri="{BB962C8B-B14F-4D97-AF65-F5344CB8AC3E}">
        <p14:creationId xmlns:p14="http://schemas.microsoft.com/office/powerpoint/2010/main" val="1169358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3550-2E51-107A-9701-359C85053EEF}"/>
              </a:ext>
            </a:extLst>
          </p:cNvPr>
          <p:cNvSpPr>
            <a:spLocks noGrp="1"/>
          </p:cNvSpPr>
          <p:nvPr>
            <p:ph type="title"/>
          </p:nvPr>
        </p:nvSpPr>
        <p:spPr>
          <a:xfrm>
            <a:off x="1097280" y="896203"/>
            <a:ext cx="10058400" cy="1450757"/>
          </a:xfrm>
        </p:spPr>
        <p:txBody>
          <a:bodyPr>
            <a:normAutofit/>
          </a:bodyPr>
          <a:lstStyle/>
          <a:p>
            <a:pPr algn="ctr"/>
            <a:r>
              <a:rPr lang="en-US" dirty="0"/>
              <a:t>Metrics Evaluation and Validation</a:t>
            </a:r>
            <a:br>
              <a:rPr lang="en-AE" dirty="0"/>
            </a:b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CD8882-96B2-F2E6-33E1-05486A7C9E7D}"/>
                  </a:ext>
                </a:extLst>
              </p:cNvPr>
              <p:cNvSpPr>
                <a:spLocks noGrp="1"/>
              </p:cNvSpPr>
              <p:nvPr>
                <p:ph idx="1"/>
              </p:nvPr>
            </p:nvSpPr>
            <p:spPr/>
            <p:txBody>
              <a:bodyPr>
                <a:normAutofit fontScale="92500" lnSpcReduction="20000"/>
              </a:bodyPr>
              <a:lstStyle/>
              <a:p>
                <a:r>
                  <a:rPr lang="en-AE" dirty="0"/>
                  <a:t>Several evaluation criteria are employed to assess the effectiveness of the implemented models in dental image analysis.</a:t>
                </a:r>
              </a:p>
              <a:p>
                <a:r>
                  <a:rPr lang="en-AE" dirty="0"/>
                  <a:t>In image segmentation tasks, evaluating the effectiveness of segmentation algorithms relies heavily on metrics such as the Dice coefficient, Intersection over Union (IOU), and Precision.</a:t>
                </a:r>
              </a:p>
              <a:p>
                <a:pPr marL="0" indent="0">
                  <a:buNone/>
                </a:pPr>
                <a:r>
                  <a:rPr lang="en-AE" dirty="0"/>
                  <a:t>	Dice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2∗</m:t>
                        </m:r>
                        <m:r>
                          <a:rPr lang="en-AE" i="1">
                            <a:latin typeface="Cambria Math" panose="02040503050406030204" pitchFamily="18" charset="0"/>
                          </a:rPr>
                          <m:t>𝑇𝑃</m:t>
                        </m:r>
                      </m:num>
                      <m:den>
                        <m:r>
                          <a:rPr lang="en-AE" i="1">
                            <a:latin typeface="Cambria Math" panose="02040503050406030204" pitchFamily="18" charset="0"/>
                          </a:rPr>
                          <m:t>2∗</m:t>
                        </m:r>
                        <m:r>
                          <a:rPr lang="en-AE" i="1">
                            <a:latin typeface="Cambria Math" panose="02040503050406030204" pitchFamily="18" charset="0"/>
                          </a:rPr>
                          <m:t>𝑇𝑃</m:t>
                        </m:r>
                        <m:r>
                          <a:rPr lang="en-AE" i="1">
                            <a:latin typeface="Cambria Math" panose="02040503050406030204" pitchFamily="18" charset="0"/>
                          </a:rPr>
                          <m:t>+</m:t>
                        </m:r>
                        <m:r>
                          <a:rPr lang="en-AE" i="1">
                            <a:latin typeface="Cambria Math" panose="02040503050406030204" pitchFamily="18" charset="0"/>
                          </a:rPr>
                          <m:t>𝐹𝑃</m:t>
                        </m:r>
                        <m:r>
                          <a:rPr lang="en-AE" i="1">
                            <a:latin typeface="Cambria Math" panose="02040503050406030204" pitchFamily="18" charset="0"/>
                          </a:rPr>
                          <m:t>+</m:t>
                        </m:r>
                        <m:r>
                          <a:rPr lang="en-AE" i="1">
                            <a:latin typeface="Cambria Math" panose="02040503050406030204" pitchFamily="18" charset="0"/>
                          </a:rPr>
                          <m:t>𝐹𝑁</m:t>
                        </m:r>
                      </m:den>
                    </m:f>
                  </m:oMath>
                </a14:m>
                <a:r>
                  <a:rPr lang="en-AE" dirty="0"/>
                  <a:t>                IOU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𝑇𝑃</m:t>
                        </m:r>
                      </m:num>
                      <m:den>
                        <m:r>
                          <a:rPr lang="en-AE" i="1">
                            <a:latin typeface="Cambria Math" panose="02040503050406030204" pitchFamily="18" charset="0"/>
                          </a:rPr>
                          <m:t>𝑇𝑃</m:t>
                        </m:r>
                        <m:r>
                          <a:rPr lang="en-AE" i="1">
                            <a:latin typeface="Cambria Math" panose="02040503050406030204" pitchFamily="18" charset="0"/>
                          </a:rPr>
                          <m:t>+</m:t>
                        </m:r>
                        <m:r>
                          <a:rPr lang="en-AE" i="1">
                            <a:latin typeface="Cambria Math" panose="02040503050406030204" pitchFamily="18" charset="0"/>
                          </a:rPr>
                          <m:t>𝐹𝑃</m:t>
                        </m:r>
                        <m:r>
                          <a:rPr lang="en-AE" i="1">
                            <a:latin typeface="Cambria Math" panose="02040503050406030204" pitchFamily="18" charset="0"/>
                          </a:rPr>
                          <m:t>+</m:t>
                        </m:r>
                        <m:r>
                          <a:rPr lang="en-AE" i="1">
                            <a:latin typeface="Cambria Math" panose="02040503050406030204" pitchFamily="18" charset="0"/>
                          </a:rPr>
                          <m:t>𝐹𝑁</m:t>
                        </m:r>
                      </m:den>
                    </m:f>
                  </m:oMath>
                </a14:m>
                <a:r>
                  <a:rPr lang="en-AE" dirty="0"/>
                  <a:t>	           Precision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𝑇𝑃</m:t>
                        </m:r>
                      </m:num>
                      <m:den>
                        <m:r>
                          <a:rPr lang="en-AE" i="1">
                            <a:latin typeface="Cambria Math" panose="02040503050406030204" pitchFamily="18" charset="0"/>
                          </a:rPr>
                          <m:t>𝑇𝑃</m:t>
                        </m:r>
                        <m:r>
                          <a:rPr lang="en-AE" i="1">
                            <a:latin typeface="Cambria Math" panose="02040503050406030204" pitchFamily="18" charset="0"/>
                          </a:rPr>
                          <m:t>+</m:t>
                        </m:r>
                        <m:r>
                          <a:rPr lang="en-AE" i="1">
                            <a:latin typeface="Cambria Math" panose="02040503050406030204" pitchFamily="18" charset="0"/>
                          </a:rPr>
                          <m:t>𝐹𝑃</m:t>
                        </m:r>
                      </m:den>
                    </m:f>
                  </m:oMath>
                </a14:m>
                <a:r>
                  <a:rPr lang="en-AE" dirty="0"/>
                  <a:t> </a:t>
                </a:r>
              </a:p>
              <a:p>
                <a:pPr marL="0" indent="0">
                  <a:buNone/>
                </a:pPr>
                <a:endParaRPr lang="en-AE" dirty="0"/>
              </a:p>
              <a:p>
                <a:r>
                  <a:rPr lang="en-AE" dirty="0"/>
                  <a:t>We also utilize accuracy, precision and recall scores to evaluate the model’s performance and ability to segment. To do so we split the data</a:t>
                </a:r>
                <a:r>
                  <a:rPr lang="en-IN" dirty="0"/>
                  <a:t>se</a:t>
                </a:r>
                <a:r>
                  <a:rPr lang="en-AE" dirty="0"/>
                  <a:t>t into training, testing and validation datasets.</a:t>
                </a:r>
              </a:p>
              <a:p>
                <a:pPr marL="0" indent="0">
                  <a:buNone/>
                </a:pPr>
                <a:r>
                  <a:rPr lang="en-AE" dirty="0"/>
                  <a:t>	Precision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𝑇𝑃</m:t>
                        </m:r>
                      </m:num>
                      <m:den>
                        <m:r>
                          <a:rPr lang="en-AE" i="1">
                            <a:latin typeface="Cambria Math" panose="02040503050406030204" pitchFamily="18" charset="0"/>
                          </a:rPr>
                          <m:t>𝑇𝑃</m:t>
                        </m:r>
                        <m:r>
                          <a:rPr lang="en-AE" i="1">
                            <a:latin typeface="Cambria Math" panose="02040503050406030204" pitchFamily="18" charset="0"/>
                          </a:rPr>
                          <m:t>+</m:t>
                        </m:r>
                        <m:r>
                          <a:rPr lang="en-AE" i="1">
                            <a:latin typeface="Cambria Math" panose="02040503050406030204" pitchFamily="18" charset="0"/>
                          </a:rPr>
                          <m:t>𝐹𝑃</m:t>
                        </m:r>
                      </m:den>
                    </m:f>
                  </m:oMath>
                </a14:m>
                <a:r>
                  <a:rPr lang="en-AE" dirty="0"/>
                  <a:t>  	Accuracy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num>
                      <m:den>
                        <m:r>
                          <a:rPr lang="en-AE"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r>
                          <a:rPr lang="en-AE" i="1">
                            <a:latin typeface="Cambria Math" panose="02040503050406030204" pitchFamily="18" charset="0"/>
                          </a:rPr>
                          <m:t>+</m:t>
                        </m:r>
                        <m:r>
                          <a:rPr lang="en-AE" i="1">
                            <a:latin typeface="Cambria Math" panose="02040503050406030204" pitchFamily="18" charset="0"/>
                          </a:rPr>
                          <m:t>𝐹𝑃</m:t>
                        </m:r>
                        <m:r>
                          <a:rPr lang="en-US" i="1">
                            <a:latin typeface="Cambria Math" panose="02040503050406030204" pitchFamily="18" charset="0"/>
                          </a:rPr>
                          <m:t>+</m:t>
                        </m:r>
                        <m:r>
                          <a:rPr lang="en-US" i="1">
                            <a:latin typeface="Cambria Math" panose="02040503050406030204" pitchFamily="18" charset="0"/>
                          </a:rPr>
                          <m:t>𝐹𝑁</m:t>
                        </m:r>
                      </m:den>
                    </m:f>
                  </m:oMath>
                </a14:m>
                <a:r>
                  <a:rPr lang="en-AE" dirty="0"/>
                  <a:t> 	Recall  =  </a:t>
                </a:r>
                <a14:m>
                  <m:oMath xmlns:m="http://schemas.openxmlformats.org/officeDocument/2006/math">
                    <m:f>
                      <m:fPr>
                        <m:ctrlPr>
                          <a:rPr lang="en-AE" i="1">
                            <a:latin typeface="Cambria Math" panose="02040503050406030204" pitchFamily="18" charset="0"/>
                          </a:rPr>
                        </m:ctrlPr>
                      </m:fPr>
                      <m:num>
                        <m:r>
                          <a:rPr lang="en-AE" i="1">
                            <a:latin typeface="Cambria Math" panose="02040503050406030204" pitchFamily="18" charset="0"/>
                          </a:rPr>
                          <m:t>𝑇𝑃</m:t>
                        </m:r>
                      </m:num>
                      <m:den>
                        <m:r>
                          <a:rPr lang="en-AE" i="1">
                            <a:latin typeface="Cambria Math" panose="02040503050406030204" pitchFamily="18" charset="0"/>
                          </a:rPr>
                          <m:t>𝑇𝑃</m:t>
                        </m:r>
                        <m:r>
                          <a:rPr lang="en-AE" i="1">
                            <a:latin typeface="Cambria Math" panose="02040503050406030204" pitchFamily="18" charset="0"/>
                          </a:rPr>
                          <m:t>+</m:t>
                        </m:r>
                        <m:r>
                          <a:rPr lang="en-AE" i="1">
                            <a:latin typeface="Cambria Math" panose="02040503050406030204" pitchFamily="18" charset="0"/>
                          </a:rPr>
                          <m:t>𝐹𝑁</m:t>
                        </m:r>
                      </m:den>
                    </m:f>
                  </m:oMath>
                </a14:m>
                <a:endParaRPr lang="en-AE" dirty="0"/>
              </a:p>
              <a:p>
                <a:r>
                  <a:rPr lang="en-AE" dirty="0"/>
                  <a:t>We compare the model’s predictions to the validation dataset to measure these metrics and evaluate the models performance.</a:t>
                </a:r>
              </a:p>
              <a:p>
                <a:pPr marL="0" indent="0">
                  <a:buNone/>
                </a:pPr>
                <a:r>
                  <a:rPr lang="en-AE" dirty="0"/>
                  <a:t>                    </a:t>
                </a:r>
              </a:p>
              <a:p>
                <a:endParaRPr lang="en-AE" dirty="0"/>
              </a:p>
            </p:txBody>
          </p:sp>
        </mc:Choice>
        <mc:Fallback xmlns="">
          <p:sp>
            <p:nvSpPr>
              <p:cNvPr id="3" name="Content Placeholder 2">
                <a:extLst>
                  <a:ext uri="{FF2B5EF4-FFF2-40B4-BE49-F238E27FC236}">
                    <a16:creationId xmlns:a16="http://schemas.microsoft.com/office/drawing/2014/main" id="{59CD8882-96B2-F2E6-33E1-05486A7C9E7D}"/>
                  </a:ext>
                </a:extLst>
              </p:cNvPr>
              <p:cNvSpPr>
                <a:spLocks noGrp="1" noRot="1" noChangeAspect="1" noMove="1" noResize="1" noEditPoints="1" noAdjustHandles="1" noChangeArrowheads="1" noChangeShapeType="1" noTextEdit="1"/>
              </p:cNvSpPr>
              <p:nvPr>
                <p:ph idx="1"/>
              </p:nvPr>
            </p:nvSpPr>
            <p:spPr>
              <a:blipFill>
                <a:blip r:embed="rId2"/>
                <a:stretch>
                  <a:fillRect l="-545" t="-2576" r="-1273"/>
                </a:stretch>
              </a:blipFill>
            </p:spPr>
            <p:txBody>
              <a:bodyPr/>
              <a:lstStyle/>
              <a:p>
                <a:r>
                  <a:rPr lang="en-AE">
                    <a:noFill/>
                  </a:rPr>
                  <a:t> </a:t>
                </a:r>
              </a:p>
            </p:txBody>
          </p:sp>
        </mc:Fallback>
      </mc:AlternateContent>
      <p:sp>
        <p:nvSpPr>
          <p:cNvPr id="4" name="Slide Number Placeholder 3">
            <a:extLst>
              <a:ext uri="{FF2B5EF4-FFF2-40B4-BE49-F238E27FC236}">
                <a16:creationId xmlns:a16="http://schemas.microsoft.com/office/drawing/2014/main" id="{86492739-9231-E4BD-DC33-4B46E54CE998}"/>
              </a:ext>
            </a:extLst>
          </p:cNvPr>
          <p:cNvSpPr>
            <a:spLocks noGrp="1"/>
          </p:cNvSpPr>
          <p:nvPr>
            <p:ph type="sldNum" sz="quarter" idx="12"/>
          </p:nvPr>
        </p:nvSpPr>
        <p:spPr/>
        <p:txBody>
          <a:bodyPr/>
          <a:lstStyle/>
          <a:p>
            <a:fld id="{5AB1ABD7-A2E8-4263-B357-3B66F8A90F28}" type="slidenum">
              <a:rPr lang="en-AE" smtClean="0"/>
              <a:t>14</a:t>
            </a:fld>
            <a:endParaRPr lang="en-AE"/>
          </a:p>
        </p:txBody>
      </p:sp>
    </p:spTree>
    <p:extLst>
      <p:ext uri="{BB962C8B-B14F-4D97-AF65-F5344CB8AC3E}">
        <p14:creationId xmlns:p14="http://schemas.microsoft.com/office/powerpoint/2010/main" val="102798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CE6C-B420-2517-38DE-6C7D2C3C7EA2}"/>
              </a:ext>
            </a:extLst>
          </p:cNvPr>
          <p:cNvSpPr>
            <a:spLocks noGrp="1"/>
          </p:cNvSpPr>
          <p:nvPr>
            <p:ph type="title"/>
          </p:nvPr>
        </p:nvSpPr>
        <p:spPr/>
        <p:txBody>
          <a:bodyPr/>
          <a:lstStyle/>
          <a:p>
            <a:pPr algn="ctr"/>
            <a:r>
              <a:rPr lang="en-US" dirty="0"/>
              <a:t>Implementation – Tooth Segmentation</a:t>
            </a:r>
            <a:endParaRPr lang="en-AE" dirty="0"/>
          </a:p>
        </p:txBody>
      </p:sp>
      <p:sp>
        <p:nvSpPr>
          <p:cNvPr id="3" name="Content Placeholder 2">
            <a:extLst>
              <a:ext uri="{FF2B5EF4-FFF2-40B4-BE49-F238E27FC236}">
                <a16:creationId xmlns:a16="http://schemas.microsoft.com/office/drawing/2014/main" id="{D69B9F22-4056-9CAF-5108-12746CCA7CCC}"/>
              </a:ext>
            </a:extLst>
          </p:cNvPr>
          <p:cNvSpPr>
            <a:spLocks noGrp="1"/>
          </p:cNvSpPr>
          <p:nvPr>
            <p:ph idx="1"/>
          </p:nvPr>
        </p:nvSpPr>
        <p:spPr/>
        <p:txBody>
          <a:bodyPr/>
          <a:lstStyle/>
          <a:p>
            <a:r>
              <a:rPr lang="en-AE" dirty="0"/>
              <a:t>The model demonstrated substantial performance metrics during validation, with an accuracy of 0.9722, precision of 0.8794, and recall of 0.8736. </a:t>
            </a:r>
          </a:p>
          <a:p>
            <a:r>
              <a:rPr lang="en-AE" dirty="0"/>
              <a:t>The availability of a more extensive dataset enabled the U-Net-based GAN to generalize better, effectively learning the nuances and complexities inherent in dental images.</a:t>
            </a:r>
          </a:p>
          <a:p>
            <a:endParaRPr lang="en-AE" dirty="0"/>
          </a:p>
        </p:txBody>
      </p:sp>
      <p:pic>
        <p:nvPicPr>
          <p:cNvPr id="4" name="Picture 3">
            <a:extLst>
              <a:ext uri="{FF2B5EF4-FFF2-40B4-BE49-F238E27FC236}">
                <a16:creationId xmlns:a16="http://schemas.microsoft.com/office/drawing/2014/main" id="{391CEA9B-B197-9FA7-623D-7DD32ABF6E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969" y="3308985"/>
            <a:ext cx="4901958" cy="2599266"/>
          </a:xfrm>
          <a:prstGeom prst="rect">
            <a:avLst/>
          </a:prstGeom>
          <a:noFill/>
          <a:ln>
            <a:noFill/>
          </a:ln>
        </p:spPr>
      </p:pic>
      <p:pic>
        <p:nvPicPr>
          <p:cNvPr id="5" name="Picture 4">
            <a:extLst>
              <a:ext uri="{FF2B5EF4-FFF2-40B4-BE49-F238E27FC236}">
                <a16:creationId xmlns:a16="http://schemas.microsoft.com/office/drawing/2014/main" id="{77186C1F-3043-7743-69E0-239F0BB0A65F}"/>
              </a:ext>
            </a:extLst>
          </p:cNvPr>
          <p:cNvPicPr>
            <a:picLocks noChangeAspect="1"/>
          </p:cNvPicPr>
          <p:nvPr/>
        </p:nvPicPr>
        <p:blipFill>
          <a:blip r:embed="rId3"/>
          <a:stretch>
            <a:fillRect/>
          </a:stretch>
        </p:blipFill>
        <p:spPr>
          <a:xfrm>
            <a:off x="7309097" y="3099541"/>
            <a:ext cx="3313747" cy="3018155"/>
          </a:xfrm>
          <a:prstGeom prst="rect">
            <a:avLst/>
          </a:prstGeom>
        </p:spPr>
      </p:pic>
      <p:sp>
        <p:nvSpPr>
          <p:cNvPr id="6" name="Slide Number Placeholder 5">
            <a:extLst>
              <a:ext uri="{FF2B5EF4-FFF2-40B4-BE49-F238E27FC236}">
                <a16:creationId xmlns:a16="http://schemas.microsoft.com/office/drawing/2014/main" id="{21F9C959-52D3-D5A6-F236-F3460E2156B1}"/>
              </a:ext>
            </a:extLst>
          </p:cNvPr>
          <p:cNvSpPr>
            <a:spLocks noGrp="1"/>
          </p:cNvSpPr>
          <p:nvPr>
            <p:ph type="sldNum" sz="quarter" idx="12"/>
          </p:nvPr>
        </p:nvSpPr>
        <p:spPr/>
        <p:txBody>
          <a:bodyPr/>
          <a:lstStyle/>
          <a:p>
            <a:fld id="{5AB1ABD7-A2E8-4263-B357-3B66F8A90F28}" type="slidenum">
              <a:rPr lang="en-AE" smtClean="0"/>
              <a:t>15</a:t>
            </a:fld>
            <a:endParaRPr lang="en-AE"/>
          </a:p>
        </p:txBody>
      </p:sp>
    </p:spTree>
    <p:extLst>
      <p:ext uri="{BB962C8B-B14F-4D97-AF65-F5344CB8AC3E}">
        <p14:creationId xmlns:p14="http://schemas.microsoft.com/office/powerpoint/2010/main" val="429416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588-DFBD-0F72-E788-BB64E33D32A4}"/>
              </a:ext>
            </a:extLst>
          </p:cNvPr>
          <p:cNvSpPr>
            <a:spLocks noGrp="1"/>
          </p:cNvSpPr>
          <p:nvPr>
            <p:ph type="title"/>
          </p:nvPr>
        </p:nvSpPr>
        <p:spPr/>
        <p:txBody>
          <a:bodyPr/>
          <a:lstStyle/>
          <a:p>
            <a:pPr algn="ctr"/>
            <a:r>
              <a:rPr lang="en-US" dirty="0"/>
              <a:t>Implementation – Caries Segmentation</a:t>
            </a:r>
            <a:endParaRPr lang="en-AE" dirty="0"/>
          </a:p>
        </p:txBody>
      </p:sp>
      <p:sp>
        <p:nvSpPr>
          <p:cNvPr id="3" name="Content Placeholder 2">
            <a:extLst>
              <a:ext uri="{FF2B5EF4-FFF2-40B4-BE49-F238E27FC236}">
                <a16:creationId xmlns:a16="http://schemas.microsoft.com/office/drawing/2014/main" id="{771F88DB-7C01-CF67-D172-58EF71718E14}"/>
              </a:ext>
            </a:extLst>
          </p:cNvPr>
          <p:cNvSpPr>
            <a:spLocks noGrp="1"/>
          </p:cNvSpPr>
          <p:nvPr>
            <p:ph idx="1"/>
          </p:nvPr>
        </p:nvSpPr>
        <p:spPr/>
        <p:txBody>
          <a:bodyPr/>
          <a:lstStyle/>
          <a:p>
            <a:r>
              <a:rPr lang="en-AE" dirty="0"/>
              <a:t>In our approach to the segmentation task, we incorporated three distinct pre-trained models as the encoders within the U-Net architecture, serving as the foundational framework for our models. Each model underwent training for fewer than 200 epochs, carefully monitoring the onset of overfitting to ensure optimal performance. </a:t>
            </a:r>
          </a:p>
          <a:p>
            <a:r>
              <a:rPr lang="en-AE" dirty="0"/>
              <a:t>All three models exhibited comparable training-validation curves and IOU curves. Notably, these curves plateaued around 75 epochs, indicating a stabilization of performance. Subsequent epochs showed minimal improvement, with the models eventually exhibiting signs of overfitting. </a:t>
            </a:r>
          </a:p>
          <a:p>
            <a:endParaRPr lang="en-AE" dirty="0"/>
          </a:p>
        </p:txBody>
      </p:sp>
      <p:pic>
        <p:nvPicPr>
          <p:cNvPr id="5" name="Picture 4">
            <a:extLst>
              <a:ext uri="{FF2B5EF4-FFF2-40B4-BE49-F238E27FC236}">
                <a16:creationId xmlns:a16="http://schemas.microsoft.com/office/drawing/2014/main" id="{05B4F3C0-E151-5574-AD4F-A885E1A67361}"/>
              </a:ext>
            </a:extLst>
          </p:cNvPr>
          <p:cNvPicPr>
            <a:picLocks noChangeAspect="1"/>
          </p:cNvPicPr>
          <p:nvPr/>
        </p:nvPicPr>
        <p:blipFill>
          <a:blip r:embed="rId2"/>
          <a:stretch>
            <a:fillRect/>
          </a:stretch>
        </p:blipFill>
        <p:spPr>
          <a:xfrm>
            <a:off x="986437" y="4080845"/>
            <a:ext cx="4243940" cy="2310606"/>
          </a:xfrm>
          <a:prstGeom prst="rect">
            <a:avLst/>
          </a:prstGeom>
        </p:spPr>
      </p:pic>
      <p:pic>
        <p:nvPicPr>
          <p:cNvPr id="6" name="Picture 5">
            <a:extLst>
              <a:ext uri="{FF2B5EF4-FFF2-40B4-BE49-F238E27FC236}">
                <a16:creationId xmlns:a16="http://schemas.microsoft.com/office/drawing/2014/main" id="{868ED464-E4A3-5B5B-8E2C-5601DC1F9690}"/>
              </a:ext>
            </a:extLst>
          </p:cNvPr>
          <p:cNvPicPr>
            <a:picLocks noChangeAspect="1"/>
          </p:cNvPicPr>
          <p:nvPr/>
        </p:nvPicPr>
        <p:blipFill>
          <a:blip r:embed="rId3"/>
          <a:stretch>
            <a:fillRect/>
          </a:stretch>
        </p:blipFill>
        <p:spPr>
          <a:xfrm>
            <a:off x="6556901" y="4113300"/>
            <a:ext cx="4125130" cy="2245695"/>
          </a:xfrm>
          <a:prstGeom prst="rect">
            <a:avLst/>
          </a:prstGeom>
        </p:spPr>
      </p:pic>
      <p:sp>
        <p:nvSpPr>
          <p:cNvPr id="4" name="Slide Number Placeholder 3">
            <a:extLst>
              <a:ext uri="{FF2B5EF4-FFF2-40B4-BE49-F238E27FC236}">
                <a16:creationId xmlns:a16="http://schemas.microsoft.com/office/drawing/2014/main" id="{8FCFADAD-053A-01A2-A086-1C51F2E45147}"/>
              </a:ext>
            </a:extLst>
          </p:cNvPr>
          <p:cNvSpPr>
            <a:spLocks noGrp="1"/>
          </p:cNvSpPr>
          <p:nvPr>
            <p:ph type="sldNum" sz="quarter" idx="12"/>
          </p:nvPr>
        </p:nvSpPr>
        <p:spPr/>
        <p:txBody>
          <a:bodyPr/>
          <a:lstStyle/>
          <a:p>
            <a:fld id="{5AB1ABD7-A2E8-4263-B357-3B66F8A90F28}" type="slidenum">
              <a:rPr lang="en-AE" smtClean="0"/>
              <a:t>16</a:t>
            </a:fld>
            <a:endParaRPr lang="en-AE"/>
          </a:p>
        </p:txBody>
      </p:sp>
    </p:spTree>
    <p:extLst>
      <p:ext uri="{BB962C8B-B14F-4D97-AF65-F5344CB8AC3E}">
        <p14:creationId xmlns:p14="http://schemas.microsoft.com/office/powerpoint/2010/main" val="252850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5FD6B-3EA6-05A1-3BF1-A8E94C01E5BB}"/>
              </a:ext>
            </a:extLst>
          </p:cNvPr>
          <p:cNvSpPr>
            <a:spLocks noGrp="1"/>
          </p:cNvSpPr>
          <p:nvPr>
            <p:ph idx="1"/>
          </p:nvPr>
        </p:nvSpPr>
        <p:spPr>
          <a:xfrm>
            <a:off x="496711" y="395111"/>
            <a:ext cx="10857089" cy="5781852"/>
          </a:xfrm>
        </p:spPr>
        <p:txBody>
          <a:bodyPr/>
          <a:lstStyle/>
          <a:p>
            <a:endParaRPr lang="en-AE" dirty="0"/>
          </a:p>
          <a:p>
            <a:endParaRPr lang="en-AE" dirty="0"/>
          </a:p>
          <a:p>
            <a:endParaRPr lang="en-AE" dirty="0"/>
          </a:p>
          <a:p>
            <a:endParaRPr lang="en-AE" dirty="0"/>
          </a:p>
          <a:p>
            <a:pPr marL="0" indent="0">
              <a:buNone/>
            </a:pPr>
            <a:r>
              <a:rPr lang="en-AE" dirty="0"/>
              <a:t>Among the 3 model’s we trained the U-Net EfficientNet-b0 model emerges as the most promising candidate, surpassing its counterparts in IOU, Precision, and Dice coefficient.</a:t>
            </a:r>
          </a:p>
          <a:p>
            <a:pPr marL="0" indent="0">
              <a:buNone/>
            </a:pPr>
            <a:r>
              <a:rPr lang="en-AE" dirty="0"/>
              <a:t>While ResNet34 is known for its deeper architecture, its performance may be impacted by the specific characteristics of the caries detection task, suggesting that the dataset is not large enough to benefit from the increased network depth.</a:t>
            </a:r>
          </a:p>
          <a:p>
            <a:pPr marL="0" indent="0">
              <a:buNone/>
            </a:pPr>
            <a:endParaRPr lang="en-AE" dirty="0"/>
          </a:p>
          <a:p>
            <a:endParaRPr lang="en-AE" dirty="0"/>
          </a:p>
          <a:p>
            <a:endParaRPr lang="en-AE" dirty="0"/>
          </a:p>
          <a:p>
            <a:endParaRPr lang="en-AE" dirty="0"/>
          </a:p>
          <a:p>
            <a:endParaRPr lang="en-AE" dirty="0"/>
          </a:p>
          <a:p>
            <a:endParaRPr lang="en-AE" dirty="0"/>
          </a:p>
        </p:txBody>
      </p:sp>
      <p:pic>
        <p:nvPicPr>
          <p:cNvPr id="11" name="Picture 10">
            <a:extLst>
              <a:ext uri="{FF2B5EF4-FFF2-40B4-BE49-F238E27FC236}">
                <a16:creationId xmlns:a16="http://schemas.microsoft.com/office/drawing/2014/main" id="{09002158-0C88-06C1-8D32-C7F08D182977}"/>
              </a:ext>
            </a:extLst>
          </p:cNvPr>
          <p:cNvPicPr>
            <a:picLocks noChangeAspect="1"/>
          </p:cNvPicPr>
          <p:nvPr/>
        </p:nvPicPr>
        <p:blipFill>
          <a:blip r:embed="rId2"/>
          <a:stretch>
            <a:fillRect/>
          </a:stretch>
        </p:blipFill>
        <p:spPr>
          <a:xfrm>
            <a:off x="259271" y="4181275"/>
            <a:ext cx="11331967" cy="1995688"/>
          </a:xfrm>
          <a:prstGeom prst="rect">
            <a:avLst/>
          </a:prstGeom>
        </p:spPr>
      </p:pic>
      <p:graphicFrame>
        <p:nvGraphicFramePr>
          <p:cNvPr id="12" name="Table 11">
            <a:extLst>
              <a:ext uri="{FF2B5EF4-FFF2-40B4-BE49-F238E27FC236}">
                <a16:creationId xmlns:a16="http://schemas.microsoft.com/office/drawing/2014/main" id="{B7B73C28-FE2C-3F93-0FAE-39CCCDBEB871}"/>
              </a:ext>
            </a:extLst>
          </p:cNvPr>
          <p:cNvGraphicFramePr>
            <a:graphicFrameLocks noGrp="1"/>
          </p:cNvGraphicFramePr>
          <p:nvPr>
            <p:extLst>
              <p:ext uri="{D42A27DB-BD31-4B8C-83A1-F6EECF244321}">
                <p14:modId xmlns:p14="http://schemas.microsoft.com/office/powerpoint/2010/main" val="3677791029"/>
              </p:ext>
            </p:extLst>
          </p:nvPr>
        </p:nvGraphicFramePr>
        <p:xfrm>
          <a:off x="1174045" y="493161"/>
          <a:ext cx="9990666" cy="1708171"/>
        </p:xfrm>
        <a:graphic>
          <a:graphicData uri="http://schemas.openxmlformats.org/drawingml/2006/table">
            <a:tbl>
              <a:tblPr firstRow="1" firstCol="1" bandRow="1">
                <a:tableStyleId>{5C22544A-7EE6-4342-B048-85BDC9FD1C3A}</a:tableStyleId>
              </a:tblPr>
              <a:tblGrid>
                <a:gridCol w="2410463">
                  <a:extLst>
                    <a:ext uri="{9D8B030D-6E8A-4147-A177-3AD203B41FA5}">
                      <a16:colId xmlns:a16="http://schemas.microsoft.com/office/drawing/2014/main" val="1306693031"/>
                    </a:ext>
                  </a:extLst>
                </a:gridCol>
                <a:gridCol w="2768386">
                  <a:extLst>
                    <a:ext uri="{9D8B030D-6E8A-4147-A177-3AD203B41FA5}">
                      <a16:colId xmlns:a16="http://schemas.microsoft.com/office/drawing/2014/main" val="2460477014"/>
                    </a:ext>
                  </a:extLst>
                </a:gridCol>
                <a:gridCol w="1483763">
                  <a:extLst>
                    <a:ext uri="{9D8B030D-6E8A-4147-A177-3AD203B41FA5}">
                      <a16:colId xmlns:a16="http://schemas.microsoft.com/office/drawing/2014/main" val="2916777408"/>
                    </a:ext>
                  </a:extLst>
                </a:gridCol>
                <a:gridCol w="1844291">
                  <a:extLst>
                    <a:ext uri="{9D8B030D-6E8A-4147-A177-3AD203B41FA5}">
                      <a16:colId xmlns:a16="http://schemas.microsoft.com/office/drawing/2014/main" val="2052178290"/>
                    </a:ext>
                  </a:extLst>
                </a:gridCol>
                <a:gridCol w="1483763">
                  <a:extLst>
                    <a:ext uri="{9D8B030D-6E8A-4147-A177-3AD203B41FA5}">
                      <a16:colId xmlns:a16="http://schemas.microsoft.com/office/drawing/2014/main" val="1592954089"/>
                    </a:ext>
                  </a:extLst>
                </a:gridCol>
              </a:tblGrid>
              <a:tr h="490381">
                <a:tc>
                  <a:txBody>
                    <a:bodyPr/>
                    <a:lstStyle/>
                    <a:p>
                      <a:pPr indent="183515" algn="ctr">
                        <a:lnSpc>
                          <a:spcPct val="115000"/>
                        </a:lnSpc>
                        <a:spcAft>
                          <a:spcPts val="20"/>
                        </a:spcAft>
                      </a:pPr>
                      <a:r>
                        <a:rPr lang="en-AE" sz="1400" kern="100" dirty="0">
                          <a:effectLst/>
                        </a:rPr>
                        <a:t>ARCHITECTURE</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ctr">
                        <a:lnSpc>
                          <a:spcPct val="115000"/>
                        </a:lnSpc>
                        <a:spcAft>
                          <a:spcPts val="20"/>
                        </a:spcAft>
                      </a:pPr>
                      <a:r>
                        <a:rPr lang="en-AE" sz="1400" kern="100">
                          <a:effectLst/>
                        </a:rPr>
                        <a:t>MODEL</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just">
                        <a:lnSpc>
                          <a:spcPct val="115000"/>
                        </a:lnSpc>
                        <a:spcAft>
                          <a:spcPts val="20"/>
                        </a:spcAft>
                      </a:pPr>
                      <a:r>
                        <a:rPr lang="en-AE" sz="1400" kern="100">
                          <a:effectLst/>
                        </a:rPr>
                        <a:t>   IOU</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just">
                        <a:lnSpc>
                          <a:spcPct val="115000"/>
                        </a:lnSpc>
                        <a:spcAft>
                          <a:spcPts val="20"/>
                        </a:spcAft>
                      </a:pPr>
                      <a:r>
                        <a:rPr lang="en-AE" sz="1400" kern="100">
                          <a:effectLst/>
                        </a:rPr>
                        <a:t>    PRECISION</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just">
                        <a:lnSpc>
                          <a:spcPct val="115000"/>
                        </a:lnSpc>
                        <a:spcAft>
                          <a:spcPts val="20"/>
                        </a:spcAft>
                      </a:pPr>
                      <a:r>
                        <a:rPr lang="en-AE" sz="1400" kern="100">
                          <a:effectLst/>
                        </a:rPr>
                        <a:t> DICE</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607387974"/>
                  </a:ext>
                </a:extLst>
              </a:tr>
              <a:tr h="405930">
                <a:tc>
                  <a:txBody>
                    <a:bodyPr/>
                    <a:lstStyle/>
                    <a:p>
                      <a:pPr marR="5080" indent="183515" algn="ctr">
                        <a:lnSpc>
                          <a:spcPct val="115000"/>
                        </a:lnSpc>
                        <a:spcAft>
                          <a:spcPts val="20"/>
                        </a:spcAft>
                      </a:pPr>
                      <a:r>
                        <a:rPr lang="en-AE" sz="1400" kern="100" dirty="0">
                          <a:effectLst/>
                        </a:rPr>
                        <a:t>U-NET</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dirty="0">
                          <a:effectLst/>
                        </a:rPr>
                        <a:t>EFFECIENTNET-B0</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a:effectLst/>
                        </a:rPr>
                        <a:t>0.5422</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ctr">
                        <a:lnSpc>
                          <a:spcPct val="115000"/>
                        </a:lnSpc>
                        <a:spcAft>
                          <a:spcPts val="20"/>
                        </a:spcAft>
                      </a:pPr>
                      <a:r>
                        <a:rPr lang="en-AE" sz="1400" kern="100">
                          <a:effectLst/>
                        </a:rPr>
                        <a:t>0.7613</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a:effectLst/>
                        </a:rPr>
                        <a:t>0.6865</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454947876"/>
                  </a:ext>
                </a:extLst>
              </a:tr>
              <a:tr h="405930">
                <a:tc>
                  <a:txBody>
                    <a:bodyPr/>
                    <a:lstStyle/>
                    <a:p>
                      <a:pPr marR="5080" indent="183515" algn="ctr">
                        <a:lnSpc>
                          <a:spcPct val="115000"/>
                        </a:lnSpc>
                        <a:spcAft>
                          <a:spcPts val="20"/>
                        </a:spcAft>
                      </a:pPr>
                      <a:r>
                        <a:rPr lang="en-AE" sz="1400" kern="100">
                          <a:effectLst/>
                        </a:rPr>
                        <a:t>U-NET</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ctr">
                        <a:lnSpc>
                          <a:spcPct val="115000"/>
                        </a:lnSpc>
                        <a:spcAft>
                          <a:spcPts val="20"/>
                        </a:spcAft>
                      </a:pPr>
                      <a:r>
                        <a:rPr lang="en-AE" sz="1400" kern="100" dirty="0">
                          <a:effectLst/>
                        </a:rPr>
                        <a:t>RESNET34</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a:effectLst/>
                        </a:rPr>
                        <a:t>0.4516</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ctr">
                        <a:lnSpc>
                          <a:spcPct val="115000"/>
                        </a:lnSpc>
                        <a:spcAft>
                          <a:spcPts val="20"/>
                        </a:spcAft>
                      </a:pPr>
                      <a:r>
                        <a:rPr lang="en-AE" sz="1400" kern="100">
                          <a:effectLst/>
                        </a:rPr>
                        <a:t>0.6911</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dirty="0">
                          <a:effectLst/>
                        </a:rPr>
                        <a:t>0.5917</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866809017"/>
                  </a:ext>
                </a:extLst>
              </a:tr>
              <a:tr h="405930">
                <a:tc>
                  <a:txBody>
                    <a:bodyPr/>
                    <a:lstStyle/>
                    <a:p>
                      <a:pPr marR="5080" indent="183515" algn="ctr">
                        <a:lnSpc>
                          <a:spcPct val="115000"/>
                        </a:lnSpc>
                        <a:spcAft>
                          <a:spcPts val="20"/>
                        </a:spcAft>
                      </a:pPr>
                      <a:r>
                        <a:rPr lang="en-AE" sz="1400" kern="100">
                          <a:effectLst/>
                        </a:rPr>
                        <a:t>    U-NET++</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a:effectLst/>
                        </a:rPr>
                        <a:t>EFFECIENTNET-B0</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a:effectLst/>
                        </a:rPr>
                        <a:t>0.4658</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R="5080" indent="183515" algn="ctr">
                        <a:lnSpc>
                          <a:spcPct val="115000"/>
                        </a:lnSpc>
                        <a:spcAft>
                          <a:spcPts val="20"/>
                        </a:spcAft>
                      </a:pPr>
                      <a:r>
                        <a:rPr lang="en-AE" sz="1400" kern="100">
                          <a:effectLst/>
                        </a:rPr>
                        <a:t>0.7489</a:t>
                      </a:r>
                      <a:endParaRPr lang="en-AE" sz="16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indent="183515" algn="ctr">
                        <a:lnSpc>
                          <a:spcPct val="115000"/>
                        </a:lnSpc>
                        <a:spcAft>
                          <a:spcPts val="20"/>
                        </a:spcAft>
                      </a:pPr>
                      <a:r>
                        <a:rPr lang="en-AE" sz="1400" kern="100" dirty="0">
                          <a:effectLst/>
                        </a:rPr>
                        <a:t>0.6030</a:t>
                      </a:r>
                      <a:endParaRPr lang="en-AE" sz="16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530634837"/>
                  </a:ext>
                </a:extLst>
              </a:tr>
            </a:tbl>
          </a:graphicData>
        </a:graphic>
      </p:graphicFrame>
      <p:sp>
        <p:nvSpPr>
          <p:cNvPr id="13" name="TextBox 12">
            <a:extLst>
              <a:ext uri="{FF2B5EF4-FFF2-40B4-BE49-F238E27FC236}">
                <a16:creationId xmlns:a16="http://schemas.microsoft.com/office/drawing/2014/main" id="{5F884918-2DB8-7669-176E-2C4B898D1BF2}"/>
              </a:ext>
            </a:extLst>
          </p:cNvPr>
          <p:cNvSpPr txBox="1"/>
          <p:nvPr/>
        </p:nvSpPr>
        <p:spPr>
          <a:xfrm>
            <a:off x="3928533" y="123828"/>
            <a:ext cx="3736623" cy="369332"/>
          </a:xfrm>
          <a:prstGeom prst="rect">
            <a:avLst/>
          </a:prstGeom>
          <a:noFill/>
        </p:spPr>
        <p:txBody>
          <a:bodyPr wrap="square" rtlCol="0">
            <a:spAutoFit/>
          </a:bodyPr>
          <a:lstStyle/>
          <a:p>
            <a:r>
              <a:rPr lang="en-US" dirty="0"/>
              <a:t>Table 2 :Caries Segmentation Metrics</a:t>
            </a:r>
            <a:endParaRPr lang="en-AE" dirty="0"/>
          </a:p>
        </p:txBody>
      </p:sp>
      <p:sp>
        <p:nvSpPr>
          <p:cNvPr id="2" name="Slide Number Placeholder 1">
            <a:extLst>
              <a:ext uri="{FF2B5EF4-FFF2-40B4-BE49-F238E27FC236}">
                <a16:creationId xmlns:a16="http://schemas.microsoft.com/office/drawing/2014/main" id="{CDB257A4-AB44-0A59-CE0C-2927E70E2B44}"/>
              </a:ext>
            </a:extLst>
          </p:cNvPr>
          <p:cNvSpPr>
            <a:spLocks noGrp="1"/>
          </p:cNvSpPr>
          <p:nvPr>
            <p:ph type="sldNum" sz="quarter" idx="12"/>
          </p:nvPr>
        </p:nvSpPr>
        <p:spPr/>
        <p:txBody>
          <a:bodyPr/>
          <a:lstStyle/>
          <a:p>
            <a:fld id="{5AB1ABD7-A2E8-4263-B357-3B66F8A90F28}" type="slidenum">
              <a:rPr lang="en-AE" smtClean="0"/>
              <a:t>17</a:t>
            </a:fld>
            <a:endParaRPr lang="en-AE"/>
          </a:p>
        </p:txBody>
      </p:sp>
    </p:spTree>
    <p:extLst>
      <p:ext uri="{BB962C8B-B14F-4D97-AF65-F5344CB8AC3E}">
        <p14:creationId xmlns:p14="http://schemas.microsoft.com/office/powerpoint/2010/main" val="172033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82E8-0871-617D-37A1-8DFFB86BFC52}"/>
              </a:ext>
            </a:extLst>
          </p:cNvPr>
          <p:cNvSpPr>
            <a:spLocks noGrp="1"/>
          </p:cNvSpPr>
          <p:nvPr>
            <p:ph type="title"/>
          </p:nvPr>
        </p:nvSpPr>
        <p:spPr/>
        <p:txBody>
          <a:bodyPr/>
          <a:lstStyle/>
          <a:p>
            <a:pPr algn="ctr"/>
            <a:r>
              <a:rPr lang="en-US" dirty="0"/>
              <a:t>Findings and Discussion</a:t>
            </a:r>
            <a:endParaRPr lang="en-AE" dirty="0"/>
          </a:p>
        </p:txBody>
      </p:sp>
      <p:sp>
        <p:nvSpPr>
          <p:cNvPr id="3" name="Content Placeholder 2">
            <a:extLst>
              <a:ext uri="{FF2B5EF4-FFF2-40B4-BE49-F238E27FC236}">
                <a16:creationId xmlns:a16="http://schemas.microsoft.com/office/drawing/2014/main" id="{6834EE34-A3C0-47CE-414B-F359675C97C9}"/>
              </a:ext>
            </a:extLst>
          </p:cNvPr>
          <p:cNvSpPr>
            <a:spLocks noGrp="1"/>
          </p:cNvSpPr>
          <p:nvPr>
            <p:ph idx="1"/>
          </p:nvPr>
        </p:nvSpPr>
        <p:spPr>
          <a:xfrm>
            <a:off x="1097280" y="1737360"/>
            <a:ext cx="10515600" cy="4351338"/>
          </a:xfrm>
        </p:spPr>
        <p:txBody>
          <a:bodyPr>
            <a:normAutofit/>
          </a:bodyPr>
          <a:lstStyle/>
          <a:p>
            <a:r>
              <a:rPr lang="en-AE" sz="1800" dirty="0"/>
              <a:t>The tooth segmentation model was able to efficiently segment and display the various intricate features from the radiograph, and was shown effective in even rare cases where the alignment and structure of tooth are different. The model was able to perform this segmentation in under 2 seconds in our testing environment on Google Colaboratory with a TPU.</a:t>
            </a:r>
          </a:p>
          <a:p>
            <a:r>
              <a:rPr lang="en-AE" sz="1800" dirty="0"/>
              <a:t>In the caries segmentation model , the U-Net EfficientNet-b0 model emerges as the most promising candidate, surpassing its counterparts in IOU, Precision, and Dice coefficient. </a:t>
            </a:r>
          </a:p>
          <a:p>
            <a:r>
              <a:rPr lang="en-AE" sz="1800" dirty="0"/>
              <a:t>Despite the challenges posed by the small dataset the caries detection model showed great promise, with an IOU score of 0.542 and a precision of 0.761. In most image segmentation tasks, an IOU score of 0.5 and above is generally accepted as good. </a:t>
            </a:r>
          </a:p>
          <a:p>
            <a:endParaRPr lang="en-AE" sz="1800" dirty="0"/>
          </a:p>
          <a:p>
            <a:endParaRPr lang="en-AE" sz="1800" dirty="0"/>
          </a:p>
          <a:p>
            <a:pPr marL="0" indent="0">
              <a:buNone/>
            </a:pPr>
            <a:endParaRPr lang="en-AE" sz="1800" dirty="0"/>
          </a:p>
        </p:txBody>
      </p:sp>
      <p:graphicFrame>
        <p:nvGraphicFramePr>
          <p:cNvPr id="5" name="Chart 4">
            <a:extLst>
              <a:ext uri="{FF2B5EF4-FFF2-40B4-BE49-F238E27FC236}">
                <a16:creationId xmlns:a16="http://schemas.microsoft.com/office/drawing/2014/main" id="{AFA57C31-0A73-AB95-D417-E41C75FF9422}"/>
              </a:ext>
            </a:extLst>
          </p:cNvPr>
          <p:cNvGraphicFramePr/>
          <p:nvPr>
            <p:extLst>
              <p:ext uri="{D42A27DB-BD31-4B8C-83A1-F6EECF244321}">
                <p14:modId xmlns:p14="http://schemas.microsoft.com/office/powerpoint/2010/main" val="754988611"/>
              </p:ext>
            </p:extLst>
          </p:nvPr>
        </p:nvGraphicFramePr>
        <p:xfrm>
          <a:off x="3846689" y="4085799"/>
          <a:ext cx="6155267" cy="236015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C2671155-00DF-95C4-5C08-DCD12698A806}"/>
              </a:ext>
            </a:extLst>
          </p:cNvPr>
          <p:cNvSpPr>
            <a:spLocks noGrp="1"/>
          </p:cNvSpPr>
          <p:nvPr>
            <p:ph type="sldNum" sz="quarter" idx="12"/>
          </p:nvPr>
        </p:nvSpPr>
        <p:spPr/>
        <p:txBody>
          <a:bodyPr/>
          <a:lstStyle/>
          <a:p>
            <a:fld id="{5AB1ABD7-A2E8-4263-B357-3B66F8A90F28}" type="slidenum">
              <a:rPr lang="en-AE" smtClean="0"/>
              <a:t>18</a:t>
            </a:fld>
            <a:endParaRPr lang="en-AE"/>
          </a:p>
        </p:txBody>
      </p:sp>
    </p:spTree>
    <p:extLst>
      <p:ext uri="{BB962C8B-B14F-4D97-AF65-F5344CB8AC3E}">
        <p14:creationId xmlns:p14="http://schemas.microsoft.com/office/powerpoint/2010/main" val="311897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C6CD-FD4C-7874-F53B-191F9095B1B3}"/>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9F28F77A-990A-EFCD-B4E3-C8A6B61FD714}"/>
              </a:ext>
            </a:extLst>
          </p:cNvPr>
          <p:cNvPicPr>
            <a:picLocks noGrp="1" noChangeAspect="1"/>
          </p:cNvPicPr>
          <p:nvPr>
            <p:ph idx="1"/>
          </p:nvPr>
        </p:nvPicPr>
        <p:blipFill>
          <a:blip r:embed="rId3"/>
          <a:stretch>
            <a:fillRect/>
          </a:stretch>
        </p:blipFill>
        <p:spPr>
          <a:xfrm>
            <a:off x="640080" y="231146"/>
            <a:ext cx="10515600" cy="2889382"/>
          </a:xfrm>
        </p:spPr>
      </p:pic>
      <p:pic>
        <p:nvPicPr>
          <p:cNvPr id="9" name="Picture 8">
            <a:extLst>
              <a:ext uri="{FF2B5EF4-FFF2-40B4-BE49-F238E27FC236}">
                <a16:creationId xmlns:a16="http://schemas.microsoft.com/office/drawing/2014/main" id="{F4E53E72-4C95-7F39-3B8C-2D9D07E66F19}"/>
              </a:ext>
            </a:extLst>
          </p:cNvPr>
          <p:cNvPicPr>
            <a:picLocks noChangeAspect="1"/>
          </p:cNvPicPr>
          <p:nvPr/>
        </p:nvPicPr>
        <p:blipFill>
          <a:blip r:embed="rId4"/>
          <a:stretch>
            <a:fillRect/>
          </a:stretch>
        </p:blipFill>
        <p:spPr>
          <a:xfrm>
            <a:off x="640080" y="3996359"/>
            <a:ext cx="5299701" cy="2111023"/>
          </a:xfrm>
          <a:prstGeom prst="rect">
            <a:avLst/>
          </a:prstGeom>
        </p:spPr>
      </p:pic>
      <p:pic>
        <p:nvPicPr>
          <p:cNvPr id="11" name="Picture 10">
            <a:extLst>
              <a:ext uri="{FF2B5EF4-FFF2-40B4-BE49-F238E27FC236}">
                <a16:creationId xmlns:a16="http://schemas.microsoft.com/office/drawing/2014/main" id="{2FA6CA9F-F943-E1C4-BBAF-A50DD7010C37}"/>
              </a:ext>
            </a:extLst>
          </p:cNvPr>
          <p:cNvPicPr>
            <a:picLocks noChangeAspect="1"/>
          </p:cNvPicPr>
          <p:nvPr/>
        </p:nvPicPr>
        <p:blipFill>
          <a:blip r:embed="rId5"/>
          <a:stretch>
            <a:fillRect/>
          </a:stretch>
        </p:blipFill>
        <p:spPr>
          <a:xfrm>
            <a:off x="6252221" y="3930704"/>
            <a:ext cx="5299701" cy="2213227"/>
          </a:xfrm>
          <a:prstGeom prst="rect">
            <a:avLst/>
          </a:prstGeom>
        </p:spPr>
      </p:pic>
      <p:sp>
        <p:nvSpPr>
          <p:cNvPr id="12" name="TextBox 11">
            <a:extLst>
              <a:ext uri="{FF2B5EF4-FFF2-40B4-BE49-F238E27FC236}">
                <a16:creationId xmlns:a16="http://schemas.microsoft.com/office/drawing/2014/main" id="{535410FC-D543-1873-65D7-D53057D61338}"/>
              </a:ext>
            </a:extLst>
          </p:cNvPr>
          <p:cNvSpPr txBox="1"/>
          <p:nvPr/>
        </p:nvSpPr>
        <p:spPr>
          <a:xfrm>
            <a:off x="4337323" y="146159"/>
            <a:ext cx="3601156" cy="369332"/>
          </a:xfrm>
          <a:prstGeom prst="rect">
            <a:avLst/>
          </a:prstGeom>
          <a:noFill/>
        </p:spPr>
        <p:txBody>
          <a:bodyPr wrap="square" rtlCol="0">
            <a:spAutoFit/>
          </a:bodyPr>
          <a:lstStyle/>
          <a:p>
            <a:r>
              <a:rPr lang="en-US" dirty="0"/>
              <a:t>Caries Segmentation Model</a:t>
            </a:r>
            <a:endParaRPr lang="en-AE" dirty="0"/>
          </a:p>
        </p:txBody>
      </p:sp>
      <p:sp>
        <p:nvSpPr>
          <p:cNvPr id="13" name="TextBox 12">
            <a:extLst>
              <a:ext uri="{FF2B5EF4-FFF2-40B4-BE49-F238E27FC236}">
                <a16:creationId xmlns:a16="http://schemas.microsoft.com/office/drawing/2014/main" id="{D12EC2B4-9759-8A84-C75B-84CA93823031}"/>
              </a:ext>
            </a:extLst>
          </p:cNvPr>
          <p:cNvSpPr txBox="1"/>
          <p:nvPr/>
        </p:nvSpPr>
        <p:spPr>
          <a:xfrm>
            <a:off x="4450212" y="3567289"/>
            <a:ext cx="3375378" cy="369332"/>
          </a:xfrm>
          <a:prstGeom prst="rect">
            <a:avLst/>
          </a:prstGeom>
          <a:noFill/>
        </p:spPr>
        <p:txBody>
          <a:bodyPr wrap="square" rtlCol="0">
            <a:spAutoFit/>
          </a:bodyPr>
          <a:lstStyle/>
          <a:p>
            <a:r>
              <a:rPr lang="en-US" dirty="0"/>
              <a:t>Tooth Segmentation Model</a:t>
            </a:r>
            <a:endParaRPr lang="en-AE" dirty="0"/>
          </a:p>
        </p:txBody>
      </p:sp>
      <p:sp>
        <p:nvSpPr>
          <p:cNvPr id="3" name="Slide Number Placeholder 2">
            <a:extLst>
              <a:ext uri="{FF2B5EF4-FFF2-40B4-BE49-F238E27FC236}">
                <a16:creationId xmlns:a16="http://schemas.microsoft.com/office/drawing/2014/main" id="{23ACE043-B1AE-1412-7077-072CFF72D18E}"/>
              </a:ext>
            </a:extLst>
          </p:cNvPr>
          <p:cNvSpPr>
            <a:spLocks noGrp="1"/>
          </p:cNvSpPr>
          <p:nvPr>
            <p:ph type="sldNum" sz="quarter" idx="12"/>
          </p:nvPr>
        </p:nvSpPr>
        <p:spPr/>
        <p:txBody>
          <a:bodyPr/>
          <a:lstStyle/>
          <a:p>
            <a:fld id="{5AB1ABD7-A2E8-4263-B357-3B66F8A90F28}" type="slidenum">
              <a:rPr lang="en-AE" smtClean="0"/>
              <a:t>19</a:t>
            </a:fld>
            <a:endParaRPr lang="en-AE"/>
          </a:p>
        </p:txBody>
      </p:sp>
    </p:spTree>
    <p:extLst>
      <p:ext uri="{BB962C8B-B14F-4D97-AF65-F5344CB8AC3E}">
        <p14:creationId xmlns:p14="http://schemas.microsoft.com/office/powerpoint/2010/main" val="360404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A0E2-1C73-A7EF-6D3E-2E5B2C7CC80A}"/>
              </a:ext>
            </a:extLst>
          </p:cNvPr>
          <p:cNvSpPr>
            <a:spLocks noGrp="1"/>
          </p:cNvSpPr>
          <p:nvPr>
            <p:ph type="title"/>
          </p:nvPr>
        </p:nvSpPr>
        <p:spPr/>
        <p:txBody>
          <a:bodyPr/>
          <a:lstStyle/>
          <a:p>
            <a:pPr algn="ctr"/>
            <a:r>
              <a:rPr lang="en-US" dirty="0"/>
              <a:t>Introduction</a:t>
            </a:r>
            <a:endParaRPr lang="en-AE" dirty="0"/>
          </a:p>
        </p:txBody>
      </p:sp>
      <p:sp>
        <p:nvSpPr>
          <p:cNvPr id="3" name="Content Placeholder 2">
            <a:extLst>
              <a:ext uri="{FF2B5EF4-FFF2-40B4-BE49-F238E27FC236}">
                <a16:creationId xmlns:a16="http://schemas.microsoft.com/office/drawing/2014/main" id="{21EC409B-B9FD-75B5-E529-E2930A164E4C}"/>
              </a:ext>
            </a:extLst>
          </p:cNvPr>
          <p:cNvSpPr>
            <a:spLocks noGrp="1"/>
          </p:cNvSpPr>
          <p:nvPr>
            <p:ph idx="1"/>
          </p:nvPr>
        </p:nvSpPr>
        <p:spPr/>
        <p:txBody>
          <a:bodyPr>
            <a:normAutofit/>
          </a:bodyPr>
          <a:lstStyle/>
          <a:p>
            <a:pPr marL="171450" marR="35176" indent="-171450">
              <a:buFont typeface="Arial" panose="020B0604020202020204" pitchFamily="34" charset="0"/>
              <a:buChar char="•"/>
            </a:pPr>
            <a:r>
              <a:rPr lang="en-US" dirty="0">
                <a:sym typeface="Times New Roman"/>
              </a:rPr>
              <a:t>Dental caries, a common problem among people, occurs when bacteria in the mouth break down food, producing acids that erode tooth minerals.</a:t>
            </a:r>
          </a:p>
          <a:p>
            <a:pPr marL="171450" marR="35176" indent="-171450">
              <a:buFont typeface="Arial" panose="020B0604020202020204" pitchFamily="34" charset="0"/>
              <a:buChar char="•"/>
            </a:pPr>
            <a:r>
              <a:rPr lang="en-US" dirty="0">
                <a:sym typeface="Times New Roman"/>
              </a:rPr>
              <a:t>In the beginning, caries appears as white spots on the teeth, which can be seen without any special equipment. It's crucial to spot these early signs because they indicate the start of tooth decay. As caries progress deeper into the enamel, dental X-rays become essential for detection.</a:t>
            </a:r>
          </a:p>
          <a:p>
            <a:pPr marL="171450" marR="35176" indent="-171450">
              <a:buFont typeface="Arial" panose="020B0604020202020204" pitchFamily="34" charset="0"/>
              <a:buChar char="•"/>
            </a:pPr>
            <a:r>
              <a:rPr lang="en-US" dirty="0">
                <a:sym typeface="Times New Roman"/>
              </a:rPr>
              <a:t>Dentists usually use visual inspection to identify visible caries, but often, the initial stages of decay are not visually apparent. Radiographic images help detect caries and other details which are not easily visible to the naked eye.</a:t>
            </a:r>
          </a:p>
          <a:p>
            <a:pPr marL="171450" marR="35176" indent="-171450">
              <a:buFont typeface="Arial" panose="020B0604020202020204" pitchFamily="34" charset="0"/>
              <a:buChar char="•"/>
            </a:pPr>
            <a:r>
              <a:rPr lang="en-US" dirty="0">
                <a:sym typeface="Times New Roman"/>
              </a:rPr>
              <a:t>The manual annotation of these structures proves labor-intensive and susceptible to inter-observer variability, showcasing the importance for automated segmentation methods.</a:t>
            </a:r>
          </a:p>
          <a:p>
            <a:endParaRPr lang="en-AE" dirty="0"/>
          </a:p>
        </p:txBody>
      </p:sp>
      <p:sp>
        <p:nvSpPr>
          <p:cNvPr id="4" name="Slide Number Placeholder 3">
            <a:extLst>
              <a:ext uri="{FF2B5EF4-FFF2-40B4-BE49-F238E27FC236}">
                <a16:creationId xmlns:a16="http://schemas.microsoft.com/office/drawing/2014/main" id="{49C01158-35CF-85EB-3EE3-544BD8C65EDD}"/>
              </a:ext>
            </a:extLst>
          </p:cNvPr>
          <p:cNvSpPr>
            <a:spLocks noGrp="1"/>
          </p:cNvSpPr>
          <p:nvPr>
            <p:ph type="sldNum" sz="quarter" idx="12"/>
          </p:nvPr>
        </p:nvSpPr>
        <p:spPr/>
        <p:txBody>
          <a:bodyPr/>
          <a:lstStyle/>
          <a:p>
            <a:fld id="{5AB1ABD7-A2E8-4263-B357-3B66F8A90F28}" type="slidenum">
              <a:rPr lang="en-AE" smtClean="0"/>
              <a:t>2</a:t>
            </a:fld>
            <a:endParaRPr lang="en-AE"/>
          </a:p>
        </p:txBody>
      </p:sp>
    </p:spTree>
    <p:extLst>
      <p:ext uri="{BB962C8B-B14F-4D97-AF65-F5344CB8AC3E}">
        <p14:creationId xmlns:p14="http://schemas.microsoft.com/office/powerpoint/2010/main" val="70897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B69463-CB9C-2409-3CEF-054C6B7AD648}"/>
              </a:ext>
            </a:extLst>
          </p:cNvPr>
          <p:cNvPicPr>
            <a:picLocks noGrp="1" noChangeAspect="1"/>
          </p:cNvPicPr>
          <p:nvPr>
            <p:ph idx="1"/>
          </p:nvPr>
        </p:nvPicPr>
        <p:blipFill>
          <a:blip r:embed="rId2"/>
          <a:stretch>
            <a:fillRect/>
          </a:stretch>
        </p:blipFill>
        <p:spPr>
          <a:xfrm>
            <a:off x="766906" y="199818"/>
            <a:ext cx="10658188" cy="5121293"/>
          </a:xfrm>
        </p:spPr>
      </p:pic>
      <p:sp>
        <p:nvSpPr>
          <p:cNvPr id="7" name="TextBox 6">
            <a:extLst>
              <a:ext uri="{FF2B5EF4-FFF2-40B4-BE49-F238E27FC236}">
                <a16:creationId xmlns:a16="http://schemas.microsoft.com/office/drawing/2014/main" id="{6C671678-C865-F937-BF76-DA37613D32F8}"/>
              </a:ext>
            </a:extLst>
          </p:cNvPr>
          <p:cNvSpPr txBox="1"/>
          <p:nvPr/>
        </p:nvSpPr>
        <p:spPr>
          <a:xfrm>
            <a:off x="3860676" y="5429956"/>
            <a:ext cx="4007555" cy="369332"/>
          </a:xfrm>
          <a:prstGeom prst="rect">
            <a:avLst/>
          </a:prstGeom>
          <a:noFill/>
        </p:spPr>
        <p:txBody>
          <a:bodyPr wrap="square" rtlCol="0">
            <a:spAutoFit/>
          </a:bodyPr>
          <a:lstStyle/>
          <a:p>
            <a:r>
              <a:rPr lang="en-US" dirty="0"/>
              <a:t>Caries Segmentation model working</a:t>
            </a:r>
            <a:endParaRPr lang="en-AE" dirty="0"/>
          </a:p>
        </p:txBody>
      </p:sp>
      <p:sp>
        <p:nvSpPr>
          <p:cNvPr id="2" name="Slide Number Placeholder 1">
            <a:extLst>
              <a:ext uri="{FF2B5EF4-FFF2-40B4-BE49-F238E27FC236}">
                <a16:creationId xmlns:a16="http://schemas.microsoft.com/office/drawing/2014/main" id="{B8C278F3-0D39-3760-4FCD-C4A2483542BF}"/>
              </a:ext>
            </a:extLst>
          </p:cNvPr>
          <p:cNvSpPr>
            <a:spLocks noGrp="1"/>
          </p:cNvSpPr>
          <p:nvPr>
            <p:ph type="sldNum" sz="quarter" idx="12"/>
          </p:nvPr>
        </p:nvSpPr>
        <p:spPr/>
        <p:txBody>
          <a:bodyPr/>
          <a:lstStyle/>
          <a:p>
            <a:fld id="{5AB1ABD7-A2E8-4263-B357-3B66F8A90F28}" type="slidenum">
              <a:rPr lang="en-AE" smtClean="0"/>
              <a:t>20</a:t>
            </a:fld>
            <a:endParaRPr lang="en-AE"/>
          </a:p>
        </p:txBody>
      </p:sp>
    </p:spTree>
    <p:extLst>
      <p:ext uri="{BB962C8B-B14F-4D97-AF65-F5344CB8AC3E}">
        <p14:creationId xmlns:p14="http://schemas.microsoft.com/office/powerpoint/2010/main" val="194148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EA91-7D75-794B-FCC6-F8EB7F18BABA}"/>
              </a:ext>
            </a:extLst>
          </p:cNvPr>
          <p:cNvSpPr>
            <a:spLocks noGrp="1"/>
          </p:cNvSpPr>
          <p:nvPr>
            <p:ph type="title"/>
          </p:nvPr>
        </p:nvSpPr>
        <p:spPr/>
        <p:txBody>
          <a:bodyPr/>
          <a:lstStyle/>
          <a:p>
            <a:pPr algn="ctr"/>
            <a:r>
              <a:rPr lang="en-US" dirty="0"/>
              <a:t>Conclusion</a:t>
            </a:r>
            <a:endParaRPr lang="en-AE" dirty="0"/>
          </a:p>
        </p:txBody>
      </p:sp>
      <p:sp>
        <p:nvSpPr>
          <p:cNvPr id="3" name="Content Placeholder 2">
            <a:extLst>
              <a:ext uri="{FF2B5EF4-FFF2-40B4-BE49-F238E27FC236}">
                <a16:creationId xmlns:a16="http://schemas.microsoft.com/office/drawing/2014/main" id="{CFCA98D5-2E3E-8A0D-A430-7BEAFA018631}"/>
              </a:ext>
            </a:extLst>
          </p:cNvPr>
          <p:cNvSpPr>
            <a:spLocks noGrp="1"/>
          </p:cNvSpPr>
          <p:nvPr>
            <p:ph idx="1"/>
          </p:nvPr>
        </p:nvSpPr>
        <p:spPr/>
        <p:txBody>
          <a:bodyPr>
            <a:normAutofit/>
          </a:bodyPr>
          <a:lstStyle/>
          <a:p>
            <a:r>
              <a:rPr lang="en-US" dirty="0"/>
              <a:t>Current research often relies on large proprietary datasets and custom-built models tailored for segmentation tasks which are difficult to train and maintain.</a:t>
            </a:r>
          </a:p>
          <a:p>
            <a:r>
              <a:rPr lang="en-US" dirty="0"/>
              <a:t>However, our study demonstrates an alternative approach by leveraging transfer learning techniques, coupled with image augmentation methods and modified architectures incorporating skip-layer excitation’s. </a:t>
            </a:r>
          </a:p>
          <a:p>
            <a:r>
              <a:rPr lang="en-US" dirty="0"/>
              <a:t>This method has proven to be efficient in developing models capable of achieving accurate segmentation results when data available is scarce.</a:t>
            </a:r>
          </a:p>
          <a:p>
            <a:r>
              <a:rPr lang="en-US" dirty="0"/>
              <a:t>Our model's ability to segment teeth opens up various clinical uses, like planning treatments, assessing orthodontic needs, and making the diagnosis more efficient.</a:t>
            </a:r>
          </a:p>
          <a:p>
            <a:endParaRPr lang="en-AE" dirty="0"/>
          </a:p>
        </p:txBody>
      </p:sp>
      <p:sp>
        <p:nvSpPr>
          <p:cNvPr id="4" name="Slide Number Placeholder 3">
            <a:extLst>
              <a:ext uri="{FF2B5EF4-FFF2-40B4-BE49-F238E27FC236}">
                <a16:creationId xmlns:a16="http://schemas.microsoft.com/office/drawing/2014/main" id="{F1D26768-C756-A713-B65E-8C58E7C658AE}"/>
              </a:ext>
            </a:extLst>
          </p:cNvPr>
          <p:cNvSpPr>
            <a:spLocks noGrp="1"/>
          </p:cNvSpPr>
          <p:nvPr>
            <p:ph type="sldNum" sz="quarter" idx="12"/>
          </p:nvPr>
        </p:nvSpPr>
        <p:spPr/>
        <p:txBody>
          <a:bodyPr/>
          <a:lstStyle/>
          <a:p>
            <a:fld id="{5AB1ABD7-A2E8-4263-B357-3B66F8A90F28}" type="slidenum">
              <a:rPr lang="en-AE" smtClean="0"/>
              <a:t>21</a:t>
            </a:fld>
            <a:endParaRPr lang="en-AE"/>
          </a:p>
        </p:txBody>
      </p:sp>
    </p:spTree>
    <p:extLst>
      <p:ext uri="{BB962C8B-B14F-4D97-AF65-F5344CB8AC3E}">
        <p14:creationId xmlns:p14="http://schemas.microsoft.com/office/powerpoint/2010/main" val="146156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8031-BDC7-E606-5D34-E0C2A6EFDBA7}"/>
              </a:ext>
            </a:extLst>
          </p:cNvPr>
          <p:cNvSpPr>
            <a:spLocks noGrp="1"/>
          </p:cNvSpPr>
          <p:nvPr>
            <p:ph type="title"/>
          </p:nvPr>
        </p:nvSpPr>
        <p:spPr/>
        <p:txBody>
          <a:bodyPr/>
          <a:lstStyle/>
          <a:p>
            <a:pPr algn="ctr"/>
            <a:r>
              <a:rPr lang="en-US" dirty="0"/>
              <a:t>Future Work</a:t>
            </a:r>
            <a:endParaRPr lang="en-AE" dirty="0"/>
          </a:p>
        </p:txBody>
      </p:sp>
      <p:sp>
        <p:nvSpPr>
          <p:cNvPr id="3" name="Content Placeholder 2">
            <a:extLst>
              <a:ext uri="{FF2B5EF4-FFF2-40B4-BE49-F238E27FC236}">
                <a16:creationId xmlns:a16="http://schemas.microsoft.com/office/drawing/2014/main" id="{7FF40091-DF97-98FF-0A23-70DF2E0A4A18}"/>
              </a:ext>
            </a:extLst>
          </p:cNvPr>
          <p:cNvSpPr>
            <a:spLocks noGrp="1"/>
          </p:cNvSpPr>
          <p:nvPr>
            <p:ph idx="1"/>
          </p:nvPr>
        </p:nvSpPr>
        <p:spPr/>
        <p:txBody>
          <a:bodyPr>
            <a:normAutofit/>
          </a:bodyPr>
          <a:lstStyle/>
          <a:p>
            <a:r>
              <a:rPr lang="en-AE" dirty="0"/>
              <a:t>Further efforts will be directed towards addressing the limitations associated with the small dataset and refining our caries segmentation model. A larger more diverse dataset can help increase models ability to segment on rarer cases.</a:t>
            </a:r>
          </a:p>
          <a:p>
            <a:r>
              <a:rPr lang="en-AE" dirty="0"/>
              <a:t>One potential approach is the utilization of Generative Adversarial Networks (GANs) to synthesize additional dental images, thereby expanding the dataset size and enhancing the robustness of our U-Net models. </a:t>
            </a:r>
          </a:p>
          <a:p>
            <a:r>
              <a:rPr lang="en-AE" dirty="0"/>
              <a:t>While our models were evaluated using standard metrics, such as accuracy and Intersection over Union (IOU), involving medical professionals to assess segmented images can provide valuable insights and ensure the clinical relevance of our models. </a:t>
            </a:r>
          </a:p>
          <a:p>
            <a:r>
              <a:rPr lang="en-AE" dirty="0"/>
              <a:t>Training the model on higher resolution images could also lead to better results , when hardware resources are not a limiting factor.</a:t>
            </a:r>
          </a:p>
          <a:p>
            <a:endParaRPr lang="en-AE" dirty="0"/>
          </a:p>
        </p:txBody>
      </p:sp>
      <p:sp>
        <p:nvSpPr>
          <p:cNvPr id="4" name="Slide Number Placeholder 3">
            <a:extLst>
              <a:ext uri="{FF2B5EF4-FFF2-40B4-BE49-F238E27FC236}">
                <a16:creationId xmlns:a16="http://schemas.microsoft.com/office/drawing/2014/main" id="{09193E07-9F5B-FB44-C5F9-2A9E6AE28EDB}"/>
              </a:ext>
            </a:extLst>
          </p:cNvPr>
          <p:cNvSpPr>
            <a:spLocks noGrp="1"/>
          </p:cNvSpPr>
          <p:nvPr>
            <p:ph type="sldNum" sz="quarter" idx="12"/>
          </p:nvPr>
        </p:nvSpPr>
        <p:spPr/>
        <p:txBody>
          <a:bodyPr/>
          <a:lstStyle/>
          <a:p>
            <a:fld id="{5AB1ABD7-A2E8-4263-B357-3B66F8A90F28}" type="slidenum">
              <a:rPr lang="en-AE" smtClean="0"/>
              <a:t>22</a:t>
            </a:fld>
            <a:endParaRPr lang="en-AE"/>
          </a:p>
        </p:txBody>
      </p:sp>
    </p:spTree>
    <p:extLst>
      <p:ext uri="{BB962C8B-B14F-4D97-AF65-F5344CB8AC3E}">
        <p14:creationId xmlns:p14="http://schemas.microsoft.com/office/powerpoint/2010/main" val="147717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CC25-D6F4-28BC-02AD-A6E5BE8C37EE}"/>
              </a:ext>
            </a:extLst>
          </p:cNvPr>
          <p:cNvSpPr>
            <a:spLocks noGrp="1"/>
          </p:cNvSpPr>
          <p:nvPr>
            <p:ph type="title"/>
          </p:nvPr>
        </p:nvSpPr>
        <p:spPr/>
        <p:txBody>
          <a:bodyPr/>
          <a:lstStyle/>
          <a:p>
            <a:pPr algn="ctr"/>
            <a:r>
              <a:rPr lang="en-US" dirty="0"/>
              <a:t>Guide Approval</a:t>
            </a:r>
            <a:endParaRPr lang="en-AE" dirty="0"/>
          </a:p>
        </p:txBody>
      </p:sp>
      <p:sp>
        <p:nvSpPr>
          <p:cNvPr id="3" name="Content Placeholder 2">
            <a:extLst>
              <a:ext uri="{FF2B5EF4-FFF2-40B4-BE49-F238E27FC236}">
                <a16:creationId xmlns:a16="http://schemas.microsoft.com/office/drawing/2014/main" id="{A0599D12-19CC-9B7B-6267-39E3DFB35FCE}"/>
              </a:ext>
            </a:extLst>
          </p:cNvPr>
          <p:cNvSpPr>
            <a:spLocks noGrp="1"/>
          </p:cNvSpPr>
          <p:nvPr>
            <p:ph idx="1"/>
          </p:nvPr>
        </p:nvSpPr>
        <p:spPr/>
        <p:txBody>
          <a:bodyPr/>
          <a:lstStyle/>
          <a:p>
            <a:endParaRPr lang="en-AE"/>
          </a:p>
        </p:txBody>
      </p:sp>
      <p:sp>
        <p:nvSpPr>
          <p:cNvPr id="4" name="Slide Number Placeholder 3">
            <a:extLst>
              <a:ext uri="{FF2B5EF4-FFF2-40B4-BE49-F238E27FC236}">
                <a16:creationId xmlns:a16="http://schemas.microsoft.com/office/drawing/2014/main" id="{D831A4D2-9385-20FA-F20A-072C7499E578}"/>
              </a:ext>
            </a:extLst>
          </p:cNvPr>
          <p:cNvSpPr>
            <a:spLocks noGrp="1"/>
          </p:cNvSpPr>
          <p:nvPr>
            <p:ph type="sldNum" sz="quarter" idx="12"/>
          </p:nvPr>
        </p:nvSpPr>
        <p:spPr/>
        <p:txBody>
          <a:bodyPr/>
          <a:lstStyle/>
          <a:p>
            <a:fld id="{5AB1ABD7-A2E8-4263-B357-3B66F8A90F28}" type="slidenum">
              <a:rPr lang="en-AE" smtClean="0"/>
              <a:t>23</a:t>
            </a:fld>
            <a:endParaRPr lang="en-AE"/>
          </a:p>
        </p:txBody>
      </p:sp>
      <p:pic>
        <p:nvPicPr>
          <p:cNvPr id="6" name="Picture 5">
            <a:extLst>
              <a:ext uri="{FF2B5EF4-FFF2-40B4-BE49-F238E27FC236}">
                <a16:creationId xmlns:a16="http://schemas.microsoft.com/office/drawing/2014/main" id="{1F2F09C2-2EA2-AD1C-08EF-E814168B479C}"/>
              </a:ext>
            </a:extLst>
          </p:cNvPr>
          <p:cNvPicPr>
            <a:picLocks noChangeAspect="1"/>
          </p:cNvPicPr>
          <p:nvPr/>
        </p:nvPicPr>
        <p:blipFill>
          <a:blip r:embed="rId2"/>
          <a:stretch>
            <a:fillRect/>
          </a:stretch>
        </p:blipFill>
        <p:spPr>
          <a:xfrm>
            <a:off x="941493" y="1821907"/>
            <a:ext cx="10214187" cy="4553332"/>
          </a:xfrm>
          <a:prstGeom prst="rect">
            <a:avLst/>
          </a:prstGeom>
        </p:spPr>
      </p:pic>
    </p:spTree>
    <p:extLst>
      <p:ext uri="{BB962C8B-B14F-4D97-AF65-F5344CB8AC3E}">
        <p14:creationId xmlns:p14="http://schemas.microsoft.com/office/powerpoint/2010/main" val="4061000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FA2F-A17C-A4FC-4497-9BBDFE1B6F50}"/>
              </a:ext>
            </a:extLst>
          </p:cNvPr>
          <p:cNvSpPr>
            <a:spLocks noGrp="1"/>
          </p:cNvSpPr>
          <p:nvPr>
            <p:ph type="title"/>
          </p:nvPr>
        </p:nvSpPr>
        <p:spPr/>
        <p:txBody>
          <a:bodyPr/>
          <a:lstStyle/>
          <a:p>
            <a:pPr algn="ctr"/>
            <a:r>
              <a:rPr lang="en-US" dirty="0"/>
              <a:t>Research Paper Status</a:t>
            </a:r>
            <a:endParaRPr lang="en-AE" dirty="0"/>
          </a:p>
        </p:txBody>
      </p:sp>
      <p:sp>
        <p:nvSpPr>
          <p:cNvPr id="3" name="Content Placeholder 2">
            <a:extLst>
              <a:ext uri="{FF2B5EF4-FFF2-40B4-BE49-F238E27FC236}">
                <a16:creationId xmlns:a16="http://schemas.microsoft.com/office/drawing/2014/main" id="{A492037B-A6B6-F7FC-0D0A-7076799630F4}"/>
              </a:ext>
            </a:extLst>
          </p:cNvPr>
          <p:cNvSpPr>
            <a:spLocks noGrp="1"/>
          </p:cNvSpPr>
          <p:nvPr>
            <p:ph idx="1"/>
          </p:nvPr>
        </p:nvSpPr>
        <p:spPr/>
        <p:txBody>
          <a:bodyPr/>
          <a:lstStyle/>
          <a:p>
            <a:r>
              <a:rPr lang="en-US" dirty="0"/>
              <a:t>Submitted to journal</a:t>
            </a:r>
          </a:p>
          <a:p>
            <a:endParaRPr lang="en-AE" dirty="0"/>
          </a:p>
        </p:txBody>
      </p:sp>
      <p:pic>
        <p:nvPicPr>
          <p:cNvPr id="5" name="Picture 4">
            <a:extLst>
              <a:ext uri="{FF2B5EF4-FFF2-40B4-BE49-F238E27FC236}">
                <a16:creationId xmlns:a16="http://schemas.microsoft.com/office/drawing/2014/main" id="{C277E569-E764-D52C-216A-6C0FB1E107A5}"/>
              </a:ext>
            </a:extLst>
          </p:cNvPr>
          <p:cNvPicPr>
            <a:picLocks noChangeAspect="1"/>
          </p:cNvPicPr>
          <p:nvPr/>
        </p:nvPicPr>
        <p:blipFill>
          <a:blip r:embed="rId2"/>
          <a:stretch>
            <a:fillRect/>
          </a:stretch>
        </p:blipFill>
        <p:spPr>
          <a:xfrm>
            <a:off x="316089" y="2582967"/>
            <a:ext cx="11802459" cy="3479166"/>
          </a:xfrm>
          <a:prstGeom prst="rect">
            <a:avLst/>
          </a:prstGeom>
        </p:spPr>
      </p:pic>
      <p:sp>
        <p:nvSpPr>
          <p:cNvPr id="4" name="Slide Number Placeholder 3">
            <a:extLst>
              <a:ext uri="{FF2B5EF4-FFF2-40B4-BE49-F238E27FC236}">
                <a16:creationId xmlns:a16="http://schemas.microsoft.com/office/drawing/2014/main" id="{77519E17-DC4F-A28A-899C-CA2FA291F283}"/>
              </a:ext>
            </a:extLst>
          </p:cNvPr>
          <p:cNvSpPr>
            <a:spLocks noGrp="1"/>
          </p:cNvSpPr>
          <p:nvPr>
            <p:ph type="sldNum" sz="quarter" idx="12"/>
          </p:nvPr>
        </p:nvSpPr>
        <p:spPr/>
        <p:txBody>
          <a:bodyPr/>
          <a:lstStyle/>
          <a:p>
            <a:fld id="{5AB1ABD7-A2E8-4263-B357-3B66F8A90F28}" type="slidenum">
              <a:rPr lang="en-AE" smtClean="0"/>
              <a:t>24</a:t>
            </a:fld>
            <a:endParaRPr lang="en-AE"/>
          </a:p>
        </p:txBody>
      </p:sp>
    </p:spTree>
    <p:extLst>
      <p:ext uri="{BB962C8B-B14F-4D97-AF65-F5344CB8AC3E}">
        <p14:creationId xmlns:p14="http://schemas.microsoft.com/office/powerpoint/2010/main" val="226535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636286" y="832941"/>
            <a:ext cx="2937809" cy="4233859"/>
          </a:xfrm>
          <a:prstGeom prst="rect">
            <a:avLst/>
          </a:prstGeom>
          <a:noFill/>
          <a:ln w="9525" cap="flat" cmpd="sng">
            <a:solidFill>
              <a:srgbClr val="92AAEA"/>
            </a:solidFill>
            <a:prstDash val="solid"/>
            <a:miter lim="800000"/>
            <a:headEnd type="none" w="sm" len="sm"/>
            <a:tailEnd type="none" w="sm" len="sm"/>
          </a:ln>
        </p:spPr>
        <p:txBody>
          <a:bodyPr spcFirstLastPara="1" wrap="square" lIns="65304" tIns="32643" rIns="65304" bIns="32643" anchor="t" anchorCtr="0">
            <a:spAutoFit/>
          </a:bodyPr>
          <a:lstStyle/>
          <a:p>
            <a:pPr marR="25126"/>
            <a:r>
              <a:rPr lang="en-US" sz="834" b="1" dirty="0">
                <a:solidFill>
                  <a:srgbClr val="0070C0"/>
                </a:solidFill>
                <a:latin typeface="Arial"/>
                <a:ea typeface="Arial"/>
                <a:cs typeface="Arial"/>
                <a:sym typeface="Arial"/>
              </a:rPr>
              <a:t>RESULTS</a:t>
            </a:r>
            <a:endParaRPr lang="en-AE" sz="750" b="1" dirty="0">
              <a:solidFill>
                <a:srgbClr val="0070C0"/>
              </a:solidFill>
              <a:latin typeface="Arial"/>
              <a:ea typeface="Arial"/>
              <a:cs typeface="Arial"/>
              <a:sym typeface="Arial"/>
            </a:endParaRPr>
          </a:p>
          <a:p>
            <a:endParaRPr lang="en-AE" sz="750" b="1" dirty="0">
              <a:solidFill>
                <a:srgbClr val="0070C0"/>
              </a:solidFill>
              <a:latin typeface="Arial"/>
              <a:ea typeface="Arial"/>
              <a:cs typeface="Arial"/>
              <a:sym typeface="Arial"/>
            </a:endParaRPr>
          </a:p>
          <a:p>
            <a:endParaRPr lang="en-AE"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r>
              <a:rPr lang="en-US" sz="750" dirty="0">
                <a:latin typeface="Times New Roman" panose="02020603050405020304" pitchFamily="18" charset="0"/>
                <a:cs typeface="Times New Roman" panose="02020603050405020304" pitchFamily="18" charset="0"/>
              </a:rPr>
              <a:t>The tooth segmentation model too demonstrated substantial performance metrics during validation, with an accuracy of 0.9722, precision of 0.8794, and recall of 0.8736.</a:t>
            </a:r>
          </a:p>
          <a:p>
            <a:endParaRPr lang="en-US" sz="750" b="1" dirty="0">
              <a:solidFill>
                <a:srgbClr val="0070C0"/>
              </a:solidFill>
              <a:latin typeface="Arial"/>
              <a:ea typeface="Arial"/>
              <a:cs typeface="Arial"/>
              <a:sym typeface="Arial"/>
            </a:endParaRPr>
          </a:p>
          <a:p>
            <a:r>
              <a:rPr lang="en-US" sz="750" b="1" dirty="0">
                <a:solidFill>
                  <a:srgbClr val="0070C0"/>
                </a:solidFill>
                <a:latin typeface="Arial"/>
                <a:ea typeface="Arial"/>
                <a:cs typeface="Arial"/>
                <a:sym typeface="Arial"/>
              </a:rPr>
              <a:t>CONCLUSION</a:t>
            </a:r>
            <a:endParaRPr sz="1286" dirty="0"/>
          </a:p>
          <a:p>
            <a:pPr algn="just"/>
            <a:r>
              <a:rPr lang="en-US" sz="750" dirty="0">
                <a:latin typeface="Times New Roman" panose="02020603050405020304" pitchFamily="18" charset="0"/>
                <a:cs typeface="Times New Roman" panose="02020603050405020304" pitchFamily="18" charset="0"/>
                <a:sym typeface="Arial"/>
              </a:rPr>
              <a:t>The tooth segmentation and caries detection model show great promise in improving dental diagnosis and treatment. Utilizing transfer learning ,Image augmentation methods and modified architectures using skip-layer excitations we are able to accurately segment without the need for large proprietary datasets which are difficult to acquire in medical fields.</a:t>
            </a:r>
            <a:endParaRPr sz="750" dirty="0">
              <a:latin typeface="Times New Roman" panose="02020603050405020304" pitchFamily="18" charset="0"/>
              <a:cs typeface="Times New Roman" panose="02020603050405020304" pitchFamily="18" charset="0"/>
              <a:sym typeface="Arial"/>
            </a:endParaRPr>
          </a:p>
          <a:p>
            <a:endParaRPr sz="750" b="1" dirty="0">
              <a:solidFill>
                <a:srgbClr val="0070C0"/>
              </a:solidFill>
              <a:latin typeface="Arial"/>
              <a:ea typeface="Arial"/>
              <a:cs typeface="Arial"/>
              <a:sym typeface="Arial"/>
            </a:endParaRPr>
          </a:p>
          <a:p>
            <a:endParaRPr sz="750" b="1" dirty="0">
              <a:solidFill>
                <a:srgbClr val="0070C0"/>
              </a:solidFill>
              <a:latin typeface="Arial"/>
              <a:ea typeface="Arial"/>
              <a:cs typeface="Arial"/>
              <a:sym typeface="Arial"/>
            </a:endParaRPr>
          </a:p>
          <a:p>
            <a:r>
              <a:rPr lang="en-US" sz="750" b="1" dirty="0">
                <a:solidFill>
                  <a:srgbClr val="0070C0"/>
                </a:solidFill>
                <a:latin typeface="Arial"/>
                <a:ea typeface="Arial"/>
                <a:cs typeface="Arial"/>
                <a:sym typeface="Arial"/>
              </a:rPr>
              <a:t>CONTACT DETAILS</a:t>
            </a:r>
          </a:p>
          <a:p>
            <a:r>
              <a:rPr lang="en-US" sz="750" b="1" dirty="0">
                <a:solidFill>
                  <a:srgbClr val="0070C0"/>
                </a:solidFill>
              </a:rPr>
              <a:t>MAIL ID : </a:t>
            </a:r>
            <a:r>
              <a:rPr lang="en-US" sz="750" dirty="0"/>
              <a:t>Sreyas.rejil2020@vitstudent.ac.in</a:t>
            </a:r>
            <a:endParaRPr lang="en-US" sz="750" dirty="0">
              <a:latin typeface="Times New Roman" panose="02020603050405020304" pitchFamily="18" charset="0"/>
              <a:cs typeface="Times New Roman" panose="02020603050405020304" pitchFamily="18" charset="0"/>
            </a:endParaRPr>
          </a:p>
          <a:p>
            <a:r>
              <a:rPr lang="en-US" sz="750" b="1" dirty="0">
                <a:solidFill>
                  <a:srgbClr val="0070C0"/>
                </a:solidFill>
                <a:latin typeface="Arial"/>
                <a:ea typeface="Arial"/>
                <a:cs typeface="Arial"/>
                <a:sym typeface="Arial"/>
              </a:rPr>
              <a:t>MOBILE NO : </a:t>
            </a:r>
            <a:r>
              <a:rPr lang="en-US" sz="750" dirty="0">
                <a:latin typeface="Arial"/>
                <a:ea typeface="Arial"/>
                <a:cs typeface="Arial"/>
                <a:sym typeface="Arial"/>
              </a:rPr>
              <a:t>9153838389</a:t>
            </a:r>
          </a:p>
          <a:p>
            <a:endParaRPr lang="en-US" sz="750" b="1" dirty="0">
              <a:solidFill>
                <a:srgbClr val="0070C0"/>
              </a:solidFill>
              <a:latin typeface="Arial"/>
              <a:ea typeface="Arial"/>
              <a:cs typeface="Arial"/>
              <a:sym typeface="Arial"/>
            </a:endParaRPr>
          </a:p>
          <a:p>
            <a:r>
              <a:rPr lang="en-US" sz="750" b="1" dirty="0">
                <a:solidFill>
                  <a:srgbClr val="0070C0"/>
                </a:solidFill>
                <a:latin typeface="Arial"/>
                <a:ea typeface="Arial"/>
                <a:cs typeface="Arial"/>
                <a:sym typeface="Arial"/>
              </a:rPr>
              <a:t>REFERENCES </a:t>
            </a:r>
            <a:endParaRPr sz="1286" dirty="0"/>
          </a:p>
          <a:p>
            <a:endParaRPr sz="750" b="1" dirty="0">
              <a:solidFill>
                <a:srgbClr val="0070C0"/>
              </a:solidFill>
              <a:latin typeface="Arial"/>
              <a:ea typeface="Arial"/>
              <a:cs typeface="Arial"/>
              <a:sym typeface="Arial"/>
            </a:endParaRPr>
          </a:p>
          <a:p>
            <a:r>
              <a:rPr lang="en-AE" sz="750" dirty="0">
                <a:solidFill>
                  <a:srgbClr val="000000"/>
                </a:solidFill>
                <a:latin typeface="Cambria" panose="02040503050406030204" pitchFamily="18" charset="0"/>
                <a:ea typeface="Cambria" panose="02040503050406030204" pitchFamily="18" charset="0"/>
                <a:cs typeface="Cambria" panose="02040503050406030204" pitchFamily="18" charset="0"/>
              </a:rPr>
              <a:t>Zhang Y, Ye F, Chen L, Xu F, Chen X, Wu H, Cao M, Li Y, Wang Y, Huang X. Children's dental panoramic radiographs dataset for caries segmentation and dental disease detection. Sci Data. 2023 Jun 14;10(1):380.</a:t>
            </a:r>
          </a:p>
          <a:p>
            <a:endParaRPr lang="en-AE" sz="750" b="1" dirty="0">
              <a:latin typeface="Cambria" panose="02040503050406030204" pitchFamily="18" charset="0"/>
              <a:ea typeface="Cambria" panose="02040503050406030204" pitchFamily="18" charset="0"/>
              <a:sym typeface="Arial"/>
            </a:endParaRPr>
          </a:p>
          <a:p>
            <a:r>
              <a:rPr lang="en-US" sz="750" dirty="0">
                <a:latin typeface="Times New Roman" panose="02020603050405020304" pitchFamily="18" charset="0"/>
                <a:cs typeface="Times New Roman" panose="02020603050405020304" pitchFamily="18" charset="0"/>
              </a:rPr>
              <a:t>Lian L, Zhu T, Zhu F, Zhu H. Deep Learning for Caries Detection and Classification. Diagnostics (Basel). 2021 Sep 13;11(9):1672. </a:t>
            </a:r>
            <a:endParaRPr sz="750" dirty="0">
              <a:latin typeface="Times New Roman" panose="02020603050405020304" pitchFamily="18" charset="0"/>
              <a:cs typeface="Times New Roman" panose="02020603050405020304" pitchFamily="18" charset="0"/>
            </a:endParaRPr>
          </a:p>
          <a:p>
            <a:endParaRPr sz="750" b="1" dirty="0">
              <a:solidFill>
                <a:srgbClr val="0070C0"/>
              </a:solidFill>
              <a:latin typeface="Arial"/>
              <a:ea typeface="Arial"/>
              <a:cs typeface="Arial"/>
              <a:sym typeface="Arial"/>
            </a:endParaRPr>
          </a:p>
        </p:txBody>
      </p:sp>
      <p:sp>
        <p:nvSpPr>
          <p:cNvPr id="85" name="Google Shape;85;p1"/>
          <p:cNvSpPr/>
          <p:nvPr/>
        </p:nvSpPr>
        <p:spPr>
          <a:xfrm>
            <a:off x="1532141" y="0"/>
            <a:ext cx="9144000" cy="761928"/>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endParaRPr>
              <a:sym typeface="Calibri"/>
            </a:endParaRPr>
          </a:p>
        </p:txBody>
      </p:sp>
      <p:sp>
        <p:nvSpPr>
          <p:cNvPr id="86" name="Google Shape;86;p1"/>
          <p:cNvSpPr txBox="1"/>
          <p:nvPr/>
        </p:nvSpPr>
        <p:spPr>
          <a:xfrm>
            <a:off x="2914128" y="9684"/>
            <a:ext cx="6843348" cy="400025"/>
          </a:xfrm>
          <a:prstGeom prst="rect">
            <a:avLst/>
          </a:prstGeom>
          <a:noFill/>
          <a:ln>
            <a:noFill/>
          </a:ln>
        </p:spPr>
        <p:txBody>
          <a:bodyPr spcFirstLastPara="1" wrap="square" lIns="0" tIns="4107" rIns="0" bIns="0" anchor="b" anchorCtr="0">
            <a:spAutoFit/>
          </a:bodyPr>
          <a:lstStyle/>
          <a:p>
            <a:pPr marL="4332" algn="ctr">
              <a:lnSpc>
                <a:spcPct val="90000"/>
              </a:lnSpc>
              <a:buClr>
                <a:schemeClr val="dk1"/>
              </a:buClr>
              <a:buSzPts val="2400"/>
            </a:pPr>
            <a:r>
              <a:rPr lang="en-US" sz="1429" b="1" dirty="0">
                <a:solidFill>
                  <a:schemeClr val="dk1"/>
                </a:solidFill>
                <a:latin typeface="Arial"/>
                <a:ea typeface="Arial"/>
                <a:cs typeface="Arial"/>
                <a:sym typeface="Arial"/>
              </a:rPr>
              <a:t>U-Net based Tooth Segmentation and Caries</a:t>
            </a:r>
          </a:p>
          <a:p>
            <a:pPr marL="4332" algn="ctr">
              <a:lnSpc>
                <a:spcPct val="90000"/>
              </a:lnSpc>
              <a:buClr>
                <a:schemeClr val="dk1"/>
              </a:buClr>
              <a:buSzPts val="2400"/>
            </a:pPr>
            <a:r>
              <a:rPr lang="en-US" sz="1429" b="1" dirty="0">
                <a:solidFill>
                  <a:schemeClr val="dk1"/>
                </a:solidFill>
                <a:latin typeface="Arial"/>
                <a:ea typeface="Arial"/>
                <a:cs typeface="Arial"/>
                <a:sym typeface="Arial"/>
              </a:rPr>
              <a:t>Detection in Digital Dental Radiography</a:t>
            </a:r>
            <a:endParaRPr lang="en-US" sz="1429" b="1" dirty="0">
              <a:solidFill>
                <a:schemeClr val="lt1"/>
              </a:solidFill>
              <a:latin typeface="Arial"/>
              <a:ea typeface="Arial"/>
              <a:cs typeface="Arial"/>
              <a:sym typeface="Arial"/>
            </a:endParaRPr>
          </a:p>
        </p:txBody>
      </p:sp>
      <p:sp>
        <p:nvSpPr>
          <p:cNvPr id="87" name="Google Shape;87;p1"/>
          <p:cNvSpPr txBox="1"/>
          <p:nvPr/>
        </p:nvSpPr>
        <p:spPr>
          <a:xfrm>
            <a:off x="3762375" y="385532"/>
            <a:ext cx="5179461" cy="134048"/>
          </a:xfrm>
          <a:prstGeom prst="rect">
            <a:avLst/>
          </a:prstGeom>
          <a:noFill/>
          <a:ln>
            <a:noFill/>
          </a:ln>
        </p:spPr>
        <p:txBody>
          <a:bodyPr spcFirstLastPara="1" wrap="square" lIns="0" tIns="5625" rIns="0" bIns="0" anchor="t" anchorCtr="0">
            <a:spAutoFit/>
          </a:bodyPr>
          <a:lstStyle/>
          <a:p>
            <a:pPr marL="4332" algn="ctr"/>
            <a:r>
              <a:rPr lang="en-US" sz="834" dirty="0">
                <a:solidFill>
                  <a:srgbClr val="FFFFFF"/>
                </a:solidFill>
                <a:latin typeface="Arial"/>
                <a:ea typeface="Arial"/>
                <a:cs typeface="Arial"/>
                <a:sym typeface="Arial"/>
              </a:rPr>
              <a:t>Sreyas Rejil– 20BCE1930</a:t>
            </a:r>
            <a:endParaRPr sz="834" dirty="0">
              <a:solidFill>
                <a:schemeClr val="dk1"/>
              </a:solidFill>
              <a:latin typeface="Arial"/>
              <a:ea typeface="Arial"/>
              <a:cs typeface="Arial"/>
              <a:sym typeface="Arial"/>
            </a:endParaRPr>
          </a:p>
        </p:txBody>
      </p:sp>
      <p:sp>
        <p:nvSpPr>
          <p:cNvPr id="89" name="Google Shape;89;p1"/>
          <p:cNvSpPr txBox="1"/>
          <p:nvPr/>
        </p:nvSpPr>
        <p:spPr>
          <a:xfrm>
            <a:off x="4422713" y="480722"/>
            <a:ext cx="3708432" cy="134048"/>
          </a:xfrm>
          <a:prstGeom prst="rect">
            <a:avLst/>
          </a:prstGeom>
          <a:noFill/>
          <a:ln>
            <a:noFill/>
          </a:ln>
        </p:spPr>
        <p:txBody>
          <a:bodyPr spcFirstLastPara="1" wrap="square" lIns="0" tIns="5625" rIns="0" bIns="0" anchor="t" anchorCtr="0">
            <a:spAutoFit/>
          </a:bodyPr>
          <a:lstStyle/>
          <a:p>
            <a:pPr marL="4332" algn="ctr"/>
            <a:r>
              <a:rPr lang="en-US" sz="834" dirty="0" err="1">
                <a:solidFill>
                  <a:srgbClr val="FFFFFF"/>
                </a:solidFill>
                <a:latin typeface="Arial"/>
                <a:ea typeface="Arial"/>
                <a:cs typeface="Arial"/>
                <a:sym typeface="Arial"/>
              </a:rPr>
              <a:t>Dr.Pattabiraman</a:t>
            </a:r>
            <a:r>
              <a:rPr lang="en-US" sz="834" dirty="0">
                <a:solidFill>
                  <a:srgbClr val="FFFFFF"/>
                </a:solidFill>
                <a:latin typeface="Arial"/>
                <a:ea typeface="Arial"/>
                <a:cs typeface="Arial"/>
                <a:sym typeface="Arial"/>
              </a:rPr>
              <a:t> V</a:t>
            </a:r>
            <a:endParaRPr sz="834" dirty="0">
              <a:solidFill>
                <a:schemeClr val="dk1"/>
              </a:solidFill>
              <a:latin typeface="Arial"/>
              <a:ea typeface="Arial"/>
              <a:cs typeface="Arial"/>
              <a:sym typeface="Arial"/>
            </a:endParaRPr>
          </a:p>
        </p:txBody>
      </p:sp>
      <p:sp>
        <p:nvSpPr>
          <p:cNvPr id="90" name="Google Shape;90;p1"/>
          <p:cNvSpPr txBox="1"/>
          <p:nvPr/>
        </p:nvSpPr>
        <p:spPr>
          <a:xfrm>
            <a:off x="4422713" y="597935"/>
            <a:ext cx="3708432" cy="134048"/>
          </a:xfrm>
          <a:prstGeom prst="rect">
            <a:avLst/>
          </a:prstGeom>
          <a:noFill/>
          <a:ln>
            <a:noFill/>
          </a:ln>
        </p:spPr>
        <p:txBody>
          <a:bodyPr spcFirstLastPara="1" wrap="square" lIns="0" tIns="5625" rIns="0" bIns="0" anchor="t" anchorCtr="0">
            <a:spAutoFit/>
          </a:bodyPr>
          <a:lstStyle/>
          <a:p>
            <a:pPr marL="4332" algn="ctr"/>
            <a:r>
              <a:rPr lang="en-US" sz="834" dirty="0">
                <a:solidFill>
                  <a:srgbClr val="FFFFFF"/>
                </a:solidFill>
                <a:latin typeface="Arial"/>
                <a:ea typeface="Arial"/>
                <a:cs typeface="Arial"/>
                <a:sym typeface="Arial"/>
              </a:rPr>
              <a:t>School of Computer Science and Engineering</a:t>
            </a:r>
            <a:endParaRPr sz="834" dirty="0">
              <a:solidFill>
                <a:schemeClr val="dk1"/>
              </a:solidFill>
              <a:latin typeface="Arial"/>
              <a:ea typeface="Arial"/>
              <a:cs typeface="Arial"/>
              <a:sym typeface="Arial"/>
            </a:endParaRPr>
          </a:p>
        </p:txBody>
      </p:sp>
      <p:sp>
        <p:nvSpPr>
          <p:cNvPr id="91" name="Google Shape;91;p1"/>
          <p:cNvSpPr txBox="1"/>
          <p:nvPr/>
        </p:nvSpPr>
        <p:spPr>
          <a:xfrm>
            <a:off x="1617905" y="823062"/>
            <a:ext cx="2891571" cy="5163473"/>
          </a:xfrm>
          <a:prstGeom prst="rect">
            <a:avLst/>
          </a:prstGeom>
          <a:noFill/>
          <a:ln w="9525" cap="flat" cmpd="sng">
            <a:solidFill>
              <a:srgbClr val="92AAEA"/>
            </a:solidFill>
            <a:prstDash val="solid"/>
            <a:miter lim="800000"/>
            <a:headEnd type="none" w="sm" len="sm"/>
            <a:tailEnd type="none" w="sm" len="sm"/>
          </a:ln>
        </p:spPr>
        <p:txBody>
          <a:bodyPr spcFirstLastPara="1" wrap="square" lIns="65304" tIns="32643" rIns="65304" bIns="32643" anchor="t" anchorCtr="0">
            <a:spAutoFit/>
          </a:bodyPr>
          <a:lstStyle/>
          <a:p>
            <a:pPr marR="25126"/>
            <a:r>
              <a:rPr lang="en-US" sz="834" b="1" dirty="0">
                <a:solidFill>
                  <a:srgbClr val="0070C0"/>
                </a:solidFill>
                <a:latin typeface="Arial"/>
                <a:ea typeface="Arial"/>
                <a:cs typeface="Arial"/>
                <a:sym typeface="Arial"/>
              </a:rPr>
              <a:t> INTRODUCTION</a:t>
            </a:r>
            <a:endParaRPr lang="en-US" sz="1286" b="1" dirty="0"/>
          </a:p>
          <a:p>
            <a:pPr marL="122467" marR="25126" indent="-122467">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sym typeface="Times New Roman"/>
              </a:rPr>
              <a:t>Dental caries, a common problem among people, occurs when bacteria in the mouth break down food, producing acids that erode tooth minerals.</a:t>
            </a:r>
          </a:p>
          <a:p>
            <a:pPr marR="25126"/>
            <a:endParaRPr lang="en-US" sz="750" dirty="0">
              <a:latin typeface="Times New Roman" panose="02020603050405020304" pitchFamily="18" charset="0"/>
              <a:cs typeface="Times New Roman" panose="02020603050405020304" pitchFamily="18" charset="0"/>
              <a:sym typeface="Times New Roman"/>
            </a:endParaRPr>
          </a:p>
          <a:p>
            <a:pPr marL="122467" marR="25126" indent="-122467">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sym typeface="Times New Roman"/>
              </a:rPr>
              <a:t>In the beginning, caries appears as white spots on the teeth, which can be seen without any special equipment. It's crucial to spot these early signs because they indicate the start of tooth decay. As caries progress deeper into the enamel, dental X-rays become essential for detection.</a:t>
            </a:r>
          </a:p>
          <a:p>
            <a:pPr marR="25126"/>
            <a:endParaRPr lang="en-US" sz="750" dirty="0">
              <a:latin typeface="Times New Roman" panose="02020603050405020304" pitchFamily="18" charset="0"/>
              <a:cs typeface="Times New Roman" panose="02020603050405020304" pitchFamily="18" charset="0"/>
              <a:sym typeface="Times New Roman"/>
            </a:endParaRPr>
          </a:p>
          <a:p>
            <a:pPr marL="122467" marR="25126" indent="-122467">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sym typeface="Times New Roman"/>
              </a:rPr>
              <a:t>Dentists usually use visual inspection to identify visible caries, but often, the initial stages of decay are not visually apparent. Radiographic images help detect caries and other details which are not easily visible to the naked eye.</a:t>
            </a:r>
          </a:p>
          <a:p>
            <a:pPr marR="25126"/>
            <a:endParaRPr lang="en-US" sz="750" dirty="0">
              <a:latin typeface="Times New Roman" panose="02020603050405020304" pitchFamily="18" charset="0"/>
              <a:cs typeface="Times New Roman" panose="02020603050405020304" pitchFamily="18" charset="0"/>
              <a:sym typeface="Times New Roman"/>
            </a:endParaRPr>
          </a:p>
          <a:p>
            <a:pPr marL="122467" marR="25126" indent="-122467">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sym typeface="Times New Roman"/>
              </a:rPr>
              <a:t>The manual annotation of these structures proves labor-intensive and susceptible to inter-observer variability, showcasing the importance for automated segmentation methods.</a:t>
            </a:r>
          </a:p>
          <a:p>
            <a:pPr marR="102887">
              <a:lnSpc>
                <a:spcPct val="111142"/>
              </a:lnSpc>
              <a:spcBef>
                <a:spcPts val="375"/>
              </a:spcBef>
            </a:pPr>
            <a:endParaRPr sz="750" dirty="0">
              <a:solidFill>
                <a:srgbClr val="231F20"/>
              </a:solidFill>
              <a:latin typeface="Arial"/>
              <a:ea typeface="Arial"/>
              <a:cs typeface="Arial"/>
              <a:sym typeface="Arial"/>
            </a:endParaRPr>
          </a:p>
          <a:p>
            <a:r>
              <a:rPr lang="en-US" sz="750" b="1" dirty="0">
                <a:solidFill>
                  <a:srgbClr val="0070C0"/>
                </a:solidFill>
                <a:latin typeface="Arial"/>
                <a:ea typeface="Arial"/>
                <a:cs typeface="Arial"/>
                <a:sym typeface="Arial"/>
              </a:rPr>
              <a:t>OBJECTIVES</a:t>
            </a:r>
            <a:endParaRPr sz="1286" dirty="0"/>
          </a:p>
          <a:p>
            <a:endParaRPr sz="750" b="1" dirty="0">
              <a:solidFill>
                <a:srgbClr val="0070C0"/>
              </a:solidFill>
              <a:latin typeface="Arial"/>
              <a:ea typeface="Arial"/>
              <a:cs typeface="Arial"/>
              <a:sym typeface="Arial"/>
            </a:endParaRPr>
          </a:p>
          <a:p>
            <a:pPr indent="-47626" algn="just">
              <a:buClr>
                <a:srgbClr val="000000"/>
              </a:buClr>
              <a:buSzPts val="1050"/>
              <a:buFont typeface="Arial"/>
              <a:buChar char="•"/>
            </a:pPr>
            <a:r>
              <a:rPr lang="en-US" sz="750" dirty="0">
                <a:latin typeface="Times New Roman" panose="02020603050405020304" pitchFamily="18" charset="0"/>
                <a:cs typeface="Times New Roman" panose="02020603050405020304" pitchFamily="18" charset="0"/>
              </a:rPr>
              <a:t>Efficiently segment teeth in digital dental radiographs to reveal underlying structures for diagnostic purposes. </a:t>
            </a:r>
          </a:p>
          <a:p>
            <a:pPr algn="just">
              <a:buClr>
                <a:srgbClr val="000000"/>
              </a:buClr>
              <a:buSzPts val="1050"/>
            </a:pPr>
            <a:endParaRPr lang="en-US" sz="750" dirty="0">
              <a:latin typeface="Times New Roman" panose="02020603050405020304" pitchFamily="18" charset="0"/>
              <a:cs typeface="Times New Roman" panose="02020603050405020304" pitchFamily="18" charset="0"/>
            </a:endParaRPr>
          </a:p>
          <a:p>
            <a:pPr indent="-47626" algn="just">
              <a:buClr>
                <a:srgbClr val="000000"/>
              </a:buClr>
              <a:buSzPts val="1050"/>
              <a:buFont typeface="Arial"/>
              <a:buChar char="•"/>
            </a:pPr>
            <a:r>
              <a:rPr lang="en-US" sz="750" dirty="0">
                <a:latin typeface="Times New Roman" panose="02020603050405020304" pitchFamily="18" charset="0"/>
                <a:cs typeface="Times New Roman" panose="02020603050405020304" pitchFamily="18" charset="0"/>
              </a:rPr>
              <a:t>Develop a robust algorithm for detecting caries with high accuracy and reliability in dental radiography.</a:t>
            </a:r>
          </a:p>
          <a:p>
            <a:pPr algn="just"/>
            <a:endParaRPr sz="750" dirty="0">
              <a:latin typeface="Times New Roman" panose="02020603050405020304" pitchFamily="18" charset="0"/>
              <a:cs typeface="Times New Roman" panose="02020603050405020304" pitchFamily="18" charset="0"/>
            </a:endParaRPr>
          </a:p>
          <a:p>
            <a:pPr indent="-47626" algn="just">
              <a:buClr>
                <a:srgbClr val="000000"/>
              </a:buClr>
              <a:buSzPts val="1050"/>
              <a:buFont typeface="Arial"/>
              <a:buChar char="•"/>
            </a:pPr>
            <a:r>
              <a:rPr lang="en-US" sz="750" dirty="0">
                <a:latin typeface="Times New Roman" panose="02020603050405020304" pitchFamily="18" charset="0"/>
                <a:cs typeface="Times New Roman" panose="02020603050405020304" pitchFamily="18" charset="0"/>
              </a:rPr>
              <a:t>Implement transfer learning techniques and modify the U-Net architecture to effectively train models on smaller datasets, optimizing performance.</a:t>
            </a:r>
          </a:p>
          <a:p>
            <a:pPr indent="-47626" algn="just">
              <a:buClr>
                <a:srgbClr val="000000"/>
              </a:buClr>
              <a:buSzPts val="1050"/>
              <a:buFont typeface="Arial"/>
              <a:buChar char="•"/>
            </a:pPr>
            <a:endParaRPr lang="en-US" sz="750" dirty="0">
              <a:latin typeface="Times New Roman" panose="02020603050405020304" pitchFamily="18" charset="0"/>
              <a:cs typeface="Times New Roman" panose="02020603050405020304" pitchFamily="18" charset="0"/>
            </a:endParaRPr>
          </a:p>
          <a:p>
            <a:pPr indent="-47626" algn="just">
              <a:buClr>
                <a:srgbClr val="000000"/>
              </a:buClr>
              <a:buSzPts val="1050"/>
              <a:buFont typeface="Arial"/>
              <a:buChar char="•"/>
            </a:pPr>
            <a:r>
              <a:rPr lang="en-US" sz="750" dirty="0">
                <a:latin typeface="Times New Roman" panose="02020603050405020304" pitchFamily="18" charset="0"/>
                <a:cs typeface="Times New Roman" panose="02020603050405020304" pitchFamily="18" charset="0"/>
              </a:rPr>
              <a:t>Demonstrate the feasibility and effectiveness of U-Net-based approaches for tooth segmentation and caries detection in digital dental radiography, contributing to enhanced clinical workflows and patient care.</a:t>
            </a:r>
          </a:p>
          <a:p>
            <a:pPr indent="-47626" algn="just">
              <a:buClr>
                <a:srgbClr val="000000"/>
              </a:buClr>
              <a:buSzPts val="1050"/>
              <a:buFont typeface="Arial"/>
              <a:buChar char="•"/>
            </a:pPr>
            <a:endParaRPr lang="en-AE" sz="750" dirty="0">
              <a:solidFill>
                <a:srgbClr val="231F20"/>
              </a:solidFill>
              <a:latin typeface="Times New Roman" panose="02020603050405020304" pitchFamily="18" charset="0"/>
              <a:cs typeface="Times New Roman" panose="02020603050405020304" pitchFamily="18" charset="0"/>
              <a:sym typeface="Arial"/>
            </a:endParaRPr>
          </a:p>
          <a:p>
            <a:r>
              <a:rPr lang="en-US" sz="750" b="1" dirty="0">
                <a:solidFill>
                  <a:srgbClr val="0070C0"/>
                </a:solidFill>
                <a:latin typeface="Arial"/>
                <a:ea typeface="Arial"/>
                <a:cs typeface="Arial"/>
                <a:sym typeface="Arial"/>
              </a:rPr>
              <a:t>SCOPE OF THE PROJECT</a:t>
            </a:r>
          </a:p>
          <a:p>
            <a:r>
              <a:rPr lang="en-US" sz="750" dirty="0">
                <a:latin typeface="Times New Roman" panose="02020603050405020304" pitchFamily="18" charset="0"/>
                <a:cs typeface="Times New Roman" panose="02020603050405020304" pitchFamily="18" charset="0"/>
              </a:rPr>
              <a:t>The scope of this project is to utilize U-Net based architectures for tooth and caries segmentation, aiding clinicians for quicker ,efficient and more accurate diagnosis.</a:t>
            </a:r>
            <a:endParaRPr sz="750" dirty="0">
              <a:latin typeface="Times New Roman" panose="02020603050405020304" pitchFamily="18" charset="0"/>
              <a:cs typeface="Times New Roman" panose="02020603050405020304" pitchFamily="18" charset="0"/>
            </a:endParaRPr>
          </a:p>
          <a:p>
            <a:endParaRPr sz="750" b="1" dirty="0">
              <a:solidFill>
                <a:srgbClr val="0070C0"/>
              </a:solidFill>
              <a:latin typeface="Arial"/>
              <a:ea typeface="Arial"/>
              <a:cs typeface="Arial"/>
              <a:sym typeface="Arial"/>
            </a:endParaRPr>
          </a:p>
          <a:p>
            <a:pPr algn="just">
              <a:lnSpc>
                <a:spcPct val="150000"/>
              </a:lnSpc>
            </a:pPr>
            <a:endParaRPr sz="750" b="1" dirty="0">
              <a:solidFill>
                <a:srgbClr val="0070C0"/>
              </a:solidFill>
              <a:latin typeface="Arial"/>
              <a:ea typeface="Arial"/>
              <a:cs typeface="Arial"/>
              <a:sym typeface="Arial"/>
            </a:endParaRPr>
          </a:p>
        </p:txBody>
      </p:sp>
      <p:sp>
        <p:nvSpPr>
          <p:cNvPr id="92" name="Google Shape;92;p1"/>
          <p:cNvSpPr txBox="1"/>
          <p:nvPr/>
        </p:nvSpPr>
        <p:spPr>
          <a:xfrm>
            <a:off x="4618970" y="832941"/>
            <a:ext cx="2951918" cy="5676562"/>
          </a:xfrm>
          <a:prstGeom prst="rect">
            <a:avLst/>
          </a:prstGeom>
          <a:noFill/>
          <a:ln w="9525" cap="flat" cmpd="sng">
            <a:solidFill>
              <a:srgbClr val="92AAEA"/>
            </a:solidFill>
            <a:prstDash val="solid"/>
            <a:miter lim="800000"/>
            <a:headEnd type="none" w="sm" len="sm"/>
            <a:tailEnd type="none" w="sm" len="sm"/>
          </a:ln>
        </p:spPr>
        <p:txBody>
          <a:bodyPr spcFirstLastPara="1" wrap="square" lIns="65304" tIns="32643" rIns="65304" bIns="32643" anchor="t" anchorCtr="0">
            <a:spAutoFit/>
          </a:bodyPr>
          <a:lstStyle/>
          <a:p>
            <a:pPr marR="25126" algn="just"/>
            <a:r>
              <a:rPr lang="en-US" sz="834" b="1" dirty="0">
                <a:solidFill>
                  <a:srgbClr val="0070C0"/>
                </a:solidFill>
                <a:latin typeface="Arial"/>
                <a:ea typeface="Arial"/>
                <a:cs typeface="Arial"/>
                <a:sym typeface="Arial"/>
              </a:rPr>
              <a:t>METHODOLOGY</a:t>
            </a:r>
            <a:endParaRPr sz="834" b="1" dirty="0">
              <a:solidFill>
                <a:srgbClr val="0070C0"/>
              </a:solidFill>
              <a:latin typeface="Arial"/>
              <a:ea typeface="Arial"/>
              <a:cs typeface="Arial"/>
              <a:sym typeface="Arial"/>
            </a:endParaRPr>
          </a:p>
          <a:p>
            <a:pPr marL="122467" indent="-122467" algn="just">
              <a:lnSpc>
                <a:spcPct val="150000"/>
              </a:lnSpc>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Given the intricacies of dental images and the need for precise segmentation, preprocessing techniques such as normalization and resizing are applied to standardize the images and ensure consistency across the dataset.</a:t>
            </a:r>
          </a:p>
          <a:p>
            <a:pPr marL="122467" indent="-122467" algn="just">
              <a:lnSpc>
                <a:spcPct val="150000"/>
              </a:lnSpc>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Additionally, augmentation methods such as rotation, flipping, and brightness adjustments are employed to augment the dataset.</a:t>
            </a:r>
          </a:p>
          <a:p>
            <a:pPr algn="just">
              <a:lnSpc>
                <a:spcPct val="150000"/>
              </a:lnSpc>
            </a:pPr>
            <a:r>
              <a:rPr lang="en-US" sz="750" b="1" dirty="0">
                <a:solidFill>
                  <a:srgbClr val="0070C0"/>
                </a:solidFill>
                <a:latin typeface="Arial"/>
                <a:ea typeface="Arial"/>
                <a:cs typeface="Arial"/>
                <a:sym typeface="Arial"/>
              </a:rPr>
              <a:t>ARCHITECTURE</a:t>
            </a:r>
          </a:p>
          <a:p>
            <a:pPr algn="just">
              <a:spcBef>
                <a:spcPts val="857"/>
              </a:spcBef>
            </a:pPr>
            <a:endParaRPr lang="en-US" sz="750" b="1" dirty="0">
              <a:solidFill>
                <a:srgbClr val="0070C0"/>
              </a:solidFill>
            </a:endParaRPr>
          </a:p>
          <a:p>
            <a:pPr algn="just">
              <a:spcBef>
                <a:spcPts val="857"/>
              </a:spcBef>
            </a:pPr>
            <a:endParaRPr lang="en-AE" sz="750" b="1" dirty="0">
              <a:solidFill>
                <a:srgbClr val="0070C0"/>
              </a:solidFill>
            </a:endParaRPr>
          </a:p>
          <a:p>
            <a:pPr algn="just">
              <a:spcBef>
                <a:spcPts val="857"/>
              </a:spcBef>
            </a:pPr>
            <a:endParaRPr lang="en-AE" sz="750" b="1" dirty="0">
              <a:solidFill>
                <a:srgbClr val="0070C0"/>
              </a:solidFill>
            </a:endParaRPr>
          </a:p>
          <a:p>
            <a:pPr algn="just">
              <a:spcBef>
                <a:spcPts val="857"/>
              </a:spcBef>
            </a:pPr>
            <a:endParaRPr lang="en-AE" sz="750" b="1" dirty="0">
              <a:solidFill>
                <a:srgbClr val="0070C0"/>
              </a:solidFill>
            </a:endParaRPr>
          </a:p>
          <a:p>
            <a:pPr algn="just">
              <a:spcBef>
                <a:spcPts val="857"/>
              </a:spcBef>
            </a:pPr>
            <a:endParaRPr sz="750" b="1" dirty="0">
              <a:solidFill>
                <a:srgbClr val="0070C0"/>
              </a:solidFill>
            </a:endParaRPr>
          </a:p>
          <a:p>
            <a:pPr algn="just">
              <a:spcBef>
                <a:spcPts val="857"/>
              </a:spcBef>
            </a:pPr>
            <a:endParaRPr sz="750" b="1" dirty="0">
              <a:solidFill>
                <a:srgbClr val="0070C0"/>
              </a:solidFill>
            </a:endParaRPr>
          </a:p>
          <a:p>
            <a:pPr algn="just">
              <a:spcBef>
                <a:spcPts val="857"/>
              </a:spcBef>
            </a:pPr>
            <a:r>
              <a:rPr lang="en-US" sz="750" b="1" dirty="0">
                <a:solidFill>
                  <a:srgbClr val="0070C0"/>
                </a:solidFill>
                <a:latin typeface="Arial"/>
                <a:ea typeface="Arial"/>
                <a:cs typeface="Arial"/>
                <a:sym typeface="Arial"/>
              </a:rPr>
              <a:t> </a:t>
            </a:r>
            <a:endParaRPr sz="750" b="1" dirty="0">
              <a:solidFill>
                <a:srgbClr val="0070C0"/>
              </a:solidFill>
              <a:latin typeface="Arial"/>
              <a:ea typeface="Arial"/>
              <a:cs typeface="Arial"/>
              <a:sym typeface="Arial"/>
            </a:endParaRPr>
          </a:p>
          <a:p>
            <a:pPr algn="just"/>
            <a:endParaRPr lang="en-AE" sz="750" b="1" dirty="0">
              <a:solidFill>
                <a:srgbClr val="0070C0"/>
              </a:solidFill>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The U-Net architecture comprises two main segments: the contracting path, also known as the encoder, and the expanding path, or decoder. </a:t>
            </a:r>
          </a:p>
          <a:p>
            <a:pPr algn="just"/>
            <a:endParaRPr lang="en-US" sz="750" dirty="0">
              <a:latin typeface="Times New Roman" panose="02020603050405020304" pitchFamily="18" charset="0"/>
              <a:cs typeface="Times New Roman" panose="02020603050405020304" pitchFamily="18" charset="0"/>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The encoder, located on the left side of the architecture, employs convolutional and pooling layers to reduce spatial dimensions while capturing important high-level features. </a:t>
            </a:r>
          </a:p>
          <a:p>
            <a:pPr marL="122467" indent="-122467" algn="just">
              <a:buFont typeface="Arial" panose="020B0604020202020204" pitchFamily="34" charset="0"/>
              <a:buChar char="•"/>
            </a:pPr>
            <a:endParaRPr lang="en-US" sz="750" dirty="0">
              <a:latin typeface="Times New Roman" panose="02020603050405020304" pitchFamily="18" charset="0"/>
              <a:cs typeface="Times New Roman" panose="02020603050405020304" pitchFamily="18" charset="0"/>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The decoder, situated on the right side, utilizes transposed convolutions and up-sampling layers to restore spatial dimensions while integrating contextual information from the encoder.</a:t>
            </a:r>
          </a:p>
          <a:p>
            <a:pPr marL="122467" indent="-122467" algn="just">
              <a:buFont typeface="Arial" panose="020B0604020202020204" pitchFamily="34" charset="0"/>
              <a:buChar char="•"/>
            </a:pPr>
            <a:endParaRPr lang="en-US" sz="750" dirty="0">
              <a:latin typeface="Times New Roman" panose="02020603050405020304" pitchFamily="18" charset="0"/>
              <a:cs typeface="Times New Roman" panose="02020603050405020304" pitchFamily="18" charset="0"/>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 This integration ensures thorough feature extraction and semantic understanding during segmentation.</a:t>
            </a:r>
          </a:p>
          <a:p>
            <a:pPr marL="122467" indent="-122467" algn="just">
              <a:buFont typeface="Arial" panose="020B0604020202020204" pitchFamily="34" charset="0"/>
              <a:buChar char="•"/>
            </a:pPr>
            <a:endParaRPr lang="en-US" sz="750" dirty="0">
              <a:latin typeface="Times New Roman" panose="02020603050405020304" pitchFamily="18" charset="0"/>
              <a:cs typeface="Times New Roman" panose="02020603050405020304" pitchFamily="18" charset="0"/>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We employ different hyperparameters and architectures for our proposed models, each will then be designed accordingly based on the dataset and hardware resources available. </a:t>
            </a:r>
          </a:p>
          <a:p>
            <a:pPr marL="122467" indent="-122467" algn="just">
              <a:buFont typeface="Arial" panose="020B0604020202020204" pitchFamily="34" charset="0"/>
              <a:buChar char="•"/>
            </a:pPr>
            <a:endParaRPr lang="en-US" sz="750" b="1" dirty="0">
              <a:solidFill>
                <a:srgbClr val="0070C0"/>
              </a:solidFill>
              <a:latin typeface="Times New Roman" panose="02020603050405020304" pitchFamily="18" charset="0"/>
              <a:cs typeface="Times New Roman" panose="02020603050405020304" pitchFamily="18" charset="0"/>
            </a:endParaRPr>
          </a:p>
          <a:p>
            <a:pPr marL="122467" indent="-122467" algn="just">
              <a:buFont typeface="Arial" panose="020B0604020202020204" pitchFamily="34" charset="0"/>
              <a:buChar char="•"/>
            </a:pPr>
            <a:r>
              <a:rPr lang="en-US" sz="750" dirty="0">
                <a:latin typeface="Times New Roman" panose="02020603050405020304" pitchFamily="18" charset="0"/>
                <a:cs typeface="Times New Roman" panose="02020603050405020304" pitchFamily="18" charset="0"/>
              </a:rPr>
              <a:t>Finally, the model’s performance will be evaluated with various evaluation metrics.</a:t>
            </a:r>
            <a:endParaRPr sz="750" b="1" dirty="0">
              <a:solidFill>
                <a:srgbClr val="0070C0"/>
              </a:solidFill>
              <a:latin typeface="Times New Roman" panose="02020603050405020304" pitchFamily="18" charset="0"/>
              <a:cs typeface="Times New Roman" panose="02020603050405020304" pitchFamily="18" charset="0"/>
              <a:sym typeface="Arial"/>
            </a:endParaRPr>
          </a:p>
          <a:p>
            <a:pPr algn="just"/>
            <a:endParaRPr sz="750" dirty="0">
              <a:solidFill>
                <a:srgbClr val="231F20"/>
              </a:solidFill>
              <a:latin typeface="Arial"/>
              <a:ea typeface="Arial"/>
              <a:cs typeface="Arial"/>
              <a:sym typeface="Arial"/>
            </a:endParaRPr>
          </a:p>
          <a:p>
            <a:pPr algn="just"/>
            <a:r>
              <a:rPr lang="en-US" sz="750" dirty="0">
                <a:solidFill>
                  <a:srgbClr val="231F20"/>
                </a:solidFill>
                <a:latin typeface="Arial"/>
                <a:ea typeface="Arial"/>
                <a:cs typeface="Arial"/>
                <a:sym typeface="Arial"/>
              </a:rPr>
              <a:t>.</a:t>
            </a:r>
            <a:endParaRPr sz="750" b="1" dirty="0">
              <a:solidFill>
                <a:srgbClr val="0070C0"/>
              </a:solidFill>
              <a:latin typeface="Arial"/>
              <a:ea typeface="Arial"/>
              <a:cs typeface="Arial"/>
              <a:sym typeface="Arial"/>
            </a:endParaRPr>
          </a:p>
        </p:txBody>
      </p:sp>
      <p:pic>
        <p:nvPicPr>
          <p:cNvPr id="5" name="Picture 4">
            <a:extLst>
              <a:ext uri="{FF2B5EF4-FFF2-40B4-BE49-F238E27FC236}">
                <a16:creationId xmlns:a16="http://schemas.microsoft.com/office/drawing/2014/main" id="{DC0A72D0-6D8C-EE9A-A8FA-071EDDA77A0E}"/>
              </a:ext>
            </a:extLst>
          </p:cNvPr>
          <p:cNvPicPr>
            <a:picLocks noChangeAspect="1"/>
          </p:cNvPicPr>
          <p:nvPr/>
        </p:nvPicPr>
        <p:blipFill>
          <a:blip r:embed="rId3"/>
          <a:stretch>
            <a:fillRect/>
          </a:stretch>
        </p:blipFill>
        <p:spPr>
          <a:xfrm>
            <a:off x="1522467" y="1"/>
            <a:ext cx="1898576" cy="761759"/>
          </a:xfrm>
          <a:prstGeom prst="rect">
            <a:avLst/>
          </a:prstGeom>
        </p:spPr>
      </p:pic>
      <p:pic>
        <p:nvPicPr>
          <p:cNvPr id="7" name="Picture 6">
            <a:extLst>
              <a:ext uri="{FF2B5EF4-FFF2-40B4-BE49-F238E27FC236}">
                <a16:creationId xmlns:a16="http://schemas.microsoft.com/office/drawing/2014/main" id="{D5F6A07E-5B1B-429C-1E14-B52B03C74FEE}"/>
              </a:ext>
            </a:extLst>
          </p:cNvPr>
          <p:cNvPicPr>
            <a:picLocks noChangeAspect="1"/>
          </p:cNvPicPr>
          <p:nvPr/>
        </p:nvPicPr>
        <p:blipFill>
          <a:blip r:embed="rId4"/>
          <a:stretch>
            <a:fillRect/>
          </a:stretch>
        </p:blipFill>
        <p:spPr>
          <a:xfrm>
            <a:off x="8941837" y="-3318"/>
            <a:ext cx="1726164" cy="763514"/>
          </a:xfrm>
          <a:prstGeom prst="rect">
            <a:avLst/>
          </a:prstGeom>
        </p:spPr>
      </p:pic>
      <p:pic>
        <p:nvPicPr>
          <p:cNvPr id="14" name="Picture 13">
            <a:extLst>
              <a:ext uri="{FF2B5EF4-FFF2-40B4-BE49-F238E27FC236}">
                <a16:creationId xmlns:a16="http://schemas.microsoft.com/office/drawing/2014/main" id="{F1297D3B-0D11-D913-9B07-8E77DFFA70EF}"/>
              </a:ext>
            </a:extLst>
          </p:cNvPr>
          <p:cNvPicPr/>
          <p:nvPr/>
        </p:nvPicPr>
        <p:blipFill>
          <a:blip r:embed="rId5"/>
          <a:stretch>
            <a:fillRect/>
          </a:stretch>
        </p:blipFill>
        <p:spPr>
          <a:xfrm>
            <a:off x="4665898" y="2323714"/>
            <a:ext cx="2858061" cy="1483631"/>
          </a:xfrm>
          <a:prstGeom prst="rect">
            <a:avLst/>
          </a:prstGeom>
        </p:spPr>
      </p:pic>
      <p:graphicFrame>
        <p:nvGraphicFramePr>
          <p:cNvPr id="15" name="Table 14">
            <a:extLst>
              <a:ext uri="{FF2B5EF4-FFF2-40B4-BE49-F238E27FC236}">
                <a16:creationId xmlns:a16="http://schemas.microsoft.com/office/drawing/2014/main" id="{EB3CA6D0-C9F5-57AB-B88F-F1C26BD93E70}"/>
              </a:ext>
            </a:extLst>
          </p:cNvPr>
          <p:cNvGraphicFramePr>
            <a:graphicFrameLocks noGrp="1"/>
          </p:cNvGraphicFramePr>
          <p:nvPr/>
        </p:nvGraphicFramePr>
        <p:xfrm>
          <a:off x="7666323" y="1089992"/>
          <a:ext cx="2842375" cy="857812"/>
        </p:xfrm>
        <a:graphic>
          <a:graphicData uri="http://schemas.openxmlformats.org/drawingml/2006/table">
            <a:tbl>
              <a:tblPr firstRow="1" firstCol="1" bandRow="1"/>
              <a:tblGrid>
                <a:gridCol w="593223">
                  <a:extLst>
                    <a:ext uri="{9D8B030D-6E8A-4147-A177-3AD203B41FA5}">
                      <a16:colId xmlns:a16="http://schemas.microsoft.com/office/drawing/2014/main" val="4171723158"/>
                    </a:ext>
                  </a:extLst>
                </a:gridCol>
                <a:gridCol w="680016">
                  <a:extLst>
                    <a:ext uri="{9D8B030D-6E8A-4147-A177-3AD203B41FA5}">
                      <a16:colId xmlns:a16="http://schemas.microsoft.com/office/drawing/2014/main" val="2641889230"/>
                    </a:ext>
                  </a:extLst>
                </a:gridCol>
                <a:gridCol w="454014">
                  <a:extLst>
                    <a:ext uri="{9D8B030D-6E8A-4147-A177-3AD203B41FA5}">
                      <a16:colId xmlns:a16="http://schemas.microsoft.com/office/drawing/2014/main" val="2152206684"/>
                    </a:ext>
                  </a:extLst>
                </a:gridCol>
                <a:gridCol w="685253">
                  <a:extLst>
                    <a:ext uri="{9D8B030D-6E8A-4147-A177-3AD203B41FA5}">
                      <a16:colId xmlns:a16="http://schemas.microsoft.com/office/drawing/2014/main" val="824114906"/>
                    </a:ext>
                  </a:extLst>
                </a:gridCol>
                <a:gridCol w="429869">
                  <a:extLst>
                    <a:ext uri="{9D8B030D-6E8A-4147-A177-3AD203B41FA5}">
                      <a16:colId xmlns:a16="http://schemas.microsoft.com/office/drawing/2014/main" val="245734504"/>
                    </a:ext>
                  </a:extLst>
                </a:gridCol>
              </a:tblGrid>
              <a:tr h="218077">
                <a:tc>
                  <a:txBody>
                    <a:bodyPr/>
                    <a:lstStyle/>
                    <a:p>
                      <a:pPr indent="183515" algn="ctr">
                        <a:lnSpc>
                          <a:spcPct val="115000"/>
                        </a:lnSpc>
                        <a:spcAft>
                          <a:spcPts val="20"/>
                        </a:spcAft>
                      </a:pPr>
                      <a:r>
                        <a:rPr lang="en-AE" sz="600" kern="100" dirty="0">
                          <a:effectLst/>
                        </a:rPr>
                        <a:t>Architecture</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marR="5080" indent="183515" algn="ctr">
                        <a:lnSpc>
                          <a:spcPct val="115000"/>
                        </a:lnSpc>
                        <a:spcAft>
                          <a:spcPts val="20"/>
                        </a:spcAft>
                      </a:pPr>
                      <a:r>
                        <a:rPr lang="en-AE" sz="600" kern="100" dirty="0">
                          <a:effectLst/>
                          <a:latin typeface="Times New Roman" panose="02020603050405020304" pitchFamily="18" charset="0"/>
                          <a:cs typeface="Times New Roman" panose="02020603050405020304" pitchFamily="18" charset="0"/>
                        </a:rPr>
                        <a:t>Model</a:t>
                      </a:r>
                      <a:endParaRPr lang="en-AE" sz="7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48986" marR="48986" marT="0" marB="0" anchor="ctr"/>
                </a:tc>
                <a:tc>
                  <a:txBody>
                    <a:bodyPr/>
                    <a:lstStyle/>
                    <a:p>
                      <a:pPr marR="5080" indent="183515" algn="ctr">
                        <a:lnSpc>
                          <a:spcPct val="115000"/>
                        </a:lnSpc>
                        <a:spcAft>
                          <a:spcPts val="20"/>
                        </a:spcAft>
                      </a:pPr>
                      <a:r>
                        <a:rPr lang="en-AE" sz="600" kern="100" dirty="0">
                          <a:effectLst/>
                          <a:latin typeface="Times New Roman" panose="02020603050405020304" pitchFamily="18" charset="0"/>
                          <a:cs typeface="Times New Roman" panose="02020603050405020304" pitchFamily="18" charset="0"/>
                        </a:rPr>
                        <a:t>   IOU</a:t>
                      </a:r>
                      <a:endParaRPr lang="en-AE" sz="7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48986" marR="48986" marT="0" marB="0" anchor="ctr"/>
                </a:tc>
                <a:tc>
                  <a:txBody>
                    <a:bodyPr/>
                    <a:lstStyle/>
                    <a:p>
                      <a:pPr indent="183515" algn="ctr">
                        <a:lnSpc>
                          <a:spcPct val="115000"/>
                        </a:lnSpc>
                        <a:spcAft>
                          <a:spcPts val="20"/>
                        </a:spcAft>
                      </a:pPr>
                      <a:r>
                        <a:rPr lang="en-AE" sz="600" kern="100" dirty="0">
                          <a:effectLst/>
                          <a:latin typeface="Times New Roman" panose="02020603050405020304" pitchFamily="18" charset="0"/>
                          <a:cs typeface="Times New Roman" panose="02020603050405020304" pitchFamily="18" charset="0"/>
                        </a:rPr>
                        <a:t>    Precision</a:t>
                      </a:r>
                      <a:endParaRPr lang="en-AE" sz="7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48986" marR="48986" marT="0" marB="0" anchor="ctr"/>
                </a:tc>
                <a:tc>
                  <a:txBody>
                    <a:bodyPr/>
                    <a:lstStyle/>
                    <a:p>
                      <a:pPr marR="5080" indent="183515" algn="ctr">
                        <a:lnSpc>
                          <a:spcPct val="115000"/>
                        </a:lnSpc>
                        <a:spcAft>
                          <a:spcPts val="20"/>
                        </a:spcAft>
                      </a:pPr>
                      <a:r>
                        <a:rPr lang="en-AE" sz="600" kern="100" dirty="0">
                          <a:effectLst/>
                          <a:latin typeface="Times New Roman" panose="02020603050405020304" pitchFamily="18" charset="0"/>
                          <a:cs typeface="Times New Roman" panose="02020603050405020304" pitchFamily="18" charset="0"/>
                        </a:rPr>
                        <a:t> Dice</a:t>
                      </a:r>
                      <a:endParaRPr lang="en-AE" sz="7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48986" marR="48986" marT="0" marB="0" anchor="ctr"/>
                </a:tc>
                <a:extLst>
                  <a:ext uri="{0D108BD9-81ED-4DB2-BD59-A6C34878D82A}">
                    <a16:rowId xmlns:a16="http://schemas.microsoft.com/office/drawing/2014/main" val="4000381751"/>
                  </a:ext>
                </a:extLst>
              </a:tr>
              <a:tr h="218077">
                <a:tc>
                  <a:txBody>
                    <a:bodyPr/>
                    <a:lstStyle/>
                    <a:p>
                      <a:pPr marR="5080" indent="183515" algn="ctr">
                        <a:lnSpc>
                          <a:spcPct val="115000"/>
                        </a:lnSpc>
                        <a:spcAft>
                          <a:spcPts val="20"/>
                        </a:spcAft>
                      </a:pPr>
                      <a:r>
                        <a:rPr lang="en-AE" sz="600" kern="100">
                          <a:effectLst/>
                        </a:rPr>
                        <a:t>U-NET</a:t>
                      </a:r>
                      <a:endParaRPr lang="en-AE" sz="7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EFFECIENTNET-B0</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0.542</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marR="5080" indent="183515" algn="ctr">
                        <a:lnSpc>
                          <a:spcPct val="115000"/>
                        </a:lnSpc>
                        <a:spcAft>
                          <a:spcPts val="20"/>
                        </a:spcAft>
                      </a:pPr>
                      <a:r>
                        <a:rPr lang="en-AE" sz="600" kern="100">
                          <a:effectLst/>
                        </a:rPr>
                        <a:t>0.7613</a:t>
                      </a:r>
                      <a:endParaRPr lang="en-AE" sz="7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0.686</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extLst>
                  <a:ext uri="{0D108BD9-81ED-4DB2-BD59-A6C34878D82A}">
                    <a16:rowId xmlns:a16="http://schemas.microsoft.com/office/drawing/2014/main" val="396723048"/>
                  </a:ext>
                </a:extLst>
              </a:tr>
              <a:tr h="146158">
                <a:tc>
                  <a:txBody>
                    <a:bodyPr/>
                    <a:lstStyle/>
                    <a:p>
                      <a:pPr marR="5080" indent="183515" algn="ctr">
                        <a:lnSpc>
                          <a:spcPct val="115000"/>
                        </a:lnSpc>
                        <a:spcAft>
                          <a:spcPts val="20"/>
                        </a:spcAft>
                      </a:pPr>
                      <a:r>
                        <a:rPr lang="en-AE" sz="600" kern="100">
                          <a:effectLst/>
                        </a:rPr>
                        <a:t>U-NET</a:t>
                      </a:r>
                      <a:endParaRPr lang="en-AE" sz="7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marR="5080" indent="183515" algn="ctr">
                        <a:lnSpc>
                          <a:spcPct val="115000"/>
                        </a:lnSpc>
                        <a:spcAft>
                          <a:spcPts val="20"/>
                        </a:spcAft>
                      </a:pPr>
                      <a:r>
                        <a:rPr lang="en-AE" sz="600" kern="100" dirty="0">
                          <a:effectLst/>
                        </a:rPr>
                        <a:t>RESNET34</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0.451</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marR="5080" indent="183515" algn="ctr">
                        <a:lnSpc>
                          <a:spcPct val="115000"/>
                        </a:lnSpc>
                        <a:spcAft>
                          <a:spcPts val="20"/>
                        </a:spcAft>
                      </a:pPr>
                      <a:r>
                        <a:rPr lang="en-AE" sz="600" kern="100">
                          <a:effectLst/>
                        </a:rPr>
                        <a:t>0.6911</a:t>
                      </a:r>
                      <a:endParaRPr lang="en-AE" sz="7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0.591</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extLst>
                  <a:ext uri="{0D108BD9-81ED-4DB2-BD59-A6C34878D82A}">
                    <a16:rowId xmlns:a16="http://schemas.microsoft.com/office/drawing/2014/main" val="3671492934"/>
                  </a:ext>
                </a:extLst>
              </a:tr>
              <a:tr h="218077">
                <a:tc>
                  <a:txBody>
                    <a:bodyPr/>
                    <a:lstStyle/>
                    <a:p>
                      <a:pPr marR="5080" indent="183515" algn="ctr">
                        <a:lnSpc>
                          <a:spcPct val="115000"/>
                        </a:lnSpc>
                        <a:spcAft>
                          <a:spcPts val="20"/>
                        </a:spcAft>
                      </a:pPr>
                      <a:r>
                        <a:rPr lang="en-AE" sz="600" kern="100" dirty="0">
                          <a:effectLst/>
                        </a:rPr>
                        <a:t>   U-NET++</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EFFECIENTNET-B0</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0.465</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marR="5080" indent="183515" algn="ctr">
                        <a:lnSpc>
                          <a:spcPct val="115000"/>
                        </a:lnSpc>
                        <a:spcAft>
                          <a:spcPts val="20"/>
                        </a:spcAft>
                      </a:pPr>
                      <a:r>
                        <a:rPr lang="en-AE" sz="600" kern="100" dirty="0">
                          <a:effectLst/>
                        </a:rPr>
                        <a:t>0.7489</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tc>
                  <a:txBody>
                    <a:bodyPr/>
                    <a:lstStyle/>
                    <a:p>
                      <a:pPr indent="183515" algn="ctr">
                        <a:lnSpc>
                          <a:spcPct val="115000"/>
                        </a:lnSpc>
                        <a:spcAft>
                          <a:spcPts val="20"/>
                        </a:spcAft>
                      </a:pPr>
                      <a:r>
                        <a:rPr lang="en-AE" sz="600" kern="100" dirty="0">
                          <a:effectLst/>
                        </a:rPr>
                        <a:t>0.603</a:t>
                      </a:r>
                      <a:endParaRPr lang="en-AE" sz="7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8986" marR="48986" marT="0" marB="0"/>
                </a:tc>
                <a:extLst>
                  <a:ext uri="{0D108BD9-81ED-4DB2-BD59-A6C34878D82A}">
                    <a16:rowId xmlns:a16="http://schemas.microsoft.com/office/drawing/2014/main" val="2744945659"/>
                  </a:ext>
                </a:extLst>
              </a:tr>
            </a:tbl>
          </a:graphicData>
        </a:graphic>
      </p:graphicFrame>
      <p:sp>
        <p:nvSpPr>
          <p:cNvPr id="2" name="Slide Number Placeholder 1">
            <a:extLst>
              <a:ext uri="{FF2B5EF4-FFF2-40B4-BE49-F238E27FC236}">
                <a16:creationId xmlns:a16="http://schemas.microsoft.com/office/drawing/2014/main" id="{AA963A64-2961-5C3D-1303-5F065EB0B490}"/>
              </a:ext>
            </a:extLst>
          </p:cNvPr>
          <p:cNvSpPr>
            <a:spLocks noGrp="1"/>
          </p:cNvSpPr>
          <p:nvPr>
            <p:ph type="sldNum" sz="quarter" idx="12"/>
          </p:nvPr>
        </p:nvSpPr>
        <p:spPr/>
        <p:txBody>
          <a:bodyPr/>
          <a:lstStyle/>
          <a:p>
            <a:fld id="{5AB1ABD7-A2E8-4263-B357-3B66F8A90F28}" type="slidenum">
              <a:rPr lang="en-AE" smtClean="0"/>
              <a:t>25</a:t>
            </a:fld>
            <a:endParaRPr lang="en-A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4755-20AA-709C-5FED-BC4EEE43B563}"/>
              </a:ext>
            </a:extLst>
          </p:cNvPr>
          <p:cNvSpPr>
            <a:spLocks noGrp="1"/>
          </p:cNvSpPr>
          <p:nvPr>
            <p:ph type="title"/>
          </p:nvPr>
        </p:nvSpPr>
        <p:spPr/>
        <p:txBody>
          <a:bodyPr/>
          <a:lstStyle/>
          <a:p>
            <a:pPr algn="ctr"/>
            <a:r>
              <a:rPr lang="en-US" dirty="0"/>
              <a:t>References</a:t>
            </a:r>
            <a:endParaRPr lang="en-AE" dirty="0"/>
          </a:p>
        </p:txBody>
      </p:sp>
      <p:sp>
        <p:nvSpPr>
          <p:cNvPr id="3" name="Content Placeholder 2">
            <a:extLst>
              <a:ext uri="{FF2B5EF4-FFF2-40B4-BE49-F238E27FC236}">
                <a16:creationId xmlns:a16="http://schemas.microsoft.com/office/drawing/2014/main" id="{A82733C4-7263-AE3F-C004-B6943684A61B}"/>
              </a:ext>
            </a:extLst>
          </p:cNvPr>
          <p:cNvSpPr>
            <a:spLocks noGrp="1"/>
          </p:cNvSpPr>
          <p:nvPr>
            <p:ph idx="1"/>
          </p:nvPr>
        </p:nvSpPr>
        <p:spPr/>
        <p:txBody>
          <a:bodyPr>
            <a:normAutofit lnSpcReduction="10000"/>
          </a:bodyPr>
          <a:lstStyle/>
          <a:p>
            <a:r>
              <a:rPr lang="en-US" dirty="0"/>
              <a:t>[1]</a:t>
            </a:r>
            <a:r>
              <a:rPr lang="en-AE" dirty="0"/>
              <a:t> Zhang Y, Ye F, Chen L, Xu F, Chen X, Wu H, Cao M, Li Y, Wang Y, Huang X. Children's dental panoramic radiographs dataset for caries segmentation and dental disease detection. Sci Data. 2023 Jun 14;10(1):380.</a:t>
            </a:r>
          </a:p>
          <a:p>
            <a:r>
              <a:rPr lang="en-AE" dirty="0"/>
              <a:t>[2] ] Lian L, Zhu T, Zhu F, Zhu H. Deep Learning for Caries Detection and Classification. Diagnostics (Basel). 2021 Sep 13;11(9):1672</a:t>
            </a:r>
          </a:p>
          <a:p>
            <a:r>
              <a:rPr lang="en-AE" dirty="0"/>
              <a:t>[3] Kim, H.E., Cosa-</a:t>
            </a:r>
            <a:r>
              <a:rPr lang="en-AE" dirty="0" err="1"/>
              <a:t>Linan</a:t>
            </a:r>
            <a:r>
              <a:rPr lang="en-AE" dirty="0"/>
              <a:t>, A., Santhanam, N. et al. Transfer learning for medical image classification: a literature review. BMC Med Imaging 22, 69 (2022). </a:t>
            </a:r>
          </a:p>
          <a:p>
            <a:r>
              <a:rPr lang="en-AE" dirty="0"/>
              <a:t>[4] Lee, S., Oh, Si., Jo, J. et al. Deep learning for early dental caries detection in bitewing radiographs. Sci Rep 11, 16807 (2021).</a:t>
            </a:r>
          </a:p>
          <a:p>
            <a:r>
              <a:rPr lang="en-AE" dirty="0"/>
              <a:t>[5] </a:t>
            </a:r>
            <a:r>
              <a:rPr lang="en-AE" dirty="0" err="1"/>
              <a:t>Xianyun</a:t>
            </a:r>
            <a:r>
              <a:rPr lang="en-AE" dirty="0"/>
              <a:t> Wang, </a:t>
            </a:r>
            <a:r>
              <a:rPr lang="en-AE" dirty="0" err="1"/>
              <a:t>Sizhe</a:t>
            </a:r>
            <a:r>
              <a:rPr lang="en-AE" dirty="0"/>
              <a:t> Gao, </a:t>
            </a:r>
            <a:r>
              <a:rPr lang="en-AE" dirty="0" err="1"/>
              <a:t>Kaisheng</a:t>
            </a:r>
            <a:r>
              <a:rPr lang="en-AE" dirty="0"/>
              <a:t> Jiang, </a:t>
            </a:r>
            <a:r>
              <a:rPr lang="en-AE" dirty="0" err="1"/>
              <a:t>Huicong</a:t>
            </a:r>
            <a:r>
              <a:rPr lang="en-AE" dirty="0"/>
              <a:t> Zhang, </a:t>
            </a:r>
            <a:r>
              <a:rPr lang="en-AE" dirty="0" err="1"/>
              <a:t>Linhong</a:t>
            </a:r>
            <a:r>
              <a:rPr lang="en-AE" dirty="0"/>
              <a:t> Wang, Feng Chen, Jun Yu, and Fan Yang. 2023. Multi-level uncertainty aware learning for semi-supervised dental panoramic caries segmentation. </a:t>
            </a:r>
            <a:r>
              <a:rPr lang="en-AE" dirty="0" err="1"/>
              <a:t>Neurocomput</a:t>
            </a:r>
            <a:r>
              <a:rPr lang="en-AE" dirty="0"/>
              <a:t>. 540, C (Jul 2023). </a:t>
            </a:r>
          </a:p>
          <a:p>
            <a:endParaRPr lang="en-AE" dirty="0"/>
          </a:p>
        </p:txBody>
      </p:sp>
      <p:sp>
        <p:nvSpPr>
          <p:cNvPr id="4" name="Slide Number Placeholder 3">
            <a:extLst>
              <a:ext uri="{FF2B5EF4-FFF2-40B4-BE49-F238E27FC236}">
                <a16:creationId xmlns:a16="http://schemas.microsoft.com/office/drawing/2014/main" id="{192CB18B-257C-9CD2-8897-18351FEFA0FB}"/>
              </a:ext>
            </a:extLst>
          </p:cNvPr>
          <p:cNvSpPr>
            <a:spLocks noGrp="1"/>
          </p:cNvSpPr>
          <p:nvPr>
            <p:ph type="sldNum" sz="quarter" idx="12"/>
          </p:nvPr>
        </p:nvSpPr>
        <p:spPr/>
        <p:txBody>
          <a:bodyPr/>
          <a:lstStyle/>
          <a:p>
            <a:fld id="{5AB1ABD7-A2E8-4263-B357-3B66F8A90F28}" type="slidenum">
              <a:rPr lang="en-AE" smtClean="0"/>
              <a:t>26</a:t>
            </a:fld>
            <a:endParaRPr lang="en-AE"/>
          </a:p>
        </p:txBody>
      </p:sp>
    </p:spTree>
    <p:extLst>
      <p:ext uri="{BB962C8B-B14F-4D97-AF65-F5344CB8AC3E}">
        <p14:creationId xmlns:p14="http://schemas.microsoft.com/office/powerpoint/2010/main" val="97814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7062-8329-A759-5A44-8E3DD5C64218}"/>
              </a:ext>
            </a:extLst>
          </p:cNvPr>
          <p:cNvSpPr>
            <a:spLocks noGrp="1"/>
          </p:cNvSpPr>
          <p:nvPr>
            <p:ph type="title"/>
          </p:nvPr>
        </p:nvSpPr>
        <p:spPr/>
        <p:txBody>
          <a:bodyPr/>
          <a:lstStyle/>
          <a:p>
            <a:pPr algn="ctr"/>
            <a:r>
              <a:rPr lang="en-US" dirty="0"/>
              <a:t>Introduction</a:t>
            </a:r>
            <a:endParaRPr lang="en-AE" dirty="0"/>
          </a:p>
        </p:txBody>
      </p:sp>
      <p:sp>
        <p:nvSpPr>
          <p:cNvPr id="3" name="Content Placeholder 2">
            <a:extLst>
              <a:ext uri="{FF2B5EF4-FFF2-40B4-BE49-F238E27FC236}">
                <a16:creationId xmlns:a16="http://schemas.microsoft.com/office/drawing/2014/main" id="{410EE2C9-42C2-2920-7C59-B9041ED1B2D7}"/>
              </a:ext>
            </a:extLst>
          </p:cNvPr>
          <p:cNvSpPr>
            <a:spLocks noGrp="1"/>
          </p:cNvSpPr>
          <p:nvPr>
            <p:ph idx="1"/>
          </p:nvPr>
        </p:nvSpPr>
        <p:spPr/>
        <p:txBody>
          <a:bodyPr>
            <a:normAutofit/>
          </a:bodyPr>
          <a:lstStyle/>
          <a:p>
            <a:r>
              <a:rPr lang="en-AE" dirty="0"/>
              <a:t>Our aim is to create a model which is able to efficiently segment tooth and detect caries if present to aid the clinicians in performing their diagnosis. </a:t>
            </a:r>
          </a:p>
          <a:p>
            <a:r>
              <a:rPr lang="en-AE" dirty="0"/>
              <a:t>This assistance contributed to more accurate early diagnosis and detection, particularly in cases belonging to the initial and moderate caries groups.</a:t>
            </a:r>
          </a:p>
          <a:p>
            <a:r>
              <a:rPr lang="en-AE" dirty="0"/>
              <a:t>This can not only speed up the overall process, by removing the need for manual segmentation which is usually done using professional segmentation software, but also reduces the manpower needed in the entire process.</a:t>
            </a:r>
          </a:p>
          <a:p>
            <a:r>
              <a:rPr lang="en-AE" dirty="0"/>
              <a:t> Our model can easily be exported and run to produce the segmented output in under a second in most modern GPU’s.</a:t>
            </a:r>
          </a:p>
          <a:p>
            <a:endParaRPr lang="en-AE" dirty="0"/>
          </a:p>
        </p:txBody>
      </p:sp>
      <p:sp>
        <p:nvSpPr>
          <p:cNvPr id="4" name="Slide Number Placeholder 3">
            <a:extLst>
              <a:ext uri="{FF2B5EF4-FFF2-40B4-BE49-F238E27FC236}">
                <a16:creationId xmlns:a16="http://schemas.microsoft.com/office/drawing/2014/main" id="{B4D8A7E8-EB22-5BA4-6E51-9698B20948A4}"/>
              </a:ext>
            </a:extLst>
          </p:cNvPr>
          <p:cNvSpPr>
            <a:spLocks noGrp="1"/>
          </p:cNvSpPr>
          <p:nvPr>
            <p:ph type="sldNum" sz="quarter" idx="12"/>
          </p:nvPr>
        </p:nvSpPr>
        <p:spPr/>
        <p:txBody>
          <a:bodyPr/>
          <a:lstStyle/>
          <a:p>
            <a:fld id="{5AB1ABD7-A2E8-4263-B357-3B66F8A90F28}" type="slidenum">
              <a:rPr lang="en-AE" smtClean="0"/>
              <a:t>3</a:t>
            </a:fld>
            <a:endParaRPr lang="en-AE"/>
          </a:p>
        </p:txBody>
      </p:sp>
    </p:spTree>
    <p:extLst>
      <p:ext uri="{BB962C8B-B14F-4D97-AF65-F5344CB8AC3E}">
        <p14:creationId xmlns:p14="http://schemas.microsoft.com/office/powerpoint/2010/main" val="324961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99C4-495A-6E88-2479-5B49BC7E1ACE}"/>
              </a:ext>
            </a:extLst>
          </p:cNvPr>
          <p:cNvSpPr>
            <a:spLocks noGrp="1"/>
          </p:cNvSpPr>
          <p:nvPr>
            <p:ph type="title"/>
          </p:nvPr>
        </p:nvSpPr>
        <p:spPr/>
        <p:txBody>
          <a:bodyPr/>
          <a:lstStyle/>
          <a:p>
            <a:pPr algn="ctr"/>
            <a:r>
              <a:rPr lang="en-US" dirty="0"/>
              <a:t>Problem Statement</a:t>
            </a:r>
            <a:endParaRPr lang="en-AE" dirty="0"/>
          </a:p>
        </p:txBody>
      </p:sp>
      <p:sp>
        <p:nvSpPr>
          <p:cNvPr id="3" name="Content Placeholder 2">
            <a:extLst>
              <a:ext uri="{FF2B5EF4-FFF2-40B4-BE49-F238E27FC236}">
                <a16:creationId xmlns:a16="http://schemas.microsoft.com/office/drawing/2014/main" id="{ED246CAC-83B3-04B9-572C-F289B6AB931E}"/>
              </a:ext>
            </a:extLst>
          </p:cNvPr>
          <p:cNvSpPr>
            <a:spLocks noGrp="1"/>
          </p:cNvSpPr>
          <p:nvPr>
            <p:ph idx="1"/>
          </p:nvPr>
        </p:nvSpPr>
        <p:spPr/>
        <p:txBody>
          <a:bodyPr>
            <a:normAutofit/>
          </a:bodyPr>
          <a:lstStyle/>
          <a:p>
            <a:r>
              <a:rPr lang="en-US" dirty="0"/>
              <a:t>Manual segmentation of dental structures and pathologies in radiographic images is a time-consuming and labor-intensive task. </a:t>
            </a:r>
          </a:p>
          <a:p>
            <a:r>
              <a:rPr lang="en-US" dirty="0"/>
              <a:t>Dental professionals spend significant resources annotating these images, which not only increases the overall cost but also introduces subjectivity and variability in the segmentation process. </a:t>
            </a:r>
          </a:p>
          <a:p>
            <a:r>
              <a:rPr lang="en-US" dirty="0"/>
              <a:t>Many studies rely on models trained on large private datasets, which can be hard to access. </a:t>
            </a:r>
          </a:p>
          <a:p>
            <a:r>
              <a:rPr lang="en-US" dirty="0"/>
              <a:t>Our approach suggests using publicly available datasets along with different augmentation techniques, modified U-Net architectures, and transfer learning to achieve comparable segmentation outcomes.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DC768A8-FD6A-0127-C513-10C8373D003F}"/>
              </a:ext>
            </a:extLst>
          </p:cNvPr>
          <p:cNvSpPr>
            <a:spLocks noGrp="1"/>
          </p:cNvSpPr>
          <p:nvPr>
            <p:ph type="sldNum" sz="quarter" idx="12"/>
          </p:nvPr>
        </p:nvSpPr>
        <p:spPr/>
        <p:txBody>
          <a:bodyPr/>
          <a:lstStyle/>
          <a:p>
            <a:fld id="{5AB1ABD7-A2E8-4263-B357-3B66F8A90F28}" type="slidenum">
              <a:rPr lang="en-AE" smtClean="0"/>
              <a:t>4</a:t>
            </a:fld>
            <a:endParaRPr lang="en-AE"/>
          </a:p>
        </p:txBody>
      </p:sp>
    </p:spTree>
    <p:extLst>
      <p:ext uri="{BB962C8B-B14F-4D97-AF65-F5344CB8AC3E}">
        <p14:creationId xmlns:p14="http://schemas.microsoft.com/office/powerpoint/2010/main" val="155127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4CD9-3585-0846-26FA-2C14BAC7685D}"/>
              </a:ext>
            </a:extLst>
          </p:cNvPr>
          <p:cNvSpPr>
            <a:spLocks noGrp="1"/>
          </p:cNvSpPr>
          <p:nvPr>
            <p:ph type="title"/>
          </p:nvPr>
        </p:nvSpPr>
        <p:spPr/>
        <p:txBody>
          <a:bodyPr/>
          <a:lstStyle/>
          <a:p>
            <a:pPr algn="ctr"/>
            <a:r>
              <a:rPr lang="en-US" dirty="0"/>
              <a:t>Research Objectives</a:t>
            </a:r>
            <a:endParaRPr lang="en-AE" dirty="0"/>
          </a:p>
        </p:txBody>
      </p:sp>
      <p:sp>
        <p:nvSpPr>
          <p:cNvPr id="3" name="Content Placeholder 2">
            <a:extLst>
              <a:ext uri="{FF2B5EF4-FFF2-40B4-BE49-F238E27FC236}">
                <a16:creationId xmlns:a16="http://schemas.microsoft.com/office/drawing/2014/main" id="{1224ADC7-90AD-0E79-C8EA-20D0736E3722}"/>
              </a:ext>
            </a:extLst>
          </p:cNvPr>
          <p:cNvSpPr>
            <a:spLocks noGrp="1"/>
          </p:cNvSpPr>
          <p:nvPr>
            <p:ph idx="1"/>
          </p:nvPr>
        </p:nvSpPr>
        <p:spPr/>
        <p:txBody>
          <a:bodyPr>
            <a:normAutofit/>
          </a:bodyPr>
          <a:lstStyle/>
          <a:p>
            <a:pPr algn="just">
              <a:spcBef>
                <a:spcPts val="0"/>
              </a:spcBef>
              <a:buClr>
                <a:srgbClr val="000000"/>
              </a:buClr>
              <a:buSzPts val="1050"/>
            </a:pPr>
            <a:r>
              <a:rPr lang="en-US" dirty="0"/>
              <a:t>Efficiently segment teeth in digital dental radiographs to reveal underlying structures for diagnostic purposes. </a:t>
            </a:r>
          </a:p>
          <a:p>
            <a:pPr algn="just">
              <a:spcBef>
                <a:spcPts val="0"/>
              </a:spcBef>
              <a:buClr>
                <a:srgbClr val="000000"/>
              </a:buClr>
              <a:buSzPts val="1050"/>
            </a:pPr>
            <a:endParaRPr lang="en-US" dirty="0"/>
          </a:p>
          <a:p>
            <a:pPr algn="just">
              <a:spcBef>
                <a:spcPts val="0"/>
              </a:spcBef>
              <a:buClr>
                <a:srgbClr val="000000"/>
              </a:buClr>
              <a:buSzPts val="1050"/>
            </a:pPr>
            <a:r>
              <a:rPr lang="en-US" dirty="0"/>
              <a:t>Develop a robust algorithm for detecting caries with high accuracy and reliability in dental radiography.</a:t>
            </a:r>
          </a:p>
          <a:p>
            <a:pPr algn="just">
              <a:spcBef>
                <a:spcPts val="0"/>
              </a:spcBef>
            </a:pPr>
            <a:endParaRPr lang="en-US" dirty="0"/>
          </a:p>
          <a:p>
            <a:pPr algn="just">
              <a:spcBef>
                <a:spcPts val="0"/>
              </a:spcBef>
              <a:buClr>
                <a:srgbClr val="000000"/>
              </a:buClr>
              <a:buSzPts val="1050"/>
            </a:pPr>
            <a:r>
              <a:rPr lang="en-US" dirty="0"/>
              <a:t>Implement transfer learning techniques and modify the U-Net architecture to effectively train models on smaller datasets, optimizing performance.</a:t>
            </a:r>
          </a:p>
          <a:p>
            <a:pPr marL="447675" indent="-514350" algn="just">
              <a:spcBef>
                <a:spcPts val="0"/>
              </a:spcBef>
              <a:buClr>
                <a:srgbClr val="000000"/>
              </a:buClr>
              <a:buSzPts val="1050"/>
            </a:pPr>
            <a:endParaRPr lang="en-US" dirty="0"/>
          </a:p>
          <a:p>
            <a:pPr algn="just">
              <a:spcBef>
                <a:spcPts val="0"/>
              </a:spcBef>
              <a:buClr>
                <a:srgbClr val="000000"/>
              </a:buClr>
              <a:buSzPts val="1050"/>
            </a:pPr>
            <a:r>
              <a:rPr lang="en-US" dirty="0"/>
              <a:t>Demonstrate the feasibility and effectiveness of U-Net-based approaches for tooth segmentation and caries detection in digital dental radiography, contributing to enhanced clinical workflows and patient care.</a:t>
            </a:r>
          </a:p>
          <a:p>
            <a:pPr marL="0" indent="0">
              <a:buNone/>
            </a:pPr>
            <a:endParaRPr lang="en-AE" dirty="0"/>
          </a:p>
        </p:txBody>
      </p:sp>
      <p:sp>
        <p:nvSpPr>
          <p:cNvPr id="4" name="Slide Number Placeholder 3">
            <a:extLst>
              <a:ext uri="{FF2B5EF4-FFF2-40B4-BE49-F238E27FC236}">
                <a16:creationId xmlns:a16="http://schemas.microsoft.com/office/drawing/2014/main" id="{A4FAD8A6-1561-1597-8949-80FBE2F3F267}"/>
              </a:ext>
            </a:extLst>
          </p:cNvPr>
          <p:cNvSpPr>
            <a:spLocks noGrp="1"/>
          </p:cNvSpPr>
          <p:nvPr>
            <p:ph type="sldNum" sz="quarter" idx="12"/>
          </p:nvPr>
        </p:nvSpPr>
        <p:spPr/>
        <p:txBody>
          <a:bodyPr/>
          <a:lstStyle/>
          <a:p>
            <a:fld id="{5AB1ABD7-A2E8-4263-B357-3B66F8A90F28}" type="slidenum">
              <a:rPr lang="en-AE" smtClean="0"/>
              <a:t>5</a:t>
            </a:fld>
            <a:endParaRPr lang="en-AE"/>
          </a:p>
        </p:txBody>
      </p:sp>
    </p:spTree>
    <p:extLst>
      <p:ext uri="{BB962C8B-B14F-4D97-AF65-F5344CB8AC3E}">
        <p14:creationId xmlns:p14="http://schemas.microsoft.com/office/powerpoint/2010/main" val="174382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1B5-1CF3-CC92-E32F-77A260678771}"/>
              </a:ext>
            </a:extLst>
          </p:cNvPr>
          <p:cNvSpPr>
            <a:spLocks noGrp="1"/>
          </p:cNvSpPr>
          <p:nvPr>
            <p:ph type="title"/>
          </p:nvPr>
        </p:nvSpPr>
        <p:spPr/>
        <p:txBody>
          <a:bodyPr/>
          <a:lstStyle/>
          <a:p>
            <a:r>
              <a:rPr lang="en-US" dirty="0"/>
              <a:t>Proposed System – Tooth Segmentation</a:t>
            </a:r>
            <a:endParaRPr lang="en-AE" dirty="0"/>
          </a:p>
        </p:txBody>
      </p:sp>
      <p:pic>
        <p:nvPicPr>
          <p:cNvPr id="4" name="Content Placeholder 3">
            <a:extLst>
              <a:ext uri="{FF2B5EF4-FFF2-40B4-BE49-F238E27FC236}">
                <a16:creationId xmlns:a16="http://schemas.microsoft.com/office/drawing/2014/main" id="{A201B7C1-16BE-350D-A341-685FDD82097F}"/>
              </a:ext>
            </a:extLst>
          </p:cNvPr>
          <p:cNvPicPr>
            <a:picLocks noGrp="1"/>
          </p:cNvPicPr>
          <p:nvPr>
            <p:ph idx="1"/>
          </p:nvPr>
        </p:nvPicPr>
        <p:blipFill>
          <a:blip r:embed="rId2"/>
          <a:stretch>
            <a:fillRect/>
          </a:stretch>
        </p:blipFill>
        <p:spPr>
          <a:xfrm>
            <a:off x="1096963" y="1934825"/>
            <a:ext cx="10058400" cy="3845600"/>
          </a:xfrm>
          <a:prstGeom prst="rect">
            <a:avLst/>
          </a:prstGeom>
        </p:spPr>
      </p:pic>
      <p:sp>
        <p:nvSpPr>
          <p:cNvPr id="3" name="Slide Number Placeholder 2">
            <a:extLst>
              <a:ext uri="{FF2B5EF4-FFF2-40B4-BE49-F238E27FC236}">
                <a16:creationId xmlns:a16="http://schemas.microsoft.com/office/drawing/2014/main" id="{4F9C1002-3DA9-6114-FA23-ED80F16B34F9}"/>
              </a:ext>
            </a:extLst>
          </p:cNvPr>
          <p:cNvSpPr>
            <a:spLocks noGrp="1"/>
          </p:cNvSpPr>
          <p:nvPr>
            <p:ph type="sldNum" sz="quarter" idx="12"/>
          </p:nvPr>
        </p:nvSpPr>
        <p:spPr/>
        <p:txBody>
          <a:bodyPr/>
          <a:lstStyle/>
          <a:p>
            <a:fld id="{5AB1ABD7-A2E8-4263-B357-3B66F8A90F28}" type="slidenum">
              <a:rPr lang="en-AE" smtClean="0"/>
              <a:t>6</a:t>
            </a:fld>
            <a:endParaRPr lang="en-AE"/>
          </a:p>
        </p:txBody>
      </p:sp>
    </p:spTree>
    <p:extLst>
      <p:ext uri="{BB962C8B-B14F-4D97-AF65-F5344CB8AC3E}">
        <p14:creationId xmlns:p14="http://schemas.microsoft.com/office/powerpoint/2010/main" val="308567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1B5-1CF3-CC92-E32F-77A260678771}"/>
              </a:ext>
            </a:extLst>
          </p:cNvPr>
          <p:cNvSpPr>
            <a:spLocks noGrp="1"/>
          </p:cNvSpPr>
          <p:nvPr>
            <p:ph type="title"/>
          </p:nvPr>
        </p:nvSpPr>
        <p:spPr/>
        <p:txBody>
          <a:bodyPr/>
          <a:lstStyle/>
          <a:p>
            <a:r>
              <a:rPr lang="en-US" dirty="0"/>
              <a:t>Proposed System – Tooth Segmentation</a:t>
            </a:r>
            <a:endParaRPr lang="en-AE" dirty="0"/>
          </a:p>
        </p:txBody>
      </p:sp>
      <p:sp>
        <p:nvSpPr>
          <p:cNvPr id="5" name="Content Placeholder 4">
            <a:extLst>
              <a:ext uri="{FF2B5EF4-FFF2-40B4-BE49-F238E27FC236}">
                <a16:creationId xmlns:a16="http://schemas.microsoft.com/office/drawing/2014/main" id="{6DF14934-6FF7-F9AE-FEB2-E58F9C10AFB7}"/>
              </a:ext>
            </a:extLst>
          </p:cNvPr>
          <p:cNvSpPr>
            <a:spLocks noGrp="1"/>
          </p:cNvSpPr>
          <p:nvPr>
            <p:ph idx="1"/>
          </p:nvPr>
        </p:nvSpPr>
        <p:spPr/>
        <p:txBody>
          <a:bodyPr>
            <a:normAutofit fontScale="92500" lnSpcReduction="20000"/>
          </a:bodyPr>
          <a:lstStyle/>
          <a:p>
            <a:pPr algn="just">
              <a:spcBef>
                <a:spcPts val="0"/>
              </a:spcBef>
              <a:spcAft>
                <a:spcPts val="0"/>
              </a:spcAft>
            </a:pPr>
            <a:endParaRPr lang="en-AE" dirty="0"/>
          </a:p>
          <a:p>
            <a:pPr algn="just">
              <a:spcBef>
                <a:spcPts val="0"/>
              </a:spcBef>
              <a:spcAft>
                <a:spcPts val="0"/>
              </a:spcAft>
            </a:pPr>
            <a:r>
              <a:rPr lang="en-US" dirty="0"/>
              <a:t>The U-Net architecture comprises two main segments: the contracting path, also known as the encoder, and the expanding path, or decoder. </a:t>
            </a:r>
          </a:p>
          <a:p>
            <a:pPr algn="just">
              <a:spcBef>
                <a:spcPts val="0"/>
              </a:spcBef>
              <a:spcAft>
                <a:spcPts val="0"/>
              </a:spcAft>
            </a:pPr>
            <a:endParaRPr lang="en-US" dirty="0"/>
          </a:p>
          <a:p>
            <a:pPr algn="just">
              <a:spcBef>
                <a:spcPts val="0"/>
              </a:spcBef>
              <a:spcAft>
                <a:spcPts val="0"/>
              </a:spcAft>
            </a:pPr>
            <a:r>
              <a:rPr lang="en-US" dirty="0"/>
              <a:t>The Encoder module takes the input image and executes convolution operations to reduce its dimensionality. This process aids in noise reduction, elimination of irrelevant features, and enhances the learning process of the generator. </a:t>
            </a:r>
          </a:p>
          <a:p>
            <a:pPr algn="just">
              <a:spcBef>
                <a:spcPts val="0"/>
              </a:spcBef>
              <a:spcAft>
                <a:spcPts val="0"/>
              </a:spcAft>
            </a:pPr>
            <a:endParaRPr lang="en-US" dirty="0"/>
          </a:p>
          <a:p>
            <a:pPr algn="just">
              <a:spcBef>
                <a:spcPts val="0"/>
              </a:spcBef>
              <a:spcAft>
                <a:spcPts val="0"/>
              </a:spcAft>
            </a:pPr>
            <a:r>
              <a:rPr lang="en-US" dirty="0"/>
              <a:t>On the other hand, the Decoder module is responsible for performing up-sampling operations using 2D Convolution transpose. It also incorporates skip connections to amalgamate features from earlier stages of the network, thereby preserving vital spatial details and fine-grained features. </a:t>
            </a:r>
          </a:p>
          <a:p>
            <a:pPr algn="just">
              <a:spcBef>
                <a:spcPts val="0"/>
              </a:spcBef>
              <a:spcAft>
                <a:spcPts val="0"/>
              </a:spcAft>
            </a:pPr>
            <a:endParaRPr lang="en-US" dirty="0"/>
          </a:p>
          <a:p>
            <a:pPr algn="just">
              <a:spcBef>
                <a:spcPts val="0"/>
              </a:spcBef>
              <a:spcAft>
                <a:spcPts val="0"/>
              </a:spcAft>
            </a:pPr>
            <a:r>
              <a:rPr lang="en-US" dirty="0"/>
              <a:t>As for the Generator component, it leverages the U-Net architecture, encompassing both the Encoder and Decoder segments. This module accepts random noise or input data and generates synthetic output data, typically images, conditioned on the input. </a:t>
            </a:r>
          </a:p>
          <a:p>
            <a:pPr algn="just">
              <a:spcBef>
                <a:spcPts val="0"/>
              </a:spcBef>
              <a:spcAft>
                <a:spcPts val="0"/>
              </a:spcAft>
            </a:pPr>
            <a:endParaRPr lang="en-US" dirty="0"/>
          </a:p>
          <a:p>
            <a:pPr algn="just">
              <a:spcBef>
                <a:spcPts val="0"/>
              </a:spcBef>
              <a:spcAft>
                <a:spcPts val="0"/>
              </a:spcAft>
            </a:pPr>
            <a:r>
              <a:rPr lang="en-US" dirty="0"/>
              <a:t>We train the generator to learnt the intrinsic details of the tooth ,its shape and minor details to perform accurate segmentation.</a:t>
            </a:r>
          </a:p>
          <a:p>
            <a:endParaRPr lang="en-AE" dirty="0"/>
          </a:p>
          <a:p>
            <a:endParaRPr lang="en-AE" dirty="0"/>
          </a:p>
        </p:txBody>
      </p:sp>
      <p:sp>
        <p:nvSpPr>
          <p:cNvPr id="3" name="Slide Number Placeholder 2">
            <a:extLst>
              <a:ext uri="{FF2B5EF4-FFF2-40B4-BE49-F238E27FC236}">
                <a16:creationId xmlns:a16="http://schemas.microsoft.com/office/drawing/2014/main" id="{2CA1166A-3E66-2DA6-0838-46AD9511F101}"/>
              </a:ext>
            </a:extLst>
          </p:cNvPr>
          <p:cNvSpPr>
            <a:spLocks noGrp="1"/>
          </p:cNvSpPr>
          <p:nvPr>
            <p:ph type="sldNum" sz="quarter" idx="12"/>
          </p:nvPr>
        </p:nvSpPr>
        <p:spPr/>
        <p:txBody>
          <a:bodyPr/>
          <a:lstStyle/>
          <a:p>
            <a:fld id="{5AB1ABD7-A2E8-4263-B357-3B66F8A90F28}" type="slidenum">
              <a:rPr lang="en-AE" smtClean="0"/>
              <a:t>7</a:t>
            </a:fld>
            <a:endParaRPr lang="en-AE"/>
          </a:p>
        </p:txBody>
      </p:sp>
    </p:spTree>
    <p:extLst>
      <p:ext uri="{BB962C8B-B14F-4D97-AF65-F5344CB8AC3E}">
        <p14:creationId xmlns:p14="http://schemas.microsoft.com/office/powerpoint/2010/main" val="244838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1B97-1151-C2A8-7030-2B37F35CF850}"/>
              </a:ext>
            </a:extLst>
          </p:cNvPr>
          <p:cNvSpPr>
            <a:spLocks noGrp="1"/>
          </p:cNvSpPr>
          <p:nvPr>
            <p:ph type="title"/>
          </p:nvPr>
        </p:nvSpPr>
        <p:spPr/>
        <p:txBody>
          <a:bodyPr/>
          <a:lstStyle/>
          <a:p>
            <a:r>
              <a:rPr lang="en-US" dirty="0"/>
              <a:t>Proposed System – Caries Segmentation</a:t>
            </a:r>
            <a:endParaRPr lang="en-AE" dirty="0"/>
          </a:p>
        </p:txBody>
      </p:sp>
      <p:pic>
        <p:nvPicPr>
          <p:cNvPr id="4" name="Content Placeholder 3">
            <a:extLst>
              <a:ext uri="{FF2B5EF4-FFF2-40B4-BE49-F238E27FC236}">
                <a16:creationId xmlns:a16="http://schemas.microsoft.com/office/drawing/2014/main" id="{C16D9DCF-4EF1-F078-9E92-2241F98E2AAF}"/>
              </a:ext>
            </a:extLst>
          </p:cNvPr>
          <p:cNvPicPr>
            <a:picLocks noGrp="1"/>
          </p:cNvPicPr>
          <p:nvPr>
            <p:ph idx="1"/>
          </p:nvPr>
        </p:nvPicPr>
        <p:blipFill>
          <a:blip r:embed="rId2"/>
          <a:stretch>
            <a:fillRect/>
          </a:stretch>
        </p:blipFill>
        <p:spPr>
          <a:xfrm>
            <a:off x="2222370" y="1846263"/>
            <a:ext cx="7807585" cy="4022725"/>
          </a:xfrm>
          <a:prstGeom prst="rect">
            <a:avLst/>
          </a:prstGeom>
        </p:spPr>
      </p:pic>
      <p:sp>
        <p:nvSpPr>
          <p:cNvPr id="3" name="Slide Number Placeholder 2">
            <a:extLst>
              <a:ext uri="{FF2B5EF4-FFF2-40B4-BE49-F238E27FC236}">
                <a16:creationId xmlns:a16="http://schemas.microsoft.com/office/drawing/2014/main" id="{A2359C23-21B9-564C-D328-BE3D63E13591}"/>
              </a:ext>
            </a:extLst>
          </p:cNvPr>
          <p:cNvSpPr>
            <a:spLocks noGrp="1"/>
          </p:cNvSpPr>
          <p:nvPr>
            <p:ph type="sldNum" sz="quarter" idx="12"/>
          </p:nvPr>
        </p:nvSpPr>
        <p:spPr/>
        <p:txBody>
          <a:bodyPr/>
          <a:lstStyle/>
          <a:p>
            <a:fld id="{5AB1ABD7-A2E8-4263-B357-3B66F8A90F28}" type="slidenum">
              <a:rPr lang="en-AE" smtClean="0"/>
              <a:t>8</a:t>
            </a:fld>
            <a:endParaRPr lang="en-AE"/>
          </a:p>
        </p:txBody>
      </p:sp>
    </p:spTree>
    <p:extLst>
      <p:ext uri="{BB962C8B-B14F-4D97-AF65-F5344CB8AC3E}">
        <p14:creationId xmlns:p14="http://schemas.microsoft.com/office/powerpoint/2010/main" val="2744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93262-B0E3-53C7-547F-B78881677A8D}"/>
              </a:ext>
            </a:extLst>
          </p:cNvPr>
          <p:cNvSpPr>
            <a:spLocks noGrp="1"/>
          </p:cNvSpPr>
          <p:nvPr>
            <p:ph idx="1"/>
          </p:nvPr>
        </p:nvSpPr>
        <p:spPr>
          <a:xfrm>
            <a:off x="1097844" y="1840089"/>
            <a:ext cx="11094156" cy="6041496"/>
          </a:xfrm>
        </p:spPr>
        <p:txBody>
          <a:bodyPr/>
          <a:lstStyle/>
          <a:p>
            <a:r>
              <a:rPr lang="en-US" dirty="0"/>
              <a:t>In the development of the caries detection model, we explored three distinct approaches: </a:t>
            </a:r>
          </a:p>
          <a:p>
            <a:pPr marL="514350" indent="-514350">
              <a:buFont typeface="+mj-lt"/>
              <a:buAutoNum type="arabicPeriod"/>
            </a:pPr>
            <a:r>
              <a:rPr lang="en-US" dirty="0"/>
              <a:t>UNet architecture coupled with an EfficientNetB0 model as the encoder</a:t>
            </a:r>
          </a:p>
          <a:p>
            <a:pPr marL="514350" indent="-514350">
              <a:buFont typeface="+mj-lt"/>
              <a:buAutoNum type="arabicPeriod"/>
            </a:pPr>
            <a:r>
              <a:rPr lang="en-US" dirty="0"/>
              <a:t>U-Net++ architecture with an EfficientNetB0 backbone</a:t>
            </a:r>
          </a:p>
          <a:p>
            <a:pPr marL="514350" indent="-514350">
              <a:buFont typeface="+mj-lt"/>
              <a:buAutoNum type="arabicPeriod"/>
            </a:pPr>
            <a:r>
              <a:rPr lang="en-US" dirty="0"/>
              <a:t>U-Net model with a ResNet34 encoder backbone</a:t>
            </a:r>
          </a:p>
          <a:p>
            <a:r>
              <a:rPr lang="en-AE" dirty="0"/>
              <a:t>U-Net++ builds upon the traditional U-Net architecture, introducing enhancements to improve segmentation effectiveness. Notably, U-Net++ incorporates full-scale skip connections, which establish connections between layers at the same resolution. </a:t>
            </a:r>
          </a:p>
          <a:p>
            <a:r>
              <a:rPr lang="en-US" dirty="0"/>
              <a:t>These connections effectively merge low-level and high-level features, enriching the network's representation.</a:t>
            </a:r>
            <a:endParaRPr lang="en-AE" dirty="0"/>
          </a:p>
        </p:txBody>
      </p:sp>
      <p:sp>
        <p:nvSpPr>
          <p:cNvPr id="4" name="Title 1">
            <a:extLst>
              <a:ext uri="{FF2B5EF4-FFF2-40B4-BE49-F238E27FC236}">
                <a16:creationId xmlns:a16="http://schemas.microsoft.com/office/drawing/2014/main" id="{563B8B31-F7FE-4171-3C58-B0EDFBB98565}"/>
              </a:ext>
            </a:extLst>
          </p:cNvPr>
          <p:cNvSpPr>
            <a:spLocks noGrp="1"/>
          </p:cNvSpPr>
          <p:nvPr>
            <p:ph type="title"/>
          </p:nvPr>
        </p:nvSpPr>
        <p:spPr>
          <a:xfrm>
            <a:off x="1097280" y="286603"/>
            <a:ext cx="10058400" cy="1450757"/>
          </a:xfrm>
        </p:spPr>
        <p:txBody>
          <a:bodyPr/>
          <a:lstStyle/>
          <a:p>
            <a:r>
              <a:rPr lang="en-US" dirty="0"/>
              <a:t>Proposed System – Caries Segmentation</a:t>
            </a:r>
            <a:endParaRPr lang="en-AE" dirty="0"/>
          </a:p>
        </p:txBody>
      </p:sp>
      <p:sp>
        <p:nvSpPr>
          <p:cNvPr id="2" name="Slide Number Placeholder 1">
            <a:extLst>
              <a:ext uri="{FF2B5EF4-FFF2-40B4-BE49-F238E27FC236}">
                <a16:creationId xmlns:a16="http://schemas.microsoft.com/office/drawing/2014/main" id="{6B365A9E-B2A0-8CF3-DD60-826225C74070}"/>
              </a:ext>
            </a:extLst>
          </p:cNvPr>
          <p:cNvSpPr>
            <a:spLocks noGrp="1"/>
          </p:cNvSpPr>
          <p:nvPr>
            <p:ph type="sldNum" sz="quarter" idx="12"/>
          </p:nvPr>
        </p:nvSpPr>
        <p:spPr/>
        <p:txBody>
          <a:bodyPr/>
          <a:lstStyle/>
          <a:p>
            <a:fld id="{5AB1ABD7-A2E8-4263-B357-3B66F8A90F28}" type="slidenum">
              <a:rPr lang="en-AE" smtClean="0"/>
              <a:t>9</a:t>
            </a:fld>
            <a:endParaRPr lang="en-AE"/>
          </a:p>
        </p:txBody>
      </p:sp>
    </p:spTree>
    <p:extLst>
      <p:ext uri="{BB962C8B-B14F-4D97-AF65-F5344CB8AC3E}">
        <p14:creationId xmlns:p14="http://schemas.microsoft.com/office/powerpoint/2010/main" val="24746879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2723</Words>
  <Application>Microsoft Office PowerPoint</Application>
  <PresentationFormat>Widescreen</PresentationFormat>
  <Paragraphs>289</Paragraphs>
  <Slides>26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Cambria</vt:lpstr>
      <vt:lpstr>Cambria Math</vt:lpstr>
      <vt:lpstr>Times New Roman</vt:lpstr>
      <vt:lpstr>Retrospect</vt:lpstr>
      <vt:lpstr>Office Theme</vt:lpstr>
      <vt:lpstr>U-Net based Tooth Segmentation  and Caries Detection in  Digital Dental Radiography</vt:lpstr>
      <vt:lpstr>Introduction</vt:lpstr>
      <vt:lpstr>Introduction</vt:lpstr>
      <vt:lpstr>Problem Statement</vt:lpstr>
      <vt:lpstr>Research Objectives</vt:lpstr>
      <vt:lpstr>Proposed System – Tooth Segmentation</vt:lpstr>
      <vt:lpstr>Proposed System – Tooth Segmentation</vt:lpstr>
      <vt:lpstr>Proposed System – Caries Segmentation</vt:lpstr>
      <vt:lpstr>Proposed System – Caries Segmentation</vt:lpstr>
      <vt:lpstr>List Of Modules</vt:lpstr>
      <vt:lpstr>Image Pre-Processing</vt:lpstr>
      <vt:lpstr>Model Training</vt:lpstr>
      <vt:lpstr>Image Segmentation</vt:lpstr>
      <vt:lpstr>Metrics Evaluation and Validation </vt:lpstr>
      <vt:lpstr>Implementation – Tooth Segmentation</vt:lpstr>
      <vt:lpstr>Implementation – Caries Segmentation</vt:lpstr>
      <vt:lpstr>PowerPoint Presentation</vt:lpstr>
      <vt:lpstr>Findings and Discussion</vt:lpstr>
      <vt:lpstr>PowerPoint Presentation</vt:lpstr>
      <vt:lpstr>PowerPoint Presentation</vt:lpstr>
      <vt:lpstr>Conclusion</vt:lpstr>
      <vt:lpstr>Future Work</vt:lpstr>
      <vt:lpstr>Guide Approval</vt:lpstr>
      <vt:lpstr>Research Paper Status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based Tooth Segmentation  and Caries Detection in  Digital Dental Radiography</dc:title>
  <dc:creator>sreyas rejil</dc:creator>
  <cp:lastModifiedBy>sreyas rejil</cp:lastModifiedBy>
  <cp:revision>3</cp:revision>
  <dcterms:created xsi:type="dcterms:W3CDTF">2024-04-24T17:29:39Z</dcterms:created>
  <dcterms:modified xsi:type="dcterms:W3CDTF">2024-04-25T09:29:40Z</dcterms:modified>
</cp:coreProperties>
</file>