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i/inputdev.htm" TargetMode="External"/><Relationship Id="rId7" Type="http://schemas.openxmlformats.org/officeDocument/2006/relationships/hyperlink" Target="https://www.computerhope.com/jargon/s/symbol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n/number.htm" TargetMode="External"/><Relationship Id="rId5" Type="http://schemas.openxmlformats.org/officeDocument/2006/relationships/hyperlink" Target="https://www.computerhope.com/jargon/l/letter.htm" TargetMode="External"/><Relationship Id="rId4" Type="http://schemas.openxmlformats.org/officeDocument/2006/relationships/hyperlink" Target="https://www.computerhope.com/jargon/t/typewriter.ht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" TargetMode="External"/><Relationship Id="rId13" Type="http://schemas.openxmlformats.org/officeDocument/2006/relationships/hyperlink" Target="https://en.wikipedia.org/wiki/Pointer_(computing_WIMP)" TargetMode="External"/><Relationship Id="rId3" Type="http://schemas.openxmlformats.org/officeDocument/2006/relationships/hyperlink" Target="https://en.wikipedia.org/wiki/Input_interface" TargetMode="External"/><Relationship Id="rId7" Type="http://schemas.openxmlformats.org/officeDocument/2006/relationships/hyperlink" Target="https://en.wikipedia.org/wiki/Multi-dimensional" TargetMode="External"/><Relationship Id="rId12" Type="http://schemas.openxmlformats.org/officeDocument/2006/relationships/hyperlink" Target="https://en.wikipedia.org/wiki/Mouse_(computing)" TargetMode="External"/><Relationship Id="rId2" Type="http://schemas.openxmlformats.org/officeDocument/2006/relationships/image" Target="../media/image8.png"/><Relationship Id="rId16" Type="http://schemas.openxmlformats.org/officeDocument/2006/relationships/hyperlink" Target="https://en.wikipedia.org/wiki/Drag_and_dr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ree-dimensional_space" TargetMode="External"/><Relationship Id="rId11" Type="http://schemas.openxmlformats.org/officeDocument/2006/relationships/hyperlink" Target="https://en.wikipedia.org/wiki/Mouse_gesture" TargetMode="External"/><Relationship Id="rId5" Type="http://schemas.openxmlformats.org/officeDocument/2006/relationships/hyperlink" Target="https://en.wikipedia.org/wiki/User_(computing)#End-user" TargetMode="External"/><Relationship Id="rId15" Type="http://schemas.openxmlformats.org/officeDocument/2006/relationships/hyperlink" Target="https://en.wikipedia.org/wiki/Point_and_click" TargetMode="External"/><Relationship Id="rId10" Type="http://schemas.openxmlformats.org/officeDocument/2006/relationships/hyperlink" Target="https://en.wikipedia.org/wiki/Graphical_user_interface" TargetMode="External"/><Relationship Id="rId4" Type="http://schemas.openxmlformats.org/officeDocument/2006/relationships/hyperlink" Target="https://en.wikipedia.org/wiki/Human_interface_device" TargetMode="External"/><Relationship Id="rId9" Type="http://schemas.openxmlformats.org/officeDocument/2006/relationships/hyperlink" Target="https://en.wikipedia.org/wiki/Computer-aided_design" TargetMode="External"/><Relationship Id="rId14" Type="http://schemas.openxmlformats.org/officeDocument/2006/relationships/hyperlink" Target="https://en.wikipedia.org/wiki/Cursor_(computers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thode_ray_tube" TargetMode="External"/><Relationship Id="rId13" Type="http://schemas.openxmlformats.org/officeDocument/2006/relationships/hyperlink" Target="https://en.wikipedia.org/wiki/Thunderbolt_(interface)" TargetMode="External"/><Relationship Id="rId3" Type="http://schemas.openxmlformats.org/officeDocument/2006/relationships/hyperlink" Target="https://en.wikipedia.org/wiki/Display_device" TargetMode="External"/><Relationship Id="rId7" Type="http://schemas.openxmlformats.org/officeDocument/2006/relationships/hyperlink" Target="https://en.wikipedia.org/wiki/Cold-cathode_fluorescent_lamp" TargetMode="External"/><Relationship Id="rId12" Type="http://schemas.openxmlformats.org/officeDocument/2006/relationships/hyperlink" Target="https://en.wikipedia.org/wiki/DisplayPor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ED-backlit_LCD" TargetMode="External"/><Relationship Id="rId11" Type="http://schemas.openxmlformats.org/officeDocument/2006/relationships/hyperlink" Target="https://en.wikipedia.org/wiki/HDMI" TargetMode="External"/><Relationship Id="rId5" Type="http://schemas.openxmlformats.org/officeDocument/2006/relationships/hyperlink" Target="https://en.wikipedia.org/wiki/Thin_film_transistor_liquid_crystal_display" TargetMode="External"/><Relationship Id="rId10" Type="http://schemas.openxmlformats.org/officeDocument/2006/relationships/hyperlink" Target="https://en.wikipedia.org/wiki/Digital_Visual_Interface" TargetMode="External"/><Relationship Id="rId4" Type="http://schemas.openxmlformats.org/officeDocument/2006/relationships/hyperlink" Target="https://en.wikipedia.org/wiki/Electronic_circuit" TargetMode="External"/><Relationship Id="rId9" Type="http://schemas.openxmlformats.org/officeDocument/2006/relationships/hyperlink" Target="https://en.wikipedia.org/wiki/VGA_connector" TargetMode="External"/><Relationship Id="rId14" Type="http://schemas.openxmlformats.org/officeDocument/2006/relationships/hyperlink" Target="https://en.wikipedia.org/wiki/Low-voltage_differential_signali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inter_(computing)#cite_note-2" TargetMode="External"/><Relationship Id="rId13" Type="http://schemas.openxmlformats.org/officeDocument/2006/relationships/hyperlink" Target="https://en.wikipedia.org/wiki/Typewriter#Electric_designs" TargetMode="External"/><Relationship Id="rId18" Type="http://schemas.openxmlformats.org/officeDocument/2006/relationships/hyperlink" Target="https://en.wikipedia.org/wiki/Plotter" TargetMode="External"/><Relationship Id="rId3" Type="http://schemas.openxmlformats.org/officeDocument/2006/relationships/hyperlink" Target="https://en.wikipedia.org/wiki/Computing" TargetMode="External"/><Relationship Id="rId7" Type="http://schemas.openxmlformats.org/officeDocument/2006/relationships/hyperlink" Target="https://en.wikipedia.org/wiki/Difference_engine" TargetMode="External"/><Relationship Id="rId12" Type="http://schemas.openxmlformats.org/officeDocument/2006/relationships/hyperlink" Target="https://en.wikipedia.org/wiki/Printer_(computing)#cite_note-4" TargetMode="External"/><Relationship Id="rId17" Type="http://schemas.openxmlformats.org/officeDocument/2006/relationships/hyperlink" Target="https://en.wikipedia.org/wiki/Dot_matrix_printing" TargetMode="External"/><Relationship Id="rId2" Type="http://schemas.openxmlformats.org/officeDocument/2006/relationships/image" Target="../media/image14.png"/><Relationship Id="rId16" Type="http://schemas.openxmlformats.org/officeDocument/2006/relationships/hyperlink" Target="https://en.wikipedia.org/wiki/Line_prin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harles_Babbage" TargetMode="External"/><Relationship Id="rId11" Type="http://schemas.openxmlformats.org/officeDocument/2006/relationships/hyperlink" Target="https://en.wikipedia.org/wiki/Printer_(computing)#cite_note-3" TargetMode="External"/><Relationship Id="rId5" Type="http://schemas.openxmlformats.org/officeDocument/2006/relationships/hyperlink" Target="https://en.wikipedia.org/wiki/Printer_(computing)#cite_note-1" TargetMode="External"/><Relationship Id="rId15" Type="http://schemas.openxmlformats.org/officeDocument/2006/relationships/hyperlink" Target="https://en.wikipedia.org/wiki/Daisy_wheel_printing" TargetMode="External"/><Relationship Id="rId10" Type="http://schemas.openxmlformats.org/officeDocument/2006/relationships/hyperlink" Target="https://en.wikipedia.org/wiki/Seiko_Epson" TargetMode="External"/><Relationship Id="rId19" Type="http://schemas.openxmlformats.org/officeDocument/2006/relationships/hyperlink" Target="https://en.wikipedia.org/wiki/Blueprint" TargetMode="External"/><Relationship Id="rId4" Type="http://schemas.openxmlformats.org/officeDocument/2006/relationships/hyperlink" Target="https://en.wikipedia.org/wiki/Peripheral" TargetMode="External"/><Relationship Id="rId9" Type="http://schemas.openxmlformats.org/officeDocument/2006/relationships/hyperlink" Target="https://en.wikipedia.org/wiki/EP-101" TargetMode="External"/><Relationship Id="rId14" Type="http://schemas.openxmlformats.org/officeDocument/2006/relationships/hyperlink" Target="https://en.wikipedia.org/wiki/Teletype_Corpo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101" y="185352"/>
            <a:ext cx="8825658" cy="1230991"/>
          </a:xfrm>
        </p:spPr>
        <p:txBody>
          <a:bodyPr/>
          <a:lstStyle/>
          <a:p>
            <a:pPr algn="ctr"/>
            <a:r>
              <a:rPr lang="en-GB" dirty="0" smtClean="0"/>
              <a:t>Devices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65" y="1984754"/>
            <a:ext cx="8825658" cy="861420"/>
          </a:xfrm>
        </p:spPr>
        <p:txBody>
          <a:bodyPr/>
          <a:lstStyle/>
          <a:p>
            <a:r>
              <a:rPr lang="en-GB" dirty="0" smtClean="0"/>
              <a:t>AN ELECTRICAL MECHANICAL DEVICE THAT CAN BE USED TO ENTER DATA AND INSTRUCTIONS INTO A COMPUTER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94" y="3137930"/>
            <a:ext cx="4246605" cy="28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Audio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Audio output devices can be used to translate audio from computer to a understandable one to humans.</a:t>
            </a:r>
          </a:p>
          <a:p>
            <a:r>
              <a:rPr lang="en-GB" smtClean="0"/>
              <a:t>Common Audio Output Devices</a:t>
            </a:r>
          </a:p>
          <a:p>
            <a:pPr lvl="1"/>
            <a:r>
              <a:rPr lang="en-GB" smtClean="0"/>
              <a:t>Speakers</a:t>
            </a:r>
          </a:p>
          <a:p>
            <a:pPr lvl="1"/>
            <a:r>
              <a:rPr lang="en-GB" smtClean="0"/>
              <a:t>Headphones 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47" y="2977979"/>
            <a:ext cx="3609717" cy="30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95" y="3272383"/>
            <a:ext cx="3175686" cy="317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KeyBoard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computer </a:t>
            </a:r>
            <a:r>
              <a:rPr lang="en-GB" b="1" dirty="0"/>
              <a:t>keyboard</a:t>
            </a:r>
            <a:r>
              <a:rPr lang="en-GB" dirty="0"/>
              <a:t> is one of the primary </a:t>
            </a:r>
            <a:r>
              <a:rPr lang="en-GB" dirty="0">
                <a:hlinkClick r:id="rId3"/>
              </a:rPr>
              <a:t>input devices</a:t>
            </a:r>
            <a:r>
              <a:rPr lang="en-GB" dirty="0"/>
              <a:t> used with a computer that looks similar to those found on electric </a:t>
            </a:r>
            <a:r>
              <a:rPr lang="en-GB" dirty="0">
                <a:hlinkClick r:id="rId4"/>
              </a:rPr>
              <a:t>typewriters</a:t>
            </a:r>
            <a:r>
              <a:rPr lang="en-GB" dirty="0"/>
              <a:t>, but with some additional keys. Keyboards allow you to input </a:t>
            </a:r>
            <a:r>
              <a:rPr lang="en-GB" dirty="0">
                <a:hlinkClick r:id="rId5"/>
              </a:rPr>
              <a:t>letters</a:t>
            </a:r>
            <a:r>
              <a:rPr lang="en-GB" dirty="0"/>
              <a:t>, </a:t>
            </a:r>
            <a:r>
              <a:rPr lang="en-GB" dirty="0">
                <a:hlinkClick r:id="rId6"/>
              </a:rPr>
              <a:t>numbers</a:t>
            </a:r>
            <a:r>
              <a:rPr lang="en-GB" dirty="0"/>
              <a:t>, and other </a:t>
            </a:r>
            <a:r>
              <a:rPr lang="en-GB" dirty="0">
                <a:hlinkClick r:id="rId7"/>
              </a:rPr>
              <a:t>symbols</a:t>
            </a:r>
            <a:r>
              <a:rPr lang="en-GB" dirty="0"/>
              <a:t> into a computer that can serve as commands or be used to type text.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7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63" y="2953264"/>
            <a:ext cx="2115662" cy="29903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Pointing device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b="1" dirty="0"/>
              <a:t>pointing device</a:t>
            </a:r>
            <a:r>
              <a:rPr lang="en-GB" dirty="0"/>
              <a:t> is an </a:t>
            </a:r>
            <a:r>
              <a:rPr lang="en-GB" dirty="0">
                <a:hlinkClick r:id="rId3" tooltip="Input interface"/>
              </a:rPr>
              <a:t>input interface</a:t>
            </a:r>
            <a:r>
              <a:rPr lang="en-GB" dirty="0"/>
              <a:t> (specifically a </a:t>
            </a:r>
            <a:r>
              <a:rPr lang="en-GB" dirty="0">
                <a:hlinkClick r:id="rId4" tooltip="Human interface device"/>
              </a:rPr>
              <a:t>human interface device</a:t>
            </a:r>
            <a:r>
              <a:rPr lang="en-GB" dirty="0"/>
              <a:t>) that allows a </a:t>
            </a:r>
            <a:r>
              <a:rPr lang="en-GB" dirty="0">
                <a:hlinkClick r:id="rId5" tooltip="User (computing)"/>
              </a:rPr>
              <a:t>user</a:t>
            </a:r>
            <a:r>
              <a:rPr lang="en-GB" dirty="0"/>
              <a:t> to input </a:t>
            </a:r>
            <a:r>
              <a:rPr lang="en-GB" dirty="0">
                <a:hlinkClick r:id="rId6" tooltip="Three-dimensional space"/>
              </a:rPr>
              <a:t>spatial</a:t>
            </a:r>
            <a:r>
              <a:rPr lang="en-GB" dirty="0"/>
              <a:t> (i.e., continuous and </a:t>
            </a:r>
            <a:r>
              <a:rPr lang="en-GB" dirty="0">
                <a:hlinkClick r:id="rId7" tooltip="Multi-dimensional"/>
              </a:rPr>
              <a:t>multi-dimensional</a:t>
            </a:r>
            <a:r>
              <a:rPr lang="en-GB" dirty="0"/>
              <a:t>) data to a </a:t>
            </a:r>
            <a:r>
              <a:rPr lang="en-GB" dirty="0">
                <a:hlinkClick r:id="rId8" tooltip="Computer"/>
              </a:rPr>
              <a:t>computer</a:t>
            </a:r>
            <a:r>
              <a:rPr lang="en-GB" dirty="0"/>
              <a:t>. </a:t>
            </a:r>
            <a:r>
              <a:rPr lang="en-GB" dirty="0">
                <a:hlinkClick r:id="rId9" tooltip="Computer-aided design"/>
              </a:rPr>
              <a:t>CAD</a:t>
            </a:r>
            <a:r>
              <a:rPr lang="en-GB" dirty="0"/>
              <a:t> systems and </a:t>
            </a:r>
            <a:r>
              <a:rPr lang="en-GB" dirty="0">
                <a:hlinkClick r:id="rId10" tooltip="Graphical user interface"/>
              </a:rPr>
              <a:t>graphical user interfaces</a:t>
            </a:r>
            <a:r>
              <a:rPr lang="en-GB" dirty="0"/>
              <a:t> (GUI) allow the user to control and provide data to the computer using physical </a:t>
            </a:r>
            <a:r>
              <a:rPr lang="en-GB" dirty="0">
                <a:hlinkClick r:id="rId11" tooltip="Mouse gesture"/>
              </a:rPr>
              <a:t>gestures</a:t>
            </a:r>
            <a:r>
              <a:rPr lang="en-GB" dirty="0"/>
              <a:t> by moving a hand-held </a:t>
            </a:r>
            <a:r>
              <a:rPr lang="en-GB" dirty="0">
                <a:hlinkClick r:id="rId12" tooltip="Mouse (computing)"/>
              </a:rPr>
              <a:t>mouse</a:t>
            </a:r>
            <a:r>
              <a:rPr lang="en-GB" dirty="0"/>
              <a:t> or similar device across the surface of the physical desktop and activating switches on the mouse. Movements of the pointing device are echoed on the screen by movements of the </a:t>
            </a:r>
            <a:r>
              <a:rPr lang="en-GB" dirty="0">
                <a:hlinkClick r:id="rId13" tooltip="Pointer (computing WIMP)"/>
              </a:rPr>
              <a:t>pointer</a:t>
            </a:r>
            <a:r>
              <a:rPr lang="en-GB" dirty="0"/>
              <a:t> (or </a:t>
            </a:r>
            <a:r>
              <a:rPr lang="en-GB" dirty="0">
                <a:hlinkClick r:id="rId14" tooltip="Cursor (computers)"/>
              </a:rPr>
              <a:t>cursor</a:t>
            </a:r>
            <a:r>
              <a:rPr lang="en-GB" dirty="0"/>
              <a:t>) and other visual changes. Common gestures are </a:t>
            </a:r>
            <a:r>
              <a:rPr lang="en-GB" dirty="0">
                <a:hlinkClick r:id="rId15" tooltip="Point and click"/>
              </a:rPr>
              <a:t>point and click</a:t>
            </a:r>
            <a:r>
              <a:rPr lang="en-GB" dirty="0"/>
              <a:t> and </a:t>
            </a:r>
            <a:r>
              <a:rPr lang="en-GB" dirty="0">
                <a:hlinkClick r:id="rId16" tooltip="Drag and drop"/>
              </a:rPr>
              <a:t>drag and </a:t>
            </a:r>
            <a:r>
              <a:rPr lang="en-GB" dirty="0" err="1" smtClean="0">
                <a:hlinkClick r:id="rId16" tooltip="Drag and drop"/>
              </a:rPr>
              <a:t>drop</a:t>
            </a:r>
            <a:r>
              <a:rPr lang="en-GB" dirty="0" err="1" smtClean="0"/>
              <a:t>.For</a:t>
            </a:r>
            <a:r>
              <a:rPr lang="en-GB" dirty="0" smtClean="0"/>
              <a:t> example mouse.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9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24" y="120327"/>
            <a:ext cx="4495690" cy="2862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Optical Input Devices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Optical Scanning</a:t>
            </a:r>
          </a:p>
          <a:p>
            <a:pPr marL="0" indent="0">
              <a:buNone/>
            </a:pPr>
            <a:r>
              <a:rPr lang="en-GB" dirty="0" smtClean="0"/>
              <a:t>      </a:t>
            </a:r>
            <a:r>
              <a:rPr lang="en-GB" dirty="0"/>
              <a:t>A scanner is similar to a photocopier, except that instead of </a:t>
            </a:r>
            <a:r>
              <a:rPr lang="en-GB" dirty="0" smtClean="0"/>
              <a:t>       producing </a:t>
            </a:r>
            <a:r>
              <a:rPr lang="en-GB" dirty="0"/>
              <a:t>a paper copy of the document you place on it, you get an electronic copy which appears on your computer screen. A scanner works by digitising an image. The images are represented as bitmaps. The bit map images can be stored in a file, displayed on a monitor or manipulated by programs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 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1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AUDIO INPUT DEVICES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Audio input devices</a:t>
            </a:r>
            <a:r>
              <a:rPr lang="en-GB" dirty="0"/>
              <a:t> are used to capture sound. In some cases, an </a:t>
            </a:r>
            <a:r>
              <a:rPr lang="en-GB" b="1" dirty="0"/>
              <a:t>audio output device</a:t>
            </a:r>
            <a:r>
              <a:rPr lang="en-GB" dirty="0"/>
              <a:t> can be used as an </a:t>
            </a:r>
            <a:r>
              <a:rPr lang="en-GB" b="1" dirty="0"/>
              <a:t>input device</a:t>
            </a:r>
            <a:r>
              <a:rPr lang="en-GB" dirty="0"/>
              <a:t>, in order to capture produced </a:t>
            </a:r>
            <a:r>
              <a:rPr lang="en-GB" dirty="0" err="1"/>
              <a:t>sound.</a:t>
            </a:r>
            <a:r>
              <a:rPr lang="en-GB" b="1" dirty="0" err="1"/>
              <a:t>Audio</a:t>
            </a:r>
            <a:r>
              <a:rPr lang="en-GB" b="1" dirty="0"/>
              <a:t> input devices</a:t>
            </a:r>
            <a:r>
              <a:rPr lang="en-GB" dirty="0"/>
              <a:t> allow a user to </a:t>
            </a:r>
            <a:r>
              <a:rPr lang="en-GB" dirty="0" err="1"/>
              <a:t>send</a:t>
            </a:r>
            <a:r>
              <a:rPr lang="en-GB" b="1" dirty="0" err="1"/>
              <a:t>audio</a:t>
            </a:r>
            <a:r>
              <a:rPr lang="en-GB" dirty="0"/>
              <a:t> signals to a computer for processing, recording, or carrying out commands.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298" y="3432732"/>
            <a:ext cx="2409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30" y="1493108"/>
            <a:ext cx="24384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Video Input devices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Video input devices can be used to entering full motion recording to a computer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285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64" y="2631991"/>
            <a:ext cx="2704070" cy="2704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Output Devices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“Can be used to receive information from the computer”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Output can be of form 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Soft Copy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Hard Copy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7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9" y="49162"/>
            <a:ext cx="2803738" cy="2677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Monitor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b="1" dirty="0"/>
              <a:t>computer monitor</a:t>
            </a:r>
            <a:r>
              <a:rPr lang="en-GB" dirty="0"/>
              <a:t> is an output device which displays the information in pictorial form. A monitor usually comprises the </a:t>
            </a:r>
            <a:r>
              <a:rPr lang="en-GB" dirty="0">
                <a:hlinkClick r:id="rId3" tooltip="Display device"/>
              </a:rPr>
              <a:t>display device</a:t>
            </a:r>
            <a:r>
              <a:rPr lang="en-GB" dirty="0"/>
              <a:t>, </a:t>
            </a:r>
            <a:r>
              <a:rPr lang="en-GB" dirty="0">
                <a:hlinkClick r:id="rId4" tooltip="Electronic circuit"/>
              </a:rPr>
              <a:t>circuitry</a:t>
            </a:r>
            <a:r>
              <a:rPr lang="en-GB" dirty="0"/>
              <a:t>, casing, and power supply. The display device in modern monitors is typically a </a:t>
            </a:r>
            <a:r>
              <a:rPr lang="en-GB" dirty="0">
                <a:hlinkClick r:id="rId5" tooltip="Thin film transistor liquid crystal display"/>
              </a:rPr>
              <a:t>thin film transistor liquid crystal display</a:t>
            </a:r>
            <a:r>
              <a:rPr lang="en-GB" dirty="0"/>
              <a:t> (TFT-LCD) with </a:t>
            </a:r>
            <a:r>
              <a:rPr lang="en-GB" dirty="0">
                <a:hlinkClick r:id="rId6" tooltip="LED-backlit LCD"/>
              </a:rPr>
              <a:t>LED backlighting</a:t>
            </a:r>
            <a:r>
              <a:rPr lang="en-GB" dirty="0"/>
              <a:t> having replaced </a:t>
            </a:r>
            <a:r>
              <a:rPr lang="en-GB" dirty="0">
                <a:hlinkClick r:id="rId7" tooltip="Cold-cathode fluorescent lamp"/>
              </a:rPr>
              <a:t>cold-cathode fluorescent lamp</a:t>
            </a:r>
            <a:r>
              <a:rPr lang="en-GB" dirty="0"/>
              <a:t> (CCFL) backlighting. Older monitors used a </a:t>
            </a:r>
            <a:r>
              <a:rPr lang="en-GB" dirty="0">
                <a:hlinkClick r:id="rId8" tooltip="Cathode ray tube"/>
              </a:rPr>
              <a:t>cathode ray tube</a:t>
            </a:r>
            <a:r>
              <a:rPr lang="en-GB" dirty="0"/>
              <a:t> (CRT). Monitors are connected to the computer via </a:t>
            </a:r>
            <a:r>
              <a:rPr lang="en-GB" dirty="0">
                <a:hlinkClick r:id="rId9" tooltip="VGA connector"/>
              </a:rPr>
              <a:t>VGA</a:t>
            </a:r>
            <a:r>
              <a:rPr lang="en-GB" dirty="0"/>
              <a:t>, </a:t>
            </a:r>
            <a:r>
              <a:rPr lang="en-GB" dirty="0">
                <a:hlinkClick r:id="rId10" tooltip="Digital Visual Interface"/>
              </a:rPr>
              <a:t>Digital Visual Interface</a:t>
            </a:r>
            <a:r>
              <a:rPr lang="en-GB" dirty="0"/>
              <a:t> (DVI), </a:t>
            </a:r>
            <a:r>
              <a:rPr lang="en-GB" dirty="0">
                <a:hlinkClick r:id="rId11" tooltip="HDMI"/>
              </a:rPr>
              <a:t>HDMI</a:t>
            </a:r>
            <a:r>
              <a:rPr lang="en-GB" dirty="0"/>
              <a:t>, </a:t>
            </a:r>
            <a:r>
              <a:rPr lang="en-GB" dirty="0">
                <a:hlinkClick r:id="rId12" tooltip="DisplayPort"/>
              </a:rPr>
              <a:t>DisplayPort</a:t>
            </a:r>
            <a:r>
              <a:rPr lang="en-GB" dirty="0"/>
              <a:t>, </a:t>
            </a:r>
            <a:r>
              <a:rPr lang="en-GB" dirty="0">
                <a:hlinkClick r:id="rId13" tooltip="Thunderbolt (interface)"/>
              </a:rPr>
              <a:t>Thunderbolt</a:t>
            </a:r>
            <a:r>
              <a:rPr lang="en-GB" dirty="0"/>
              <a:t>, </a:t>
            </a:r>
            <a:r>
              <a:rPr lang="en-GB" dirty="0">
                <a:hlinkClick r:id="rId14" tooltip="Low-voltage differential signaling"/>
              </a:rPr>
              <a:t>low-voltage differential </a:t>
            </a:r>
            <a:r>
              <a:rPr lang="en-GB" dirty="0" err="1">
                <a:hlinkClick r:id="rId14" tooltip="Low-voltage differential signaling"/>
              </a:rPr>
              <a:t>signaling</a:t>
            </a:r>
            <a:r>
              <a:rPr lang="en-GB" dirty="0"/>
              <a:t> (LVDS) or other proprietary connectors and signals.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0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98" y="-92769"/>
            <a:ext cx="3613056" cy="249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 </a:t>
            </a:r>
            <a:r>
              <a:rPr lang="en-GB" dirty="0">
                <a:hlinkClick r:id="rId3" tooltip="Computing"/>
              </a:rPr>
              <a:t>computing</a:t>
            </a:r>
            <a:r>
              <a:rPr lang="en-GB" dirty="0"/>
              <a:t>, a </a:t>
            </a:r>
            <a:r>
              <a:rPr lang="en-GB" b="1" dirty="0"/>
              <a:t>printer</a:t>
            </a:r>
            <a:r>
              <a:rPr lang="en-GB" dirty="0"/>
              <a:t> is a </a:t>
            </a:r>
            <a:r>
              <a:rPr lang="en-GB" dirty="0">
                <a:hlinkClick r:id="rId4" tooltip="Peripheral"/>
              </a:rPr>
              <a:t>peripheral</a:t>
            </a:r>
            <a:r>
              <a:rPr lang="en-GB" dirty="0"/>
              <a:t> which makes a persistent human-readable representation of graphics or text on paper or similar physical media.</a:t>
            </a:r>
            <a:r>
              <a:rPr lang="en-GB" baseline="30000" dirty="0">
                <a:hlinkClick r:id="rId5"/>
              </a:rPr>
              <a:t>[1]</a:t>
            </a:r>
            <a:r>
              <a:rPr lang="en-GB" dirty="0"/>
              <a:t> The first computer printer design was a mechanically driven apparatus by </a:t>
            </a:r>
            <a:r>
              <a:rPr lang="en-GB" dirty="0">
                <a:hlinkClick r:id="rId6" tooltip="Charles Babbage"/>
              </a:rPr>
              <a:t>Charles Babbage</a:t>
            </a:r>
            <a:r>
              <a:rPr lang="en-GB" dirty="0"/>
              <a:t> for his </a:t>
            </a:r>
            <a:r>
              <a:rPr lang="en-GB" dirty="0">
                <a:hlinkClick r:id="rId7" tooltip="Difference engine"/>
              </a:rPr>
              <a:t>difference engine</a:t>
            </a:r>
            <a:r>
              <a:rPr lang="en-GB" dirty="0"/>
              <a:t> in the 19th century; his mechanical printer design was not built until 2000.</a:t>
            </a:r>
            <a:r>
              <a:rPr lang="en-GB" baseline="30000" dirty="0">
                <a:hlinkClick r:id="rId8"/>
              </a:rPr>
              <a:t>[2]</a:t>
            </a:r>
            <a:r>
              <a:rPr lang="en-GB" dirty="0"/>
              <a:t> The first electronic printer was the </a:t>
            </a:r>
            <a:r>
              <a:rPr lang="en-GB" dirty="0">
                <a:hlinkClick r:id="rId9" tooltip="EP-101"/>
              </a:rPr>
              <a:t>EP-101</a:t>
            </a:r>
            <a:r>
              <a:rPr lang="en-GB" dirty="0"/>
              <a:t>, invented by Japanese company </a:t>
            </a:r>
            <a:r>
              <a:rPr lang="en-GB" dirty="0">
                <a:hlinkClick r:id="rId10" tooltip="Seiko Epson"/>
              </a:rPr>
              <a:t>Epson</a:t>
            </a:r>
            <a:r>
              <a:rPr lang="en-GB" dirty="0"/>
              <a:t> and released in 1968.</a:t>
            </a:r>
            <a:r>
              <a:rPr lang="en-GB" baseline="30000" dirty="0">
                <a:hlinkClick r:id="rId11"/>
              </a:rPr>
              <a:t>[3]</a:t>
            </a:r>
            <a:r>
              <a:rPr lang="en-GB" baseline="30000" dirty="0">
                <a:hlinkClick r:id="rId12"/>
              </a:rPr>
              <a:t>[4]</a:t>
            </a:r>
            <a:r>
              <a:rPr lang="en-GB" dirty="0"/>
              <a:t> The first commercial printers generally used mechanisms from </a:t>
            </a:r>
            <a:r>
              <a:rPr lang="en-GB" dirty="0">
                <a:hlinkClick r:id="rId13" tooltip="Typewriter"/>
              </a:rPr>
              <a:t>electric typewriters</a:t>
            </a:r>
            <a:r>
              <a:rPr lang="en-GB" dirty="0"/>
              <a:t> and </a:t>
            </a:r>
            <a:r>
              <a:rPr lang="en-GB" dirty="0">
                <a:hlinkClick r:id="rId14" tooltip="Teletype Corporation"/>
              </a:rPr>
              <a:t>Teletype</a:t>
            </a:r>
            <a:r>
              <a:rPr lang="en-GB" dirty="0"/>
              <a:t> machines. The demand for higher speed led to the development of new systems specifically for computer use. In the 1980s were </a:t>
            </a:r>
            <a:r>
              <a:rPr lang="en-GB" dirty="0">
                <a:hlinkClick r:id="rId15" tooltip="Daisy wheel printing"/>
              </a:rPr>
              <a:t>daisy wheel</a:t>
            </a:r>
            <a:r>
              <a:rPr lang="en-GB" dirty="0"/>
              <a:t> systems similar to typewriters, </a:t>
            </a:r>
            <a:r>
              <a:rPr lang="en-GB" dirty="0">
                <a:hlinkClick r:id="rId16" tooltip="Line printer"/>
              </a:rPr>
              <a:t>line printers</a:t>
            </a:r>
            <a:r>
              <a:rPr lang="en-GB" dirty="0"/>
              <a:t> that produced similar output but at much higher speed, and </a:t>
            </a:r>
            <a:r>
              <a:rPr lang="en-GB" dirty="0">
                <a:hlinkClick r:id="rId17" tooltip="Dot matrix printing"/>
              </a:rPr>
              <a:t>dot matrix</a:t>
            </a:r>
            <a:r>
              <a:rPr lang="en-GB" dirty="0"/>
              <a:t> systems that could mix text and graphics but produced relatively low-quality output. The </a:t>
            </a:r>
            <a:r>
              <a:rPr lang="en-GB" dirty="0">
                <a:hlinkClick r:id="rId18" tooltip="Plotter"/>
              </a:rPr>
              <a:t>plotter</a:t>
            </a:r>
            <a:r>
              <a:rPr lang="en-GB" dirty="0"/>
              <a:t> was used for those requiring high quality line art like </a:t>
            </a:r>
            <a:r>
              <a:rPr lang="en-GB" dirty="0">
                <a:hlinkClick r:id="rId19" tooltip="Blueprint"/>
              </a:rPr>
              <a:t>blueprints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6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177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Devices</vt:lpstr>
      <vt:lpstr>KeyBoard</vt:lpstr>
      <vt:lpstr>Pointing device  </vt:lpstr>
      <vt:lpstr>Optical Input Devices  </vt:lpstr>
      <vt:lpstr>AUDIO INPUT DEVICES</vt:lpstr>
      <vt:lpstr>Video Input devices</vt:lpstr>
      <vt:lpstr>Output Devices </vt:lpstr>
      <vt:lpstr>Monitor</vt:lpstr>
      <vt:lpstr>Printer</vt:lpstr>
      <vt:lpstr>Audio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Devices</dc:title>
  <dc:creator>student</dc:creator>
  <cp:lastModifiedBy>student </cp:lastModifiedBy>
  <cp:revision>12</cp:revision>
  <dcterms:created xsi:type="dcterms:W3CDTF">2017-08-08T09:24:44Z</dcterms:created>
  <dcterms:modified xsi:type="dcterms:W3CDTF">2017-08-08T10:39:02Z</dcterms:modified>
</cp:coreProperties>
</file>