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98B6A5-555B-2B2D-4D4E-6300F1A4C211}" v="61" dt="2024-06-05T00:56:22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0D7438-50E5-4BFD-BA99-21EF7541C22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9559F9-FC00-4EAA-88F7-FFE811072FF3}">
      <dgm:prSet/>
      <dgm:spPr/>
      <dgm:t>
        <a:bodyPr/>
        <a:lstStyle/>
        <a:p>
          <a:r>
            <a:rPr lang="en-US" b="1" u="sng"/>
            <a:t>Focus: </a:t>
          </a:r>
          <a:r>
            <a:rPr lang="en-US"/>
            <a:t>Critical components like user authentication, shopping basket, product catalog.</a:t>
          </a:r>
        </a:p>
      </dgm:t>
    </dgm:pt>
    <dgm:pt modelId="{38DD7544-6689-4180-BFAF-A8DC35B96EB1}" type="parTrans" cxnId="{FB9C89D0-174C-4F2B-877F-40505526A96D}">
      <dgm:prSet/>
      <dgm:spPr/>
      <dgm:t>
        <a:bodyPr/>
        <a:lstStyle/>
        <a:p>
          <a:endParaRPr lang="en-US"/>
        </a:p>
      </dgm:t>
    </dgm:pt>
    <dgm:pt modelId="{CC6DCA4E-B673-4900-BC16-DE5A44F930AB}" type="sibTrans" cxnId="{FB9C89D0-174C-4F2B-877F-40505526A96D}">
      <dgm:prSet/>
      <dgm:spPr/>
      <dgm:t>
        <a:bodyPr/>
        <a:lstStyle/>
        <a:p>
          <a:endParaRPr lang="en-US"/>
        </a:p>
      </dgm:t>
    </dgm:pt>
    <dgm:pt modelId="{3E48D8EA-67A1-4DF9-B216-4FF48FF3F475}">
      <dgm:prSet/>
      <dgm:spPr/>
      <dgm:t>
        <a:bodyPr/>
        <a:lstStyle/>
        <a:p>
          <a:r>
            <a:rPr lang="en-US" b="1" u="sng"/>
            <a:t>Creating Test Cases: </a:t>
          </a:r>
          <a:r>
            <a:rPr lang="en-US"/>
            <a:t>Each method annotated with @Test represents a single test case. Use assertions to verify application behavior. E.g., after executing a method, assert that the result matches the expected value.</a:t>
          </a:r>
        </a:p>
      </dgm:t>
    </dgm:pt>
    <dgm:pt modelId="{0FA7DD92-77B8-4691-AB2A-0024CFEF3028}" type="parTrans" cxnId="{E34F7039-F881-4CEF-AD9D-7D6E61BEED28}">
      <dgm:prSet/>
      <dgm:spPr/>
      <dgm:t>
        <a:bodyPr/>
        <a:lstStyle/>
        <a:p>
          <a:endParaRPr lang="en-US"/>
        </a:p>
      </dgm:t>
    </dgm:pt>
    <dgm:pt modelId="{7E0DD3EF-605E-4550-B665-7C45C4FD29D8}" type="sibTrans" cxnId="{E34F7039-F881-4CEF-AD9D-7D6E61BEED28}">
      <dgm:prSet/>
      <dgm:spPr/>
      <dgm:t>
        <a:bodyPr/>
        <a:lstStyle/>
        <a:p>
          <a:endParaRPr lang="en-US"/>
        </a:p>
      </dgm:t>
    </dgm:pt>
    <dgm:pt modelId="{62C6DAD5-9E2F-42EE-83E0-72E162DB99F3}">
      <dgm:prSet/>
      <dgm:spPr/>
      <dgm:t>
        <a:bodyPr/>
        <a:lstStyle/>
        <a:p>
          <a:r>
            <a:rPr lang="en-US" b="1" u="sng"/>
            <a:t>Running Tests: </a:t>
          </a:r>
          <a:r>
            <a:rPr lang="en-US"/>
            <a:t>Run tests individually, as a suite, or as part of the build process. IntelliJ IDEA provides a user-friendly interface for running tests and displaying results, including failures.</a:t>
          </a:r>
        </a:p>
      </dgm:t>
    </dgm:pt>
    <dgm:pt modelId="{75EAD24C-0003-4665-8586-F659FDA5CE3F}" type="parTrans" cxnId="{2DB375FE-6699-4D6D-9DDE-D10B3692A2B5}">
      <dgm:prSet/>
      <dgm:spPr/>
      <dgm:t>
        <a:bodyPr/>
        <a:lstStyle/>
        <a:p>
          <a:endParaRPr lang="en-US"/>
        </a:p>
      </dgm:t>
    </dgm:pt>
    <dgm:pt modelId="{61C1EB73-980A-4994-9D00-4053867A0320}" type="sibTrans" cxnId="{2DB375FE-6699-4D6D-9DDE-D10B3692A2B5}">
      <dgm:prSet/>
      <dgm:spPr/>
      <dgm:t>
        <a:bodyPr/>
        <a:lstStyle/>
        <a:p>
          <a:endParaRPr lang="en-US"/>
        </a:p>
      </dgm:t>
    </dgm:pt>
    <dgm:pt modelId="{C28420FE-8E08-4600-9416-617119410692}" type="pres">
      <dgm:prSet presAssocID="{A10D7438-50E5-4BFD-BA99-21EF7541C2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2EBEA3-E0FE-433E-BD44-DD94836B6516}" type="pres">
      <dgm:prSet presAssocID="{9E9559F9-FC00-4EAA-88F7-FFE811072FF3}" presName="hierRoot1" presStyleCnt="0"/>
      <dgm:spPr/>
    </dgm:pt>
    <dgm:pt modelId="{B501439B-5145-4180-A2D9-BD84164FB3D9}" type="pres">
      <dgm:prSet presAssocID="{9E9559F9-FC00-4EAA-88F7-FFE811072FF3}" presName="composite" presStyleCnt="0"/>
      <dgm:spPr/>
    </dgm:pt>
    <dgm:pt modelId="{2E804825-6747-4131-9BB2-61371FAE9A50}" type="pres">
      <dgm:prSet presAssocID="{9E9559F9-FC00-4EAA-88F7-FFE811072FF3}" presName="background" presStyleLbl="node0" presStyleIdx="0" presStyleCnt="3"/>
      <dgm:spPr/>
    </dgm:pt>
    <dgm:pt modelId="{90BC62B1-2E81-4F50-AAC8-09D424A18736}" type="pres">
      <dgm:prSet presAssocID="{9E9559F9-FC00-4EAA-88F7-FFE811072FF3}" presName="text" presStyleLbl="fgAcc0" presStyleIdx="0" presStyleCnt="3">
        <dgm:presLayoutVars>
          <dgm:chPref val="3"/>
        </dgm:presLayoutVars>
      </dgm:prSet>
      <dgm:spPr/>
    </dgm:pt>
    <dgm:pt modelId="{842F93F9-BDB8-46EE-9786-D31007690457}" type="pres">
      <dgm:prSet presAssocID="{9E9559F9-FC00-4EAA-88F7-FFE811072FF3}" presName="hierChild2" presStyleCnt="0"/>
      <dgm:spPr/>
    </dgm:pt>
    <dgm:pt modelId="{95F12BAD-8D05-43F5-AB1D-4E2399444025}" type="pres">
      <dgm:prSet presAssocID="{3E48D8EA-67A1-4DF9-B216-4FF48FF3F475}" presName="hierRoot1" presStyleCnt="0"/>
      <dgm:spPr/>
    </dgm:pt>
    <dgm:pt modelId="{AD2C1155-C877-4390-A301-7F9B201C082B}" type="pres">
      <dgm:prSet presAssocID="{3E48D8EA-67A1-4DF9-B216-4FF48FF3F475}" presName="composite" presStyleCnt="0"/>
      <dgm:spPr/>
    </dgm:pt>
    <dgm:pt modelId="{897249C9-FD88-41D4-A1A0-FC6DA319F97F}" type="pres">
      <dgm:prSet presAssocID="{3E48D8EA-67A1-4DF9-B216-4FF48FF3F475}" presName="background" presStyleLbl="node0" presStyleIdx="1" presStyleCnt="3"/>
      <dgm:spPr/>
    </dgm:pt>
    <dgm:pt modelId="{B714715A-EC2F-4A1B-B0A6-382EBBE05F69}" type="pres">
      <dgm:prSet presAssocID="{3E48D8EA-67A1-4DF9-B216-4FF48FF3F475}" presName="text" presStyleLbl="fgAcc0" presStyleIdx="1" presStyleCnt="3">
        <dgm:presLayoutVars>
          <dgm:chPref val="3"/>
        </dgm:presLayoutVars>
      </dgm:prSet>
      <dgm:spPr/>
    </dgm:pt>
    <dgm:pt modelId="{96502C08-AE4C-41BE-86BB-2104EB97E9F0}" type="pres">
      <dgm:prSet presAssocID="{3E48D8EA-67A1-4DF9-B216-4FF48FF3F475}" presName="hierChild2" presStyleCnt="0"/>
      <dgm:spPr/>
    </dgm:pt>
    <dgm:pt modelId="{290F76E0-5DF2-4651-8AFE-C595B7A3D69E}" type="pres">
      <dgm:prSet presAssocID="{62C6DAD5-9E2F-42EE-83E0-72E162DB99F3}" presName="hierRoot1" presStyleCnt="0"/>
      <dgm:spPr/>
    </dgm:pt>
    <dgm:pt modelId="{0F53F124-A604-4D75-808E-BD003619CF2A}" type="pres">
      <dgm:prSet presAssocID="{62C6DAD5-9E2F-42EE-83E0-72E162DB99F3}" presName="composite" presStyleCnt="0"/>
      <dgm:spPr/>
    </dgm:pt>
    <dgm:pt modelId="{1265F76C-B49E-4302-9672-78025925E61F}" type="pres">
      <dgm:prSet presAssocID="{62C6DAD5-9E2F-42EE-83E0-72E162DB99F3}" presName="background" presStyleLbl="node0" presStyleIdx="2" presStyleCnt="3"/>
      <dgm:spPr/>
    </dgm:pt>
    <dgm:pt modelId="{DBF33DFB-9663-4DD4-A60F-20D8F6431081}" type="pres">
      <dgm:prSet presAssocID="{62C6DAD5-9E2F-42EE-83E0-72E162DB99F3}" presName="text" presStyleLbl="fgAcc0" presStyleIdx="2" presStyleCnt="3">
        <dgm:presLayoutVars>
          <dgm:chPref val="3"/>
        </dgm:presLayoutVars>
      </dgm:prSet>
      <dgm:spPr/>
    </dgm:pt>
    <dgm:pt modelId="{3C5E56D6-A60E-4138-A465-562976D7A5B3}" type="pres">
      <dgm:prSet presAssocID="{62C6DAD5-9E2F-42EE-83E0-72E162DB99F3}" presName="hierChild2" presStyleCnt="0"/>
      <dgm:spPr/>
    </dgm:pt>
  </dgm:ptLst>
  <dgm:cxnLst>
    <dgm:cxn modelId="{E34F7039-F881-4CEF-AD9D-7D6E61BEED28}" srcId="{A10D7438-50E5-4BFD-BA99-21EF7541C220}" destId="{3E48D8EA-67A1-4DF9-B216-4FF48FF3F475}" srcOrd="1" destOrd="0" parTransId="{0FA7DD92-77B8-4691-AB2A-0024CFEF3028}" sibTransId="{7E0DD3EF-605E-4550-B665-7C45C4FD29D8}"/>
    <dgm:cxn modelId="{1325604C-6613-447B-81EC-3917B0AC837B}" type="presOf" srcId="{A10D7438-50E5-4BFD-BA99-21EF7541C220}" destId="{C28420FE-8E08-4600-9416-617119410692}" srcOrd="0" destOrd="0" presId="urn:microsoft.com/office/officeart/2005/8/layout/hierarchy1"/>
    <dgm:cxn modelId="{64452FCE-6ECC-47ED-8E34-6384BCF0C470}" type="presOf" srcId="{3E48D8EA-67A1-4DF9-B216-4FF48FF3F475}" destId="{B714715A-EC2F-4A1B-B0A6-382EBBE05F69}" srcOrd="0" destOrd="0" presId="urn:microsoft.com/office/officeart/2005/8/layout/hierarchy1"/>
    <dgm:cxn modelId="{FB9C89D0-174C-4F2B-877F-40505526A96D}" srcId="{A10D7438-50E5-4BFD-BA99-21EF7541C220}" destId="{9E9559F9-FC00-4EAA-88F7-FFE811072FF3}" srcOrd="0" destOrd="0" parTransId="{38DD7544-6689-4180-BFAF-A8DC35B96EB1}" sibTransId="{CC6DCA4E-B673-4900-BC16-DE5A44F930AB}"/>
    <dgm:cxn modelId="{2EC0E1D4-D8DE-4E96-A642-00DDCB93B2AC}" type="presOf" srcId="{62C6DAD5-9E2F-42EE-83E0-72E162DB99F3}" destId="{DBF33DFB-9663-4DD4-A60F-20D8F6431081}" srcOrd="0" destOrd="0" presId="urn:microsoft.com/office/officeart/2005/8/layout/hierarchy1"/>
    <dgm:cxn modelId="{8A6B81DF-A8EA-44EE-926B-6B55E27E619A}" type="presOf" srcId="{9E9559F9-FC00-4EAA-88F7-FFE811072FF3}" destId="{90BC62B1-2E81-4F50-AAC8-09D424A18736}" srcOrd="0" destOrd="0" presId="urn:microsoft.com/office/officeart/2005/8/layout/hierarchy1"/>
    <dgm:cxn modelId="{2DB375FE-6699-4D6D-9DDE-D10B3692A2B5}" srcId="{A10D7438-50E5-4BFD-BA99-21EF7541C220}" destId="{62C6DAD5-9E2F-42EE-83E0-72E162DB99F3}" srcOrd="2" destOrd="0" parTransId="{75EAD24C-0003-4665-8586-F659FDA5CE3F}" sibTransId="{61C1EB73-980A-4994-9D00-4053867A0320}"/>
    <dgm:cxn modelId="{D1D74EE0-0DC0-4F7B-98E6-08BA0C29D072}" type="presParOf" srcId="{C28420FE-8E08-4600-9416-617119410692}" destId="{D82EBEA3-E0FE-433E-BD44-DD94836B6516}" srcOrd="0" destOrd="0" presId="urn:microsoft.com/office/officeart/2005/8/layout/hierarchy1"/>
    <dgm:cxn modelId="{791B8F38-38B9-44ED-BCF7-06CD6CBFF442}" type="presParOf" srcId="{D82EBEA3-E0FE-433E-BD44-DD94836B6516}" destId="{B501439B-5145-4180-A2D9-BD84164FB3D9}" srcOrd="0" destOrd="0" presId="urn:microsoft.com/office/officeart/2005/8/layout/hierarchy1"/>
    <dgm:cxn modelId="{B4AC8CF2-BFFA-4831-A77C-4B4A34A8D93F}" type="presParOf" srcId="{B501439B-5145-4180-A2D9-BD84164FB3D9}" destId="{2E804825-6747-4131-9BB2-61371FAE9A50}" srcOrd="0" destOrd="0" presId="urn:microsoft.com/office/officeart/2005/8/layout/hierarchy1"/>
    <dgm:cxn modelId="{0CF82CD5-5395-4B92-9B75-751E5D75A3A3}" type="presParOf" srcId="{B501439B-5145-4180-A2D9-BD84164FB3D9}" destId="{90BC62B1-2E81-4F50-AAC8-09D424A18736}" srcOrd="1" destOrd="0" presId="urn:microsoft.com/office/officeart/2005/8/layout/hierarchy1"/>
    <dgm:cxn modelId="{7C151894-29C4-447F-A2AE-716C46B8B74D}" type="presParOf" srcId="{D82EBEA3-E0FE-433E-BD44-DD94836B6516}" destId="{842F93F9-BDB8-46EE-9786-D31007690457}" srcOrd="1" destOrd="0" presId="urn:microsoft.com/office/officeart/2005/8/layout/hierarchy1"/>
    <dgm:cxn modelId="{F5E3E4D6-0215-40F8-82BB-7D3BBC93F66B}" type="presParOf" srcId="{C28420FE-8E08-4600-9416-617119410692}" destId="{95F12BAD-8D05-43F5-AB1D-4E2399444025}" srcOrd="1" destOrd="0" presId="urn:microsoft.com/office/officeart/2005/8/layout/hierarchy1"/>
    <dgm:cxn modelId="{F71F82E1-820D-401E-A5BD-C677102C86CB}" type="presParOf" srcId="{95F12BAD-8D05-43F5-AB1D-4E2399444025}" destId="{AD2C1155-C877-4390-A301-7F9B201C082B}" srcOrd="0" destOrd="0" presId="urn:microsoft.com/office/officeart/2005/8/layout/hierarchy1"/>
    <dgm:cxn modelId="{71BD3F6B-C90A-49E5-9309-4939C1744DEE}" type="presParOf" srcId="{AD2C1155-C877-4390-A301-7F9B201C082B}" destId="{897249C9-FD88-41D4-A1A0-FC6DA319F97F}" srcOrd="0" destOrd="0" presId="urn:microsoft.com/office/officeart/2005/8/layout/hierarchy1"/>
    <dgm:cxn modelId="{3F3A5370-8B73-4D48-AEB2-38FBA1ACC48C}" type="presParOf" srcId="{AD2C1155-C877-4390-A301-7F9B201C082B}" destId="{B714715A-EC2F-4A1B-B0A6-382EBBE05F69}" srcOrd="1" destOrd="0" presId="urn:microsoft.com/office/officeart/2005/8/layout/hierarchy1"/>
    <dgm:cxn modelId="{4E0DBF26-FC02-4E12-9B64-0326ADF7D0FC}" type="presParOf" srcId="{95F12BAD-8D05-43F5-AB1D-4E2399444025}" destId="{96502C08-AE4C-41BE-86BB-2104EB97E9F0}" srcOrd="1" destOrd="0" presId="urn:microsoft.com/office/officeart/2005/8/layout/hierarchy1"/>
    <dgm:cxn modelId="{9449F0CE-691A-4406-918E-D6F8D6429A87}" type="presParOf" srcId="{C28420FE-8E08-4600-9416-617119410692}" destId="{290F76E0-5DF2-4651-8AFE-C595B7A3D69E}" srcOrd="2" destOrd="0" presId="urn:microsoft.com/office/officeart/2005/8/layout/hierarchy1"/>
    <dgm:cxn modelId="{51CD1E80-2C73-4A63-8BD9-F97554C4F15E}" type="presParOf" srcId="{290F76E0-5DF2-4651-8AFE-C595B7A3D69E}" destId="{0F53F124-A604-4D75-808E-BD003619CF2A}" srcOrd="0" destOrd="0" presId="urn:microsoft.com/office/officeart/2005/8/layout/hierarchy1"/>
    <dgm:cxn modelId="{B1173C39-D8D7-47DE-BFD1-44C8FE9ACF47}" type="presParOf" srcId="{0F53F124-A604-4D75-808E-BD003619CF2A}" destId="{1265F76C-B49E-4302-9672-78025925E61F}" srcOrd="0" destOrd="0" presId="urn:microsoft.com/office/officeart/2005/8/layout/hierarchy1"/>
    <dgm:cxn modelId="{8E06473E-55B4-4352-9014-6A2259D8AD13}" type="presParOf" srcId="{0F53F124-A604-4D75-808E-BD003619CF2A}" destId="{DBF33DFB-9663-4DD4-A60F-20D8F6431081}" srcOrd="1" destOrd="0" presId="urn:microsoft.com/office/officeart/2005/8/layout/hierarchy1"/>
    <dgm:cxn modelId="{278AC0D2-02C1-46CB-86D8-F431C431BE6A}" type="presParOf" srcId="{290F76E0-5DF2-4651-8AFE-C595B7A3D69E}" destId="{3C5E56D6-A60E-4138-A465-562976D7A5B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04825-6747-4131-9BB2-61371FAE9A50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C62B1-2E81-4F50-AAC8-09D424A18736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/>
            <a:t>Focus: </a:t>
          </a:r>
          <a:r>
            <a:rPr lang="en-US" sz="1600" kern="1200"/>
            <a:t>Critical components like user authentication, shopping basket, product catalog.</a:t>
          </a:r>
        </a:p>
      </dsp:txBody>
      <dsp:txXfrm>
        <a:off x="366939" y="1196774"/>
        <a:ext cx="2723696" cy="1691139"/>
      </dsp:txXfrm>
    </dsp:sp>
    <dsp:sp modelId="{897249C9-FD88-41D4-A1A0-FC6DA319F97F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4715A-EC2F-4A1B-B0A6-382EBBE05F69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/>
            <a:t>Creating Test Cases: </a:t>
          </a:r>
          <a:r>
            <a:rPr lang="en-US" sz="1600" kern="1200"/>
            <a:t>Each method annotated with @Test represents a single test case. Use assertions to verify application behavior. E.g., after executing a method, assert that the result matches the expected value.</a:t>
          </a:r>
        </a:p>
      </dsp:txBody>
      <dsp:txXfrm>
        <a:off x="3824513" y="1196774"/>
        <a:ext cx="2723696" cy="1691139"/>
      </dsp:txXfrm>
    </dsp:sp>
    <dsp:sp modelId="{1265F76C-B49E-4302-9672-78025925E61F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33DFB-9663-4DD4-A60F-20D8F6431081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/>
            <a:t>Running Tests: </a:t>
          </a:r>
          <a:r>
            <a:rPr lang="en-US" sz="1600" kern="1200"/>
            <a:t>Run tests individually, as a suite, or as part of the build process. IntelliJ IDEA provides a user-friendly interface for running tests and displaying results, including failures.</a:t>
          </a:r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1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6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6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0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7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8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4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4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4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5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53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93842-60B0-3CB6-65C4-3CB09554F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664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494" y="536538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ONLINE SHOPPING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14949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Calibri"/>
                <a:cs typeface="Calibri"/>
              </a:rPr>
              <a:t>NAME: Sreyas </a:t>
            </a:r>
            <a:r>
              <a:rPr lang="en-US" sz="1800" err="1">
                <a:latin typeface="Calibri"/>
                <a:cs typeface="Calibri"/>
              </a:rPr>
              <a:t>Gangji</a:t>
            </a: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alibri"/>
                <a:cs typeface="Calibri"/>
              </a:rPr>
              <a:t>Id: 2184525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alibri"/>
                <a:cs typeface="Calibri"/>
              </a:rPr>
              <a:t>FINAL_PROJECT</a:t>
            </a:r>
          </a:p>
        </p:txBody>
      </p:sp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C31BC-FB84-9239-81A4-57D84207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Unit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72B75A-9F5D-B463-9555-E7CC2F1DA1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80317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36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1A103-2D8C-9868-B11B-85FBD850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33C2-2F86-A088-A895-FFE17F158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The project demonstrates the application of SOLID principles and design patterns such as Singleton, Factory, and Builder in a Java application.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Development includes user authentication, product catalog management, shopping basket functionality, order processing, payment simulation, and logging.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The system's modular design allows for extensibility and adaptation, showcasing practical software engineering skills.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Future enhancements could include integrating a database for persistent storage, enhancing security features, and expanding the product catalog for a more realistic shopping experience.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The project lays a solid foundation for understanding and applying key software development principles and patterns.</a:t>
            </a:r>
          </a:p>
        </p:txBody>
      </p:sp>
    </p:spTree>
    <p:extLst>
      <p:ext uri="{BB962C8B-B14F-4D97-AF65-F5344CB8AC3E}">
        <p14:creationId xmlns:p14="http://schemas.microsoft.com/office/powerpoint/2010/main" val="307930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E64CF-9005-3BCD-73C6-87B7200D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7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82C08-AB54-E5B1-081E-B1DD631C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6" descr="Blue blocks and networks technology background">
            <a:extLst>
              <a:ext uri="{FF2B5EF4-FFF2-40B4-BE49-F238E27FC236}">
                <a16:creationId xmlns:a16="http://schemas.microsoft.com/office/drawing/2014/main" id="{ACD7E4B2-6467-6CE2-C797-658973B2C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1" r="46672" b="-446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E7B9-E428-3CF8-9CAB-24B75849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buFont typeface="Arial" panose="020F0502020204030204" pitchFamily="34" charset="0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Develop a robust and maintainable online shopping system.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F0502020204030204" pitchFamily="34" charset="0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Incorporate SOLID principles and design patterns such as Singleton, Factory, and Builder.</a:t>
            </a:r>
            <a:endParaRPr lang="en-US" dirty="0"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 u="sng" dirty="0">
                <a:latin typeface="Calibri"/>
                <a:ea typeface="+mn-lt"/>
                <a:cs typeface="+mn-lt"/>
              </a:rPr>
              <a:t>Technologies Used:</a:t>
            </a:r>
            <a:endParaRPr lang="en-US" b="1" u="sng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F0502020204030204" pitchFamily="34" charset="0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Java Swing for GUI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F0502020204030204" pitchFamily="34" charset="0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Git for version control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F0502020204030204" pitchFamily="34" charset="0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JUnit for testing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F050202020403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8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1F425-A89D-2AA5-5936-F112880B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SOLID Principles Application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969410-C075-BEB0-BB65-63E9612B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u="sng"/>
              <a:t>Single Responsibility Principle (SRP):</a:t>
            </a:r>
            <a:r>
              <a:rPr lang="en-US" sz="2000"/>
              <a:t>Each class has a single responsibility, e.g., separate classes for user authentication, product catalog management.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u="sng"/>
              <a:t>Open/Closed Principle (OCP):</a:t>
            </a:r>
            <a:r>
              <a:rPr lang="en-US" sz="2000"/>
              <a:t>The system uses interfaces and abstract classes for products, allowing the system to be open for extension but closed for modification.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u="sng"/>
              <a:t>Liskov Substitution Principle (LSP):</a:t>
            </a:r>
            <a:r>
              <a:rPr lang="en-US" sz="2000"/>
              <a:t>Electronics and Clothing classes can be interchanged as they are derived from the Product interface.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u="sng"/>
              <a:t>Interface Segregation Principle (ISP):</a:t>
            </a:r>
            <a:r>
              <a:rPr lang="en-US" sz="2000"/>
              <a:t>The system has specific interfaces for user authentication and order processing.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u="sng"/>
              <a:t>Dependency Inversion Principle (DIP):</a:t>
            </a:r>
            <a:r>
              <a:rPr lang="en-US" sz="2000"/>
              <a:t>Dependency injection is used in the order processing module for the product catalog and shopping cart.</a:t>
            </a:r>
          </a:p>
        </p:txBody>
      </p:sp>
    </p:spTree>
    <p:extLst>
      <p:ext uri="{BB962C8B-B14F-4D97-AF65-F5344CB8AC3E}">
        <p14:creationId xmlns:p14="http://schemas.microsoft.com/office/powerpoint/2010/main" val="131025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D2FD1-A674-1720-6445-BF935481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5A92-DD5E-8010-8351-2E85295B4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Singleton </a:t>
            </a:r>
            <a:r>
              <a:rPr lang="en-US" b="1" u="sng" dirty="0" err="1"/>
              <a:t>Pattern</a:t>
            </a:r>
            <a:r>
              <a:rPr lang="en-US" dirty="0" err="1"/>
              <a:t>:Used</a:t>
            </a:r>
            <a:r>
              <a:rPr lang="en-US" dirty="0"/>
              <a:t> for managing the single instance of the Shopping Basket.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Factory Pattern: </a:t>
            </a:r>
            <a:r>
              <a:rPr lang="en-US" dirty="0"/>
              <a:t>The </a:t>
            </a:r>
            <a:r>
              <a:rPr lang="en-US" dirty="0" err="1"/>
              <a:t>ItemFactory</a:t>
            </a:r>
            <a:r>
              <a:rPr lang="en-US" dirty="0"/>
              <a:t> is used to create different types of item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Builder Pattern: </a:t>
            </a:r>
            <a:r>
              <a:rPr lang="en-US" dirty="0"/>
              <a:t>The </a:t>
            </a:r>
            <a:r>
              <a:rPr lang="en-US" dirty="0" err="1"/>
              <a:t>ShoppingBasketBuilder</a:t>
            </a:r>
            <a:r>
              <a:rPr lang="en-US" dirty="0"/>
              <a:t> is used to construct shopping baskets with a fluent interface.</a:t>
            </a:r>
          </a:p>
        </p:txBody>
      </p:sp>
    </p:spTree>
    <p:extLst>
      <p:ext uri="{BB962C8B-B14F-4D97-AF65-F5344CB8AC3E}">
        <p14:creationId xmlns:p14="http://schemas.microsoft.com/office/powerpoint/2010/main" val="338473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F90F7-34B6-229E-11B3-51D681E8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User Authentication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95E41172-A7F6-33E3-F0DA-9416903A2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41" r="3779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193A-706F-3CB4-B531-09749D9D7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u="sng" dirty="0"/>
              <a:t>Implementation: </a:t>
            </a:r>
            <a:r>
              <a:rPr lang="en-US" dirty="0"/>
              <a:t>Utilizes the Shopper class to store user details, and </a:t>
            </a:r>
            <a:r>
              <a:rPr lang="en-US" dirty="0" err="1"/>
              <a:t>ShopperAuth</a:t>
            </a:r>
            <a:r>
              <a:rPr lang="en-US" dirty="0"/>
              <a:t> implements </a:t>
            </a:r>
            <a:r>
              <a:rPr lang="en-US" dirty="0" err="1"/>
              <a:t>IAuthenticationService</a:t>
            </a:r>
            <a:r>
              <a:rPr lang="en-US" dirty="0"/>
              <a:t> for login and registration functionality.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u="sng" dirty="0"/>
              <a:t>How It Works: </a:t>
            </a:r>
            <a:r>
              <a:rPr lang="en-US" dirty="0"/>
              <a:t>Users register with a username and password stored in a HashMap. Login checks if the username exists and matches the password.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u="sng" dirty="0"/>
              <a:t>Design Decision: </a:t>
            </a:r>
            <a:r>
              <a:rPr lang="en-US" dirty="0"/>
              <a:t>In-memory storage chosen for simplicity, demonstrating basic user authentication principles.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1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C6780-7B71-2D69-E49A-9D6E9818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 Product Catalog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ement truck">
            <a:extLst>
              <a:ext uri="{FF2B5EF4-FFF2-40B4-BE49-F238E27FC236}">
                <a16:creationId xmlns:a16="http://schemas.microsoft.com/office/drawing/2014/main" id="{D4070736-3A91-CFE8-1582-C44DFF248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BA46-8964-DD43-B81E-5A0D0AF2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u="sng"/>
              <a:t>Implementation: </a:t>
            </a:r>
            <a:r>
              <a:rPr lang="en-US" sz="2200"/>
              <a:t>Defined by the Item interface and concrete classes like Gadgets and Apparel with an </a:t>
            </a:r>
            <a:r>
              <a:rPr lang="en-US" sz="2200" err="1"/>
              <a:t>ItemFactory</a:t>
            </a:r>
            <a:r>
              <a:rPr lang="en-US" sz="2200"/>
              <a:t> for creating item instances.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u="sng"/>
              <a:t>How It Works: </a:t>
            </a:r>
            <a:r>
              <a:rPr lang="en-US" sz="2200"/>
              <a:t>The Inventory class maintains a collection of items. The </a:t>
            </a:r>
            <a:r>
              <a:rPr lang="en-US" sz="2200" err="1"/>
              <a:t>ItemFactory</a:t>
            </a:r>
            <a:r>
              <a:rPr lang="en-US" sz="2200"/>
              <a:t> creates items based on type, supporting the Open/Closed Principle by allowing new item types without altering existing code.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u="sng"/>
              <a:t>Design Decision: </a:t>
            </a:r>
            <a:r>
              <a:rPr lang="en-US" sz="2200"/>
              <a:t>The Factory Pattern enables easy extension and management of item types, adhering to SOLID principles.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3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DD59C-87CB-8EB6-10C8-0F18DD9B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900"/>
              <a:t>Shopping Basket and Order Processing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hopping Cart">
            <a:extLst>
              <a:ext uri="{FF2B5EF4-FFF2-40B4-BE49-F238E27FC236}">
                <a16:creationId xmlns:a16="http://schemas.microsoft.com/office/drawing/2014/main" id="{A2A615CA-EA83-ADF9-27DE-32CE657C5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77A4-B969-076F-3D73-4E312498D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u="sng"/>
              <a:t>Implementation: </a:t>
            </a:r>
            <a:r>
              <a:rPr lang="en-US" sz="2000"/>
              <a:t>The </a:t>
            </a:r>
            <a:r>
              <a:rPr lang="en-US" sz="2000" err="1"/>
              <a:t>ShoppingBasket</a:t>
            </a:r>
            <a:r>
              <a:rPr lang="en-US" sz="2000"/>
              <a:t> class implements the Singleton pattern, ensuring a single basket instance. </a:t>
            </a:r>
            <a:r>
              <a:rPr lang="en-US" sz="2000" err="1"/>
              <a:t>OrderProcessingService</a:t>
            </a:r>
            <a:r>
              <a:rPr lang="en-US" sz="2000"/>
              <a:t> handles order creation and management.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u="sng"/>
              <a:t>How It Works: </a:t>
            </a:r>
            <a:r>
              <a:rPr lang="en-US" sz="2000"/>
              <a:t>Users can add or remove items from the basket. An order is created with a unique ID containing items from the basket, which is then cleared.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u="sng"/>
              <a:t>Design Decision: </a:t>
            </a:r>
            <a:r>
              <a:rPr lang="en-US" sz="2000"/>
              <a:t>The Singleton pattern for the basket ensures consistency across the application. The order processing system uses a simple in-memory store for managing orders, suitable for demonstrating the concept.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041D6-4036-C4CF-04C3-4C9743E7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sz="4900"/>
              <a:t>Payment Processing Simulation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836DD5B3-4B44-1371-A446-12B617459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97" r="10540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24E4-AB7D-8EB4-FF20-3F18A6BC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u="sng" dirty="0"/>
              <a:t>Implementation: </a:t>
            </a:r>
            <a:r>
              <a:rPr lang="en-US" sz="2200" dirty="0" err="1"/>
              <a:t>MockPayment</a:t>
            </a:r>
            <a:r>
              <a:rPr lang="en-US" sz="2200" dirty="0"/>
              <a:t> dialog simulates the payment process, capturing payment details and validating them.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u="sng" dirty="0"/>
              <a:t>How It Works: </a:t>
            </a:r>
            <a:r>
              <a:rPr lang="en-US" sz="2200" dirty="0"/>
              <a:t>Provides a simple GUI for inputting payment details, which are validated against basic criteria. Successful validation finalizes the order.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u="sng" dirty="0"/>
              <a:t>Design Decision: </a:t>
            </a:r>
            <a:r>
              <a:rPr lang="en-US" sz="2200" dirty="0"/>
              <a:t>Separating the payment processing simulation from core shopping functionality allows for flexibility and focuses on the simulation aspect of payment processes.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0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0A2FE-DA23-D60A-1961-F7659821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Logging System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79C68691-C5FB-D397-6084-DD0EE008C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F79F-7A57-4915-D672-E73682DA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Implementation: </a:t>
            </a:r>
            <a:r>
              <a:rPr lang="en-US" dirty="0"/>
              <a:t>Utilizes an </a:t>
            </a:r>
            <a:r>
              <a:rPr lang="en-US" dirty="0" err="1"/>
              <a:t>ActivityLogger</a:t>
            </a:r>
            <a:r>
              <a:rPr lang="en-US" dirty="0"/>
              <a:t> class to log messages to the console and a text file with timestamps.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How It Works: </a:t>
            </a:r>
            <a:r>
              <a:rPr lang="en-US" dirty="0"/>
              <a:t>Important events such as order creation and finalization are logged with timestamps, providing a simple audit trail.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Design Decision: </a:t>
            </a:r>
            <a:r>
              <a:rPr lang="en-US" dirty="0"/>
              <a:t>This approach demonstrates basic logging functionality, important for debugging and tracking application flow.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651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797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Garamond</vt:lpstr>
      <vt:lpstr>Wingdings</vt:lpstr>
      <vt:lpstr>RetrospectVTI</vt:lpstr>
      <vt:lpstr>ONLINE SHOPPING SYSTEM</vt:lpstr>
      <vt:lpstr>INTRODUCTION</vt:lpstr>
      <vt:lpstr>SOLID Principles Application</vt:lpstr>
      <vt:lpstr>Design Patterns</vt:lpstr>
      <vt:lpstr>User Authentication</vt:lpstr>
      <vt:lpstr> Product Catalog</vt:lpstr>
      <vt:lpstr>Shopping Basket and Order Processing</vt:lpstr>
      <vt:lpstr>Payment Processing Simulation</vt:lpstr>
      <vt:lpstr>Logging System</vt:lpstr>
      <vt:lpstr>Unit Testing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Thakur, Sai Deeksha</cp:lastModifiedBy>
  <cp:revision>35</cp:revision>
  <dcterms:created xsi:type="dcterms:W3CDTF">2024-06-05T00:53:27Z</dcterms:created>
  <dcterms:modified xsi:type="dcterms:W3CDTF">2024-06-05T01:11:38Z</dcterms:modified>
</cp:coreProperties>
</file>