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reyash03/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13068" y="390056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SREYASH SOMESH MISHRA	</a:t>
            </a:r>
          </a:p>
          <a:p>
            <a:r>
              <a:rPr lang="en-US" sz="2000" b="1" dirty="0">
                <a:solidFill>
                  <a:schemeClr val="accent1">
                    <a:lumMod val="75000"/>
                  </a:schemeClr>
                </a:solidFill>
                <a:latin typeface="Arial"/>
                <a:cs typeface="Arial"/>
              </a:rPr>
              <a:t>College Name &amp; Department : BIRLA INSTITUTE OF TECHNOLOGY AND SCIENCE PILANI, HYDERABAD CAMPUS</a:t>
            </a:r>
          </a:p>
          <a:p>
            <a:r>
              <a:rPr lang="en-US" sz="2000" b="1" dirty="0">
                <a:solidFill>
                  <a:schemeClr val="accent1">
                    <a:lumMod val="75000"/>
                  </a:schemeClr>
                </a:solidFill>
                <a:latin typeface="Arial"/>
                <a:cs typeface="Arial"/>
              </a:rPr>
              <a:t>B.E. Electronics &amp; Instrumentation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https://github.com/Sreyash03/Steganography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This project can be enhanced by </a:t>
            </a:r>
            <a:r>
              <a:rPr lang="en-US" b="1" dirty="0"/>
              <a:t>integrating a GUI</a:t>
            </a:r>
            <a:r>
              <a:rPr lang="en-US" dirty="0"/>
              <a:t> for better user experience and expanding support to </a:t>
            </a:r>
            <a:r>
              <a:rPr lang="en-US" b="1" dirty="0"/>
              <a:t>hide larger files like PDFs and videos</a:t>
            </a:r>
            <a:r>
              <a:rPr lang="en-US" dirty="0"/>
              <a:t>. </a:t>
            </a:r>
          </a:p>
          <a:p>
            <a:pPr marL="305435" indent="-305435"/>
            <a:r>
              <a:rPr lang="en-US" dirty="0"/>
              <a:t>Additionally, implementing </a:t>
            </a:r>
            <a:r>
              <a:rPr lang="en-US" b="1" dirty="0"/>
              <a:t>advanced encryption techniques</a:t>
            </a:r>
            <a:r>
              <a:rPr lang="en-US" dirty="0"/>
              <a:t> and </a:t>
            </a:r>
            <a:r>
              <a:rPr lang="en-US" b="1" dirty="0"/>
              <a:t>AI-based steganalysis resistance</a:t>
            </a:r>
            <a:r>
              <a:rPr lang="en-US" dirty="0"/>
              <a:t> can further improve security, making it more robust against detection and attacks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increasing digital communication, securing sensitive information is crucial. Traditional encryption methods protect data but may attract attention. Image steganography offers a covert way to embed secret messages inside images, making them indistinguishable from regular media. This project uses Least Significant Bit (LSB) steganography combined with Fernet encryption to securely hide and retrieve messages within images, ensuring confidentiality and preventing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Programming language: </a:t>
            </a:r>
            <a:r>
              <a:rPr lang="en-IN" dirty="0"/>
              <a:t>Python</a:t>
            </a:r>
          </a:p>
          <a:p>
            <a:pPr marL="0" indent="0">
              <a:buNone/>
            </a:pPr>
            <a:r>
              <a:rPr lang="en-IN" b="1" dirty="0"/>
              <a:t>Libraries:</a:t>
            </a:r>
          </a:p>
          <a:p>
            <a:r>
              <a:rPr lang="en-IN" dirty="0"/>
              <a:t>OpenCV – for image processing</a:t>
            </a:r>
          </a:p>
          <a:p>
            <a:r>
              <a:rPr lang="en-IN" dirty="0"/>
              <a:t>String – for text manipulation</a:t>
            </a:r>
          </a:p>
          <a:p>
            <a:r>
              <a:rPr lang="en-IN" dirty="0"/>
              <a:t>Cryptography – for encrypting hidden message</a:t>
            </a:r>
          </a:p>
          <a:p>
            <a:endParaRPr lang="en-IN" dirty="0"/>
          </a:p>
          <a:p>
            <a:pPr marL="0" indent="0">
              <a:buNone/>
            </a:pPr>
            <a:r>
              <a:rPr lang="en-IN" b="1" dirty="0"/>
              <a:t>Platforms:</a:t>
            </a:r>
          </a:p>
          <a:p>
            <a:r>
              <a:rPr lang="en-IN" dirty="0"/>
              <a:t>VS code</a:t>
            </a:r>
          </a:p>
          <a:p>
            <a:r>
              <a:rPr lang="en-IN" dirty="0"/>
              <a:t>GitHub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rPr>
              <a:t>1. Dual-layer security (encryption + steganography) – this project encrypts the message using Fernet encryption before embedding it.</a:t>
            </a:r>
          </a:p>
          <a:p>
            <a:pPr marL="0" indent="0">
              <a:buNone/>
            </a:pPr>
            <a:r>
              <a:rPr lang="en-IN" sz="1800" dirty="0">
                <a:solidFill>
                  <a:srgbClr val="0F0F0F"/>
                </a:solidFill>
              </a:rPr>
              <a:t>2. Least significant bit encoding for minimal distortion</a:t>
            </a:r>
          </a:p>
          <a:p>
            <a:pPr marL="0" indent="0">
              <a:buNone/>
            </a:pPr>
            <a:r>
              <a:rPr lang="en-IN" sz="1800" dirty="0">
                <a:solidFill>
                  <a:srgbClr val="0F0F0F"/>
                </a:solidFill>
              </a:rPr>
              <a:t>3. Automatic key generation and secure storage</a:t>
            </a:r>
          </a:p>
          <a:p>
            <a:pPr marL="0" indent="0">
              <a:buNone/>
            </a:pPr>
            <a:r>
              <a:rPr lang="en-IN" sz="1800" dirty="0">
                <a:solidFill>
                  <a:srgbClr val="0F0F0F"/>
                </a:solidFill>
              </a:rPr>
              <a:t>4. Supports multiple image formats</a:t>
            </a:r>
          </a:p>
          <a:p>
            <a:pPr marL="0" indent="0">
              <a:buNone/>
            </a:pPr>
            <a:r>
              <a:rPr lang="en-IN" sz="1800" dirty="0">
                <a:solidFill>
                  <a:srgbClr val="0F0F0F"/>
                </a:solidFill>
              </a:rPr>
              <a:t>5. Error handling </a:t>
            </a:r>
          </a:p>
          <a:p>
            <a:pPr marL="0" indent="0">
              <a:buNone/>
            </a:pPr>
            <a:r>
              <a:rPr lang="en-IN" sz="1800" dirty="0">
                <a:solidFill>
                  <a:srgbClr val="0F0F0F"/>
                </a:solidFill>
              </a:rPr>
              <a:t>6. Scalable and extendable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This project can be useful for various individuals and organizations that require confidential data transmission and information security.</a:t>
            </a:r>
          </a:p>
          <a:p>
            <a:pPr marL="342900" indent="-342900">
              <a:buAutoNum type="arabicPeriod"/>
            </a:pPr>
            <a:r>
              <a:rPr lang="en-IN" dirty="0"/>
              <a:t>Cybersecurity professionals and ethical hackers</a:t>
            </a:r>
          </a:p>
          <a:p>
            <a:pPr marL="342900" indent="-342900">
              <a:buAutoNum type="arabicPeriod"/>
            </a:pPr>
            <a:r>
              <a:rPr lang="en-IN" dirty="0"/>
              <a:t>Intelligence agencies and anti-fraud teams</a:t>
            </a:r>
          </a:p>
          <a:p>
            <a:pPr marL="342900" indent="-342900">
              <a:buAutoNum type="arabicPeriod"/>
            </a:pPr>
            <a:r>
              <a:rPr lang="en-IN" dirty="0"/>
              <a:t>Private individuals and businesses</a:t>
            </a:r>
          </a:p>
          <a:p>
            <a:pPr marL="0" indent="0">
              <a:buNone/>
            </a:pPr>
            <a:endParaRPr lang="en-IN" dirty="0"/>
          </a:p>
          <a:p>
            <a:pPr marL="342900" indent="-342900">
              <a:buAutoNum type="arabicPeriod"/>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DC3E2AD4-BA7F-12B2-4CD9-1AD1EDB86625}"/>
              </a:ext>
            </a:extLst>
          </p:cNvPr>
          <p:cNvPicPr>
            <a:picLocks noChangeAspect="1"/>
          </p:cNvPicPr>
          <p:nvPr/>
        </p:nvPicPr>
        <p:blipFill>
          <a:blip r:embed="rId2"/>
          <a:stretch>
            <a:fillRect/>
          </a:stretch>
        </p:blipFill>
        <p:spPr>
          <a:xfrm>
            <a:off x="852861" y="1232452"/>
            <a:ext cx="3530295" cy="5281230"/>
          </a:xfrm>
          <a:prstGeom prst="rect">
            <a:avLst/>
          </a:prstGeom>
        </p:spPr>
      </p:pic>
      <p:pic>
        <p:nvPicPr>
          <p:cNvPr id="12" name="Picture 11">
            <a:extLst>
              <a:ext uri="{FF2B5EF4-FFF2-40B4-BE49-F238E27FC236}">
                <a16:creationId xmlns:a16="http://schemas.microsoft.com/office/drawing/2014/main" id="{1091DD8D-CBE2-C85A-C083-A7091BA0E0E9}"/>
              </a:ext>
            </a:extLst>
          </p:cNvPr>
          <p:cNvPicPr>
            <a:picLocks noChangeAspect="1"/>
          </p:cNvPicPr>
          <p:nvPr/>
        </p:nvPicPr>
        <p:blipFill>
          <a:blip r:embed="rId3"/>
          <a:stretch>
            <a:fillRect/>
          </a:stretch>
        </p:blipFill>
        <p:spPr>
          <a:xfrm>
            <a:off x="4966482" y="1232452"/>
            <a:ext cx="3941906" cy="50159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90D61-FD47-7B10-FDD1-0A4944D4D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D9EB7-186F-6480-3D85-E061F296DA03}"/>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232FE72D-6A28-D5A3-E5F8-94080F0CFF86}"/>
              </a:ext>
            </a:extLst>
          </p:cNvPr>
          <p:cNvPicPr>
            <a:picLocks noGrp="1" noChangeAspect="1"/>
          </p:cNvPicPr>
          <p:nvPr>
            <p:ph idx="1"/>
          </p:nvPr>
        </p:nvPicPr>
        <p:blipFill>
          <a:blip r:embed="rId2"/>
          <a:stretch>
            <a:fillRect/>
          </a:stretch>
        </p:blipFill>
        <p:spPr>
          <a:xfrm>
            <a:off x="558293" y="2784727"/>
            <a:ext cx="11029950" cy="644273"/>
          </a:xfrm>
        </p:spPr>
      </p:pic>
      <p:pic>
        <p:nvPicPr>
          <p:cNvPr id="5" name="Picture 4">
            <a:extLst>
              <a:ext uri="{FF2B5EF4-FFF2-40B4-BE49-F238E27FC236}">
                <a16:creationId xmlns:a16="http://schemas.microsoft.com/office/drawing/2014/main" id="{5C13C2BC-B3C1-A1C8-511C-063A390C1ECD}"/>
              </a:ext>
            </a:extLst>
          </p:cNvPr>
          <p:cNvPicPr>
            <a:picLocks noChangeAspect="1"/>
          </p:cNvPicPr>
          <p:nvPr/>
        </p:nvPicPr>
        <p:blipFill>
          <a:blip r:embed="rId3"/>
          <a:stretch>
            <a:fillRect/>
          </a:stretch>
        </p:blipFill>
        <p:spPr>
          <a:xfrm>
            <a:off x="558293" y="1488519"/>
            <a:ext cx="10513340" cy="901616"/>
          </a:xfrm>
          <a:prstGeom prst="rect">
            <a:avLst/>
          </a:prstGeom>
        </p:spPr>
      </p:pic>
      <p:pic>
        <p:nvPicPr>
          <p:cNvPr id="9" name="Picture 8">
            <a:extLst>
              <a:ext uri="{FF2B5EF4-FFF2-40B4-BE49-F238E27FC236}">
                <a16:creationId xmlns:a16="http://schemas.microsoft.com/office/drawing/2014/main" id="{4341969E-A3BF-B0DD-B163-5409938BD6C6}"/>
              </a:ext>
            </a:extLst>
          </p:cNvPr>
          <p:cNvPicPr>
            <a:picLocks noChangeAspect="1"/>
          </p:cNvPicPr>
          <p:nvPr/>
        </p:nvPicPr>
        <p:blipFill>
          <a:blip r:embed="rId4"/>
          <a:stretch>
            <a:fillRect/>
          </a:stretch>
        </p:blipFill>
        <p:spPr>
          <a:xfrm>
            <a:off x="558293" y="3813696"/>
            <a:ext cx="5120328" cy="2568190"/>
          </a:xfrm>
          <a:prstGeom prst="rect">
            <a:avLst/>
          </a:prstGeom>
        </p:spPr>
      </p:pic>
      <p:sp>
        <p:nvSpPr>
          <p:cNvPr id="10" name="TextBox 9">
            <a:extLst>
              <a:ext uri="{FF2B5EF4-FFF2-40B4-BE49-F238E27FC236}">
                <a16:creationId xmlns:a16="http://schemas.microsoft.com/office/drawing/2014/main" id="{A2F80611-F2C7-BF55-5511-D116ACA60960}"/>
              </a:ext>
            </a:extLst>
          </p:cNvPr>
          <p:cNvSpPr txBox="1"/>
          <p:nvPr/>
        </p:nvSpPr>
        <p:spPr>
          <a:xfrm>
            <a:off x="5814963" y="5878845"/>
            <a:ext cx="1977887" cy="276999"/>
          </a:xfrm>
          <a:prstGeom prst="rect">
            <a:avLst/>
          </a:prstGeom>
          <a:noFill/>
        </p:spPr>
        <p:txBody>
          <a:bodyPr wrap="square" rtlCol="0">
            <a:spAutoFit/>
          </a:bodyPr>
          <a:lstStyle/>
          <a:p>
            <a:r>
              <a:rPr lang="en-IN" sz="1200" dirty="0">
                <a:latin typeface="Aptos" panose="020B0004020202020204" pitchFamily="34" charset="0"/>
              </a:rPr>
              <a:t>Encoded image</a:t>
            </a:r>
          </a:p>
        </p:txBody>
      </p:sp>
    </p:spTree>
    <p:extLst>
      <p:ext uri="{BB962C8B-B14F-4D97-AF65-F5344CB8AC3E}">
        <p14:creationId xmlns:p14="http://schemas.microsoft.com/office/powerpoint/2010/main" val="94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secure data hiding using image steganography by combining </a:t>
            </a:r>
            <a:r>
              <a:rPr lang="en-US" b="1" dirty="0"/>
              <a:t>Least Significant Bit (LSB) encoding</a:t>
            </a:r>
            <a:r>
              <a:rPr lang="en-US" dirty="0"/>
              <a:t> with Fernet encryption. The system first encrypts the secret message to ensure confidentiality, then embeds it into an image without noticeable visual changes. By leveraging OpenCV, NumPy, and Cryptography, this project provides a robust method for covert communication and data protection.</a:t>
            </a:r>
          </a:p>
          <a:p>
            <a:r>
              <a:rPr lang="en-US" dirty="0"/>
              <a:t>The project demonstrates the effectiveness of steganography as a secure and discreet data-hiding technique, suitable for cybersecurity, secure messaging, and digital watermarking applications. Future improvements can include support for hiding larger files, GUI integration, and advanced encryption techniques for enhanced security.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433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Sushanta Mishra</cp:lastModifiedBy>
  <cp:revision>36</cp:revision>
  <dcterms:created xsi:type="dcterms:W3CDTF">2021-05-26T16:50:10Z</dcterms:created>
  <dcterms:modified xsi:type="dcterms:W3CDTF">2025-02-19T12:52:30Z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