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B978C4-6D58-4B80-84BE-55969EC0CA48}" v="42" dt="2024-09-14T09:36:35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yashree pati" userId="31dad5c35c3a1574" providerId="LiveId" clId="{84B978C4-6D58-4B80-84BE-55969EC0CA48}"/>
    <pc:docChg chg="undo custSel addSld delSld modSld sldOrd">
      <pc:chgData name="sreyashree pati" userId="31dad5c35c3a1574" providerId="LiveId" clId="{84B978C4-6D58-4B80-84BE-55969EC0CA48}" dt="2024-09-14T09:36:35.588" v="554"/>
      <pc:docMkLst>
        <pc:docMk/>
      </pc:docMkLst>
      <pc:sldChg chg="addSp modSp mod modTransition">
        <pc:chgData name="sreyashree pati" userId="31dad5c35c3a1574" providerId="LiveId" clId="{84B978C4-6D58-4B80-84BE-55969EC0CA48}" dt="2024-09-05T14:53:12.338" v="424" actId="14100"/>
        <pc:sldMkLst>
          <pc:docMk/>
          <pc:sldMk cId="2225040615" sldId="256"/>
        </pc:sldMkLst>
        <pc:spChg chg="mod">
          <ac:chgData name="sreyashree pati" userId="31dad5c35c3a1574" providerId="LiveId" clId="{84B978C4-6D58-4B80-84BE-55969EC0CA48}" dt="2024-09-05T14:44:22.217" v="418" actId="20577"/>
          <ac:spMkLst>
            <pc:docMk/>
            <pc:sldMk cId="2225040615" sldId="256"/>
            <ac:spMk id="3" creationId="{3F3DE8C5-A6A8-4B31-7451-96DE8662CE37}"/>
          </ac:spMkLst>
        </pc:spChg>
        <pc:picChg chg="mod">
          <ac:chgData name="sreyashree pati" userId="31dad5c35c3a1574" providerId="LiveId" clId="{84B978C4-6D58-4B80-84BE-55969EC0CA48}" dt="2024-09-05T14:40:18.963" v="351"/>
          <ac:picMkLst>
            <pc:docMk/>
            <pc:sldMk cId="2225040615" sldId="256"/>
            <ac:picMk id="5" creationId="{6F8D0F54-A602-ECFC-A21B-324337937ABD}"/>
          </ac:picMkLst>
        </pc:picChg>
        <pc:picChg chg="add mod">
          <ac:chgData name="sreyashree pati" userId="31dad5c35c3a1574" providerId="LiveId" clId="{84B978C4-6D58-4B80-84BE-55969EC0CA48}" dt="2024-09-05T14:53:12.338" v="424" actId="14100"/>
          <ac:picMkLst>
            <pc:docMk/>
            <pc:sldMk cId="2225040615" sldId="256"/>
            <ac:picMk id="6" creationId="{44EAD65B-5660-8C31-0413-67A6C687C74D}"/>
          </ac:picMkLst>
        </pc:picChg>
      </pc:sldChg>
      <pc:sldChg chg="modSp mod modTransition">
        <pc:chgData name="sreyashree pati" userId="31dad5c35c3a1574" providerId="LiveId" clId="{84B978C4-6D58-4B80-84BE-55969EC0CA48}" dt="2024-09-05T14:55:15.473" v="430" actId="1076"/>
        <pc:sldMkLst>
          <pc:docMk/>
          <pc:sldMk cId="671011805" sldId="257"/>
        </pc:sldMkLst>
        <pc:spChg chg="mod">
          <ac:chgData name="sreyashree pati" userId="31dad5c35c3a1574" providerId="LiveId" clId="{84B978C4-6D58-4B80-84BE-55969EC0CA48}" dt="2024-09-05T14:55:15.473" v="430" actId="1076"/>
          <ac:spMkLst>
            <pc:docMk/>
            <pc:sldMk cId="671011805" sldId="257"/>
            <ac:spMk id="10" creationId="{044D9B1C-D2E5-E61C-8A3B-88EFEC5A8933}"/>
          </ac:spMkLst>
        </pc:spChg>
      </pc:sldChg>
      <pc:sldChg chg="modSp mod modTransition">
        <pc:chgData name="sreyashree pati" userId="31dad5c35c3a1574" providerId="LiveId" clId="{84B978C4-6D58-4B80-84BE-55969EC0CA48}" dt="2024-09-03T15:01:14.804" v="284" actId="403"/>
        <pc:sldMkLst>
          <pc:docMk/>
          <pc:sldMk cId="3606051195" sldId="259"/>
        </pc:sldMkLst>
        <pc:spChg chg="mod">
          <ac:chgData name="sreyashree pati" userId="31dad5c35c3a1574" providerId="LiveId" clId="{84B978C4-6D58-4B80-84BE-55969EC0CA48}" dt="2024-09-03T15:01:08.247" v="283" actId="1076"/>
          <ac:spMkLst>
            <pc:docMk/>
            <pc:sldMk cId="3606051195" sldId="259"/>
            <ac:spMk id="6" creationId="{D37953DE-52A1-96B3-210D-504B6AB42CC4}"/>
          </ac:spMkLst>
        </pc:spChg>
        <pc:spChg chg="mod">
          <ac:chgData name="sreyashree pati" userId="31dad5c35c3a1574" providerId="LiveId" clId="{84B978C4-6D58-4B80-84BE-55969EC0CA48}" dt="2024-09-03T15:01:14.804" v="284" actId="403"/>
          <ac:spMkLst>
            <pc:docMk/>
            <pc:sldMk cId="3606051195" sldId="259"/>
            <ac:spMk id="13" creationId="{36A50764-58DA-444C-2AD8-EAD4D86F5A88}"/>
          </ac:spMkLst>
        </pc:spChg>
      </pc:sldChg>
      <pc:sldChg chg="addSp modSp mod modTransition">
        <pc:chgData name="sreyashree pati" userId="31dad5c35c3a1574" providerId="LiveId" clId="{84B978C4-6D58-4B80-84BE-55969EC0CA48}" dt="2024-09-04T15:08:38.200" v="302" actId="1076"/>
        <pc:sldMkLst>
          <pc:docMk/>
          <pc:sldMk cId="1099367742" sldId="260"/>
        </pc:sldMkLst>
        <pc:spChg chg="mod">
          <ac:chgData name="sreyashree pati" userId="31dad5c35c3a1574" providerId="LiveId" clId="{84B978C4-6D58-4B80-84BE-55969EC0CA48}" dt="2024-09-04T15:04:27.089" v="288" actId="1076"/>
          <ac:spMkLst>
            <pc:docMk/>
            <pc:sldMk cId="1099367742" sldId="260"/>
            <ac:spMk id="5" creationId="{517EF71B-D5FB-E700-894E-635C5EA9543C}"/>
          </ac:spMkLst>
        </pc:spChg>
        <pc:spChg chg="mod">
          <ac:chgData name="sreyashree pati" userId="31dad5c35c3a1574" providerId="LiveId" clId="{84B978C4-6D58-4B80-84BE-55969EC0CA48}" dt="2024-09-04T15:06:37.892" v="295" actId="1076"/>
          <ac:spMkLst>
            <pc:docMk/>
            <pc:sldMk cId="1099367742" sldId="260"/>
            <ac:spMk id="6" creationId="{D4B185CE-74C4-214D-D858-65A97309359E}"/>
          </ac:spMkLst>
        </pc:spChg>
        <pc:picChg chg="add mod">
          <ac:chgData name="sreyashree pati" userId="31dad5c35c3a1574" providerId="LiveId" clId="{84B978C4-6D58-4B80-84BE-55969EC0CA48}" dt="2024-09-04T15:08:38.200" v="302" actId="1076"/>
          <ac:picMkLst>
            <pc:docMk/>
            <pc:sldMk cId="1099367742" sldId="260"/>
            <ac:picMk id="4" creationId="{6C8143B9-985D-EF31-FEC8-5A997AE043AB}"/>
          </ac:picMkLst>
        </pc:picChg>
      </pc:sldChg>
      <pc:sldChg chg="addSp modSp mod modTransition">
        <pc:chgData name="sreyashree pati" userId="31dad5c35c3a1574" providerId="LiveId" clId="{84B978C4-6D58-4B80-84BE-55969EC0CA48}" dt="2024-09-04T15:21:47.525" v="343" actId="1076"/>
        <pc:sldMkLst>
          <pc:docMk/>
          <pc:sldMk cId="3946880694" sldId="261"/>
        </pc:sldMkLst>
        <pc:spChg chg="mod">
          <ac:chgData name="sreyashree pati" userId="31dad5c35c3a1574" providerId="LiveId" clId="{84B978C4-6D58-4B80-84BE-55969EC0CA48}" dt="2024-09-04T15:21:00.802" v="334" actId="14100"/>
          <ac:spMkLst>
            <pc:docMk/>
            <pc:sldMk cId="3946880694" sldId="261"/>
            <ac:spMk id="4" creationId="{BB48B39F-779D-ACD9-CB7E-0EB4C551AC4A}"/>
          </ac:spMkLst>
        </pc:spChg>
        <pc:picChg chg="add mod">
          <ac:chgData name="sreyashree pati" userId="31dad5c35c3a1574" providerId="LiveId" clId="{84B978C4-6D58-4B80-84BE-55969EC0CA48}" dt="2024-09-04T15:21:33.276" v="340" actId="1076"/>
          <ac:picMkLst>
            <pc:docMk/>
            <pc:sldMk cId="3946880694" sldId="261"/>
            <ac:picMk id="5" creationId="{293ADCBF-B5AC-AADA-5774-836788EB75F5}"/>
          </ac:picMkLst>
        </pc:picChg>
        <pc:picChg chg="add mod">
          <ac:chgData name="sreyashree pati" userId="31dad5c35c3a1574" providerId="LiveId" clId="{84B978C4-6D58-4B80-84BE-55969EC0CA48}" dt="2024-09-04T15:21:47.525" v="343" actId="1076"/>
          <ac:picMkLst>
            <pc:docMk/>
            <pc:sldMk cId="3946880694" sldId="261"/>
            <ac:picMk id="7" creationId="{CD205155-3D73-CADE-0ABD-F0B91F9751F6}"/>
          </ac:picMkLst>
        </pc:picChg>
      </pc:sldChg>
      <pc:sldChg chg="modTransition">
        <pc:chgData name="sreyashree pati" userId="31dad5c35c3a1574" providerId="LiveId" clId="{84B978C4-6D58-4B80-84BE-55969EC0CA48}" dt="2024-08-28T17:22:40.814" v="272"/>
        <pc:sldMkLst>
          <pc:docMk/>
          <pc:sldMk cId="993830773" sldId="262"/>
        </pc:sldMkLst>
      </pc:sldChg>
      <pc:sldChg chg="modSp mod modTransition">
        <pc:chgData name="sreyashree pati" userId="31dad5c35c3a1574" providerId="LiveId" clId="{84B978C4-6D58-4B80-84BE-55969EC0CA48}" dt="2024-09-05T14:56:16.113" v="437" actId="2710"/>
        <pc:sldMkLst>
          <pc:docMk/>
          <pc:sldMk cId="790699440" sldId="263"/>
        </pc:sldMkLst>
        <pc:spChg chg="mod">
          <ac:chgData name="sreyashree pati" userId="31dad5c35c3a1574" providerId="LiveId" clId="{84B978C4-6D58-4B80-84BE-55969EC0CA48}" dt="2024-09-05T14:56:16.113" v="437" actId="2710"/>
          <ac:spMkLst>
            <pc:docMk/>
            <pc:sldMk cId="790699440" sldId="263"/>
            <ac:spMk id="4" creationId="{2D579B44-CF28-8560-82E3-2979ACF152A2}"/>
          </ac:spMkLst>
        </pc:spChg>
      </pc:sldChg>
      <pc:sldChg chg="addSp modSp mod modTransition">
        <pc:chgData name="sreyashree pati" userId="31dad5c35c3a1574" providerId="LiveId" clId="{84B978C4-6D58-4B80-84BE-55969EC0CA48}" dt="2024-08-28T17:22:59.765" v="277"/>
        <pc:sldMkLst>
          <pc:docMk/>
          <pc:sldMk cId="509875933" sldId="264"/>
        </pc:sldMkLst>
        <pc:picChg chg="add mod">
          <ac:chgData name="sreyashree pati" userId="31dad5c35c3a1574" providerId="LiveId" clId="{84B978C4-6D58-4B80-84BE-55969EC0CA48}" dt="2024-08-28T15:13:38.759" v="6" actId="14100"/>
          <ac:picMkLst>
            <pc:docMk/>
            <pc:sldMk cId="509875933" sldId="264"/>
            <ac:picMk id="3" creationId="{21B210A5-2691-9F8A-81D2-B8447C6A9F81}"/>
          </ac:picMkLst>
        </pc:picChg>
      </pc:sldChg>
      <pc:sldChg chg="addSp modSp new mod modTransition">
        <pc:chgData name="sreyashree pati" userId="31dad5c35c3a1574" providerId="LiveId" clId="{84B978C4-6D58-4B80-84BE-55969EC0CA48}" dt="2024-08-28T17:22:49.455" v="274"/>
        <pc:sldMkLst>
          <pc:docMk/>
          <pc:sldMk cId="2185608040" sldId="265"/>
        </pc:sldMkLst>
        <pc:spChg chg="add mod">
          <ac:chgData name="sreyashree pati" userId="31dad5c35c3a1574" providerId="LiveId" clId="{84B978C4-6D58-4B80-84BE-55969EC0CA48}" dt="2024-08-28T17:11:00.796" v="97" actId="1076"/>
          <ac:spMkLst>
            <pc:docMk/>
            <pc:sldMk cId="2185608040" sldId="265"/>
            <ac:spMk id="4" creationId="{8A401787-2073-9208-BB0A-CAAFE5B3AB6C}"/>
          </ac:spMkLst>
        </pc:spChg>
        <pc:picChg chg="add mod">
          <ac:chgData name="sreyashree pati" userId="31dad5c35c3a1574" providerId="LiveId" clId="{84B978C4-6D58-4B80-84BE-55969EC0CA48}" dt="2024-08-28T15:18:18.222" v="12" actId="14100"/>
          <ac:picMkLst>
            <pc:docMk/>
            <pc:sldMk cId="2185608040" sldId="265"/>
            <ac:picMk id="3" creationId="{1209D909-D35F-3EF6-FDE5-9CB094E8451E}"/>
          </ac:picMkLst>
        </pc:picChg>
      </pc:sldChg>
      <pc:sldChg chg="addSp modSp new mod modTransition">
        <pc:chgData name="sreyashree pati" userId="31dad5c35c3a1574" providerId="LiveId" clId="{84B978C4-6D58-4B80-84BE-55969EC0CA48}" dt="2024-08-28T17:22:52.573" v="275"/>
        <pc:sldMkLst>
          <pc:docMk/>
          <pc:sldMk cId="1075982824" sldId="266"/>
        </pc:sldMkLst>
        <pc:spChg chg="add mod">
          <ac:chgData name="sreyashree pati" userId="31dad5c35c3a1574" providerId="LiveId" clId="{84B978C4-6D58-4B80-84BE-55969EC0CA48}" dt="2024-08-28T17:17:40.716" v="182" actId="1076"/>
          <ac:spMkLst>
            <pc:docMk/>
            <pc:sldMk cId="1075982824" sldId="266"/>
            <ac:spMk id="4" creationId="{532ED9DD-7FF0-0DBB-C0E8-304361F70E0F}"/>
          </ac:spMkLst>
        </pc:spChg>
        <pc:picChg chg="add mod">
          <ac:chgData name="sreyashree pati" userId="31dad5c35c3a1574" providerId="LiveId" clId="{84B978C4-6D58-4B80-84BE-55969EC0CA48}" dt="2024-08-28T17:12:56.121" v="103" actId="14100"/>
          <ac:picMkLst>
            <pc:docMk/>
            <pc:sldMk cId="1075982824" sldId="266"/>
            <ac:picMk id="3" creationId="{04B2702A-B047-CDA0-1AA0-14F8234311BC}"/>
          </ac:picMkLst>
        </pc:picChg>
      </pc:sldChg>
      <pc:sldChg chg="addSp modSp new mod modTransition">
        <pc:chgData name="sreyashree pati" userId="31dad5c35c3a1574" providerId="LiveId" clId="{84B978C4-6D58-4B80-84BE-55969EC0CA48}" dt="2024-08-28T17:22:56.649" v="276"/>
        <pc:sldMkLst>
          <pc:docMk/>
          <pc:sldMk cId="773710742" sldId="267"/>
        </pc:sldMkLst>
        <pc:spChg chg="add mod">
          <ac:chgData name="sreyashree pati" userId="31dad5c35c3a1574" providerId="LiveId" clId="{84B978C4-6D58-4B80-84BE-55969EC0CA48}" dt="2024-08-28T17:21:16.405" v="266" actId="2710"/>
          <ac:spMkLst>
            <pc:docMk/>
            <pc:sldMk cId="773710742" sldId="267"/>
            <ac:spMk id="4" creationId="{34C809E1-9AE8-4CF2-5F9B-336C6904ABEF}"/>
          </ac:spMkLst>
        </pc:spChg>
        <pc:picChg chg="add mod">
          <ac:chgData name="sreyashree pati" userId="31dad5c35c3a1574" providerId="LiveId" clId="{84B978C4-6D58-4B80-84BE-55969EC0CA48}" dt="2024-08-28T17:18:58.749" v="188" actId="14100"/>
          <ac:picMkLst>
            <pc:docMk/>
            <pc:sldMk cId="773710742" sldId="267"/>
            <ac:picMk id="3" creationId="{E5994387-B052-5602-C4C6-836327240364}"/>
          </ac:picMkLst>
        </pc:picChg>
      </pc:sldChg>
      <pc:sldChg chg="modTransition">
        <pc:chgData name="sreyashree pati" userId="31dad5c35c3a1574" providerId="LiveId" clId="{84B978C4-6D58-4B80-84BE-55969EC0CA48}" dt="2024-09-14T05:07:54.010" v="444"/>
        <pc:sldMkLst>
          <pc:docMk/>
          <pc:sldMk cId="3172970300" sldId="268"/>
        </pc:sldMkLst>
      </pc:sldChg>
      <pc:sldChg chg="addSp modSp new del">
        <pc:chgData name="sreyashree pati" userId="31dad5c35c3a1574" providerId="LiveId" clId="{84B978C4-6D58-4B80-84BE-55969EC0CA48}" dt="2024-09-05T14:43:54.463" v="354" actId="680"/>
        <pc:sldMkLst>
          <pc:docMk/>
          <pc:sldMk cId="3807946993" sldId="268"/>
        </pc:sldMkLst>
        <pc:picChg chg="add mod">
          <ac:chgData name="sreyashree pati" userId="31dad5c35c3a1574" providerId="LiveId" clId="{84B978C4-6D58-4B80-84BE-55969EC0CA48}" dt="2024-09-05T14:41:02.545" v="353" actId="931"/>
          <ac:picMkLst>
            <pc:docMk/>
            <pc:sldMk cId="3807946993" sldId="268"/>
            <ac:picMk id="3" creationId="{3A477DB2-D3B7-C340-D0EF-62C3B525B2EE}"/>
          </ac:picMkLst>
        </pc:picChg>
      </pc:sldChg>
      <pc:sldChg chg="addSp modSp new mod ord modTransition">
        <pc:chgData name="sreyashree pati" userId="31dad5c35c3a1574" providerId="LiveId" clId="{84B978C4-6D58-4B80-84BE-55969EC0CA48}" dt="2024-09-14T09:36:35.588" v="554"/>
        <pc:sldMkLst>
          <pc:docMk/>
          <pc:sldMk cId="3902535212" sldId="269"/>
        </pc:sldMkLst>
        <pc:spChg chg="mod">
          <ac:chgData name="sreyashree pati" userId="31dad5c35c3a1574" providerId="LiveId" clId="{84B978C4-6D58-4B80-84BE-55969EC0CA48}" dt="2024-09-14T09:27:06.679" v="547" actId="2711"/>
          <ac:spMkLst>
            <pc:docMk/>
            <pc:sldMk cId="3902535212" sldId="269"/>
            <ac:spMk id="2" creationId="{AC8CC44C-738A-4783-AC81-B37E7825F1AE}"/>
          </ac:spMkLst>
        </pc:spChg>
        <pc:spChg chg="mod">
          <ac:chgData name="sreyashree pati" userId="31dad5c35c3a1574" providerId="LiveId" clId="{84B978C4-6D58-4B80-84BE-55969EC0CA48}" dt="2024-09-14T09:27:16.509" v="550" actId="27636"/>
          <ac:spMkLst>
            <pc:docMk/>
            <pc:sldMk cId="3902535212" sldId="269"/>
            <ac:spMk id="3" creationId="{9EED63A2-AF98-9246-1A45-EEE9F4209099}"/>
          </ac:spMkLst>
        </pc:spChg>
        <pc:picChg chg="add mod ord">
          <ac:chgData name="sreyashree pati" userId="31dad5c35c3a1574" providerId="LiveId" clId="{84B978C4-6D58-4B80-84BE-55969EC0CA48}" dt="2024-09-14T09:26:18.162" v="543" actId="29295"/>
          <ac:picMkLst>
            <pc:docMk/>
            <pc:sldMk cId="3902535212" sldId="269"/>
            <ac:picMk id="5" creationId="{866644BF-D2E9-FCBA-A9CD-DCA0795641A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0710B-4953-134F-90DD-6E826DBCC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39232-B672-072E-2DF9-531824FBF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452BE-EA4B-B3E9-C4D5-1C7E9F98E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F443-3787-4BA5-BC2D-F31A1C8A4493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81197-FF68-E3D5-428E-DC83A8A8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8EAF8-0992-B108-CF4A-7875EF17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DC24-2C11-496E-996D-24E296038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45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EF48-0B92-6FBC-7DA9-33A2B82C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627D7-8F3E-F63A-2EA6-F727F2E28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C24C-18AF-8E4C-7248-29345ECF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F443-3787-4BA5-BC2D-F31A1C8A4493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2FABF-8383-E797-49AC-406CB806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6BA50-1E79-472F-3B9B-7412CA89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DC24-2C11-496E-996D-24E296038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11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827A06-EEFC-59A1-5EA4-6E991F50A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3FF15-9FD4-E471-D88B-3C0A90E44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7B051-8965-ADDC-2AF3-6E40C361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F443-3787-4BA5-BC2D-F31A1C8A4493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EADB8-0722-22D4-5BB7-6FF63C775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1D12C-1D8A-A04E-2D17-F4E32BB78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DC24-2C11-496E-996D-24E296038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83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597D-9A2D-955A-DDAB-A181C1C2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D089-4C5B-7257-2F46-3D5F3D96E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732FF-84CD-EF45-DF6F-4F45F04C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F443-3787-4BA5-BC2D-F31A1C8A4493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67D07-02A3-E3D6-6AB5-A9E145D3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09536-5C1E-8395-EDDE-DD21B1B0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DC24-2C11-496E-996D-24E296038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88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8754-5B1A-B479-F0FA-6E64893C7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644EF-2148-D7B7-6DDD-363514F52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0C4CB-B046-A904-55E1-32F70264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F443-3787-4BA5-BC2D-F31A1C8A4493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0862D-4369-A4DA-7BA8-89B5BF1A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6BD9A-D3A1-AE08-7B81-3BCE3860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DC24-2C11-496E-996D-24E296038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96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D3D1-2BDD-0BAB-1EC6-F0C3DA303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2D744-2190-6318-0B5A-5CC7122E5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074F3-032D-2743-FA2F-0D21FC04E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64760-7BD5-38D9-7D0F-BC623709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F443-3787-4BA5-BC2D-F31A1C8A4493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5A0BF-3800-E7BE-507F-2F1CD427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F9641-F75B-4231-29A5-6217A7FE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DC24-2C11-496E-996D-24E296038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76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896B-48C4-E0DF-1E68-34D9E3CE9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128A1-ACF0-5C1D-4EB1-58E382CE2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007D0-9726-BD74-26ED-4E4F63D13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8FF677-F9E9-DBF4-2D4E-722F8232A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51EDD2-7F06-4645-9FBA-9A1F0256D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2E0DB-5C78-5EF5-2DE7-13E8066F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F443-3787-4BA5-BC2D-F31A1C8A4493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3FC83-BE4A-0167-C20C-C943DFF7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3A94B-5736-B2E6-A314-B8F99333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DC24-2C11-496E-996D-24E296038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9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D958-DA58-5F8E-DFC9-7D9ED438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D9620-924E-E787-A93E-B0CF0507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F443-3787-4BA5-BC2D-F31A1C8A4493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DE3D5-DE6D-0FBE-E90C-02C7488F1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88C11-E762-9825-E369-BB3BE634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DC24-2C11-496E-996D-24E296038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10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A4853-3621-440E-10C9-A58136ACE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F443-3787-4BA5-BC2D-F31A1C8A4493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CBAFC9-D2D7-F347-0135-E596F119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B75F9-5A3B-06A0-C9F7-3B720FDC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DC24-2C11-496E-996D-24E296038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25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9150-19FD-97D7-1078-91536F6EB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5846-C31F-BA9D-5E2E-99E988EA7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BE394-171D-6769-473C-420A3FC5A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BC5F4-DFF7-9FFA-B5FE-EA5318A8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F443-3787-4BA5-BC2D-F31A1C8A4493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8BDAA-3941-BC42-8F0C-B2A6F045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AB6E3-5C3F-9EDF-FC89-692E9391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DC24-2C11-496E-996D-24E296038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66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9E7D7-86FE-9EE7-EF03-F28FB3D6A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446836-33EF-DED2-6D4A-B6BFF0B85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17935-E96A-2F4F-83B0-BFF434118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CE91E-E213-1586-7F98-0DB2D102B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F443-3787-4BA5-BC2D-F31A1C8A4493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19CA1-B4C6-823C-E7EE-E4E3E694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94BFD-784B-3779-D94F-110E15D9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DC24-2C11-496E-996D-24E296038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62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186E0-87F8-3F03-1116-36AA8688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0B3A4-68CC-40BA-4DB6-F031F840D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3892-16B8-B343-991F-9FACBB2E8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4F443-3787-4BA5-BC2D-F31A1C8A4493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2F9D5-080F-B9BC-252C-8EA382B69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0CAA1-69EA-F3CC-E063-C0312E290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8DC24-2C11-496E-996D-24E296038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50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14DE7C-7E87-7949-D0C3-F59130D9C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7DCE7A-F881-A302-3B8B-BEA173AE5E15}"/>
              </a:ext>
            </a:extLst>
          </p:cNvPr>
          <p:cNvSpPr txBox="1"/>
          <p:nvPr/>
        </p:nvSpPr>
        <p:spPr>
          <a:xfrm rot="20700000">
            <a:off x="4046047" y="4368280"/>
            <a:ext cx="943132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Arial Black" panose="020B0A04020102020204" pitchFamily="34" charset="0"/>
              </a:rPr>
              <a:t>Last-Minute Shopping App</a:t>
            </a:r>
            <a:endParaRPr lang="en-IN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A5FB37-D57C-B96E-1BE3-58B1CFA196EA}"/>
              </a:ext>
            </a:extLst>
          </p:cNvPr>
          <p:cNvSpPr txBox="1"/>
          <p:nvPr/>
        </p:nvSpPr>
        <p:spPr>
          <a:xfrm>
            <a:off x="7085763" y="5993728"/>
            <a:ext cx="6752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Arial Black" panose="020B0A04020102020204" pitchFamily="34" charset="0"/>
              </a:rPr>
              <a:t>DASHBOARD CREATION AND ANALYSIS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301C98-7136-6207-6B3A-2F1391E32DAF}"/>
              </a:ext>
            </a:extLst>
          </p:cNvPr>
          <p:cNvSpPr txBox="1"/>
          <p:nvPr/>
        </p:nvSpPr>
        <p:spPr>
          <a:xfrm>
            <a:off x="8531051" y="6247557"/>
            <a:ext cx="6953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                                   SREYASHREE PATI</a:t>
            </a:r>
          </a:p>
          <a:p>
            <a:r>
              <a:rPr lang="en-IN" sz="1800" b="1" dirty="0"/>
              <a:t>                                                   PGDA 37</a:t>
            </a:r>
          </a:p>
        </p:txBody>
      </p:sp>
    </p:spTree>
    <p:extLst>
      <p:ext uri="{BB962C8B-B14F-4D97-AF65-F5344CB8AC3E}">
        <p14:creationId xmlns:p14="http://schemas.microsoft.com/office/powerpoint/2010/main" val="3172970300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B2702A-B047-CDA0-1AA0-14F823431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270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2ED9DD-7FF0-0DBB-C0E8-304361F70E0F}"/>
              </a:ext>
            </a:extLst>
          </p:cNvPr>
          <p:cNvSpPr txBox="1"/>
          <p:nvPr/>
        </p:nvSpPr>
        <p:spPr>
          <a:xfrm>
            <a:off x="478972" y="126493"/>
            <a:ext cx="10678886" cy="6605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Insights and Satisfaction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Customer</a:t>
            </a:r>
            <a:r>
              <a:rPr lang="en-US" dirty="0"/>
              <a:t> Deep Dive into Customer Satisfaction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Customer Feedback:</a:t>
            </a:r>
            <a:r>
              <a:rPr lang="en-US" dirty="0"/>
              <a:t> Analysis of customer ratings and feedback to identify areas of improvement and enhance user experience.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Ratings Breakdown:</a:t>
            </a:r>
            <a:r>
              <a:rPr lang="en-US" dirty="0"/>
              <a:t> Detailed look at the average rating of 3.9, identifying patterns in customer satisfaction across different regions and product categories.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Action Plan:</a:t>
            </a:r>
            <a:r>
              <a:rPr lang="en-US" dirty="0"/>
              <a:t> Outline of strategies to improve customer satisfaction, such as targeted promotions, enhanced product offerings, and improved delivery times.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Competitive Benchmarking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Competitive Analysis and Market Positioning</a:t>
            </a:r>
          </a:p>
          <a:p>
            <a:pPr>
              <a:lnSpc>
                <a:spcPct val="150000"/>
              </a:lnSpc>
            </a:pPr>
            <a:r>
              <a:rPr lang="en-US" b="1" dirty="0"/>
              <a:t>Benchmarking:</a:t>
            </a:r>
            <a:r>
              <a:rPr lang="en-US" dirty="0"/>
              <a:t> Comparison of </a:t>
            </a:r>
            <a:r>
              <a:rPr lang="en-US" dirty="0" err="1"/>
              <a:t>Blinkit’s</a:t>
            </a:r>
            <a:r>
              <a:rPr lang="en-US" dirty="0"/>
              <a:t> performance metrics with industry competitors to assess market positioning.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Strengths:</a:t>
            </a:r>
            <a:r>
              <a:rPr lang="en-US" dirty="0"/>
              <a:t> Identification of </a:t>
            </a:r>
            <a:r>
              <a:rPr lang="en-US" dirty="0" err="1"/>
              <a:t>Blinkit’s</a:t>
            </a:r>
            <a:r>
              <a:rPr lang="en-US" dirty="0"/>
              <a:t> competitive advantages, such as rapid delivery and a broad product range.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Opportunities:</a:t>
            </a:r>
            <a:r>
              <a:rPr lang="en-US" dirty="0"/>
              <a:t> Areas where </a:t>
            </a:r>
            <a:r>
              <a:rPr lang="en-US" dirty="0" err="1"/>
              <a:t>Blinkit</a:t>
            </a:r>
            <a:r>
              <a:rPr lang="en-US" dirty="0"/>
              <a:t> can improve to gain a competitive edge, such as expanding to new regions or enhancing app features.</a:t>
            </a:r>
          </a:p>
        </p:txBody>
      </p:sp>
    </p:spTree>
    <p:extLst>
      <p:ext uri="{BB962C8B-B14F-4D97-AF65-F5344CB8AC3E}">
        <p14:creationId xmlns:p14="http://schemas.microsoft.com/office/powerpoint/2010/main" val="107598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994387-B052-5602-C4C6-836327240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C809E1-9AE8-4CF2-5F9B-336C6904ABEF}"/>
              </a:ext>
            </a:extLst>
          </p:cNvPr>
          <p:cNvSpPr txBox="1"/>
          <p:nvPr/>
        </p:nvSpPr>
        <p:spPr>
          <a:xfrm>
            <a:off x="642257" y="440871"/>
            <a:ext cx="1061357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Customization and Personalization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Personalization Strategies for Enhanced Customer Experience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Data-Driven Personalization:</a:t>
            </a:r>
            <a:r>
              <a:rPr lang="en-US" dirty="0"/>
              <a:t> Using insights from the dashboard to tailor product recommendations and marketing efforts based on customer preferences.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User Segmentation:</a:t>
            </a:r>
            <a:r>
              <a:rPr lang="en-US" dirty="0"/>
              <a:t> Analyzing customer data to create targeted segments for more personalized offers and promotions.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Impact:</a:t>
            </a:r>
            <a:r>
              <a:rPr lang="en-US" dirty="0"/>
              <a:t> Expected outcomes include increased customer loyalty and higher average order values.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Executive Summary Recap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Recap and Key Takeaways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b="1" dirty="0"/>
              <a:t>Summary:</a:t>
            </a:r>
            <a:r>
              <a:rPr lang="en-US" dirty="0"/>
              <a:t> Brief recap of the most critical insights and strategies discussed in the presentation.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Key Takeaways:</a:t>
            </a:r>
            <a:r>
              <a:rPr lang="en-US" dirty="0"/>
              <a:t> Reinforce the importance of data-driven decision-making and how the dashboard contributes to </a:t>
            </a:r>
            <a:r>
              <a:rPr lang="en-US" dirty="0" err="1"/>
              <a:t>Blinkit’s</a:t>
            </a:r>
            <a:r>
              <a:rPr lang="en-US" dirty="0"/>
              <a:t> growth and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77371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B210A5-2691-9F8A-81D2-B8447C6A9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7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6644BF-D2E9-FCBA-A9CD-DCA0795641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8CC44C-738A-4783-AC81-B37E7825F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CONTENT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D63A2-AF98-9246-1A45-EEE9F4209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32" y="1002890"/>
            <a:ext cx="10515600" cy="5655854"/>
          </a:xfrm>
        </p:spPr>
        <p:txBody>
          <a:bodyPr>
            <a:normAutofit fontScale="62500" lnSpcReduction="20000"/>
          </a:bodyPr>
          <a:lstStyle/>
          <a:p>
            <a:r>
              <a:rPr lang="en-US" sz="4500" b="1" dirty="0"/>
              <a:t>INTRODUCTION</a:t>
            </a:r>
          </a:p>
          <a:p>
            <a:r>
              <a:rPr lang="en-US" sz="4500" b="1" dirty="0"/>
              <a:t>WHY CHOOSE BLINKIT</a:t>
            </a:r>
          </a:p>
          <a:p>
            <a:r>
              <a:rPr lang="en-US" sz="4500" b="1" dirty="0"/>
              <a:t>PURPOSE OF DASHBOARD:</a:t>
            </a:r>
          </a:p>
          <a:p>
            <a:r>
              <a:rPr lang="en-US" sz="4500" b="1" dirty="0"/>
              <a:t>HOW WAS THE DATA COLLECTED AND ANALYZED</a:t>
            </a:r>
            <a:r>
              <a:rPr kumimoji="0" lang="en-US" altLang="en-US" sz="4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sz="4500" b="1" dirty="0"/>
              <a:t>KEY PERFORMANCE INDICATORS (KPIS)</a:t>
            </a:r>
          </a:p>
          <a:p>
            <a:r>
              <a:rPr lang="en-US" sz="4500" b="1" dirty="0"/>
              <a:t>SALES BREAKDOWN BY OUTLET</a:t>
            </a:r>
          </a:p>
          <a:p>
            <a:r>
              <a:rPr lang="en-US" sz="4500" b="1" dirty="0"/>
              <a:t>PRODUCT CATEGORY INSIGHTS</a:t>
            </a:r>
          </a:p>
          <a:p>
            <a:r>
              <a:rPr lang="en-US" sz="4500" b="1" dirty="0"/>
              <a:t>OUTLET ESTABLISHMENT TRENDS</a:t>
            </a:r>
          </a:p>
          <a:p>
            <a:r>
              <a:rPr lang="en-US" sz="4500" b="1" dirty="0"/>
              <a:t>KEY INSIGHTS AND OPPORTUNITIES</a:t>
            </a:r>
          </a:p>
          <a:p>
            <a:r>
              <a:rPr lang="en-US" sz="4500" b="1" dirty="0"/>
              <a:t>CHALLENGES AND SOLUTIONS</a:t>
            </a:r>
          </a:p>
          <a:p>
            <a:r>
              <a:rPr lang="en-IN" sz="4500" b="1" dirty="0"/>
              <a:t>FUTURE ENHANCEMENTS</a:t>
            </a:r>
          </a:p>
          <a:p>
            <a:r>
              <a:rPr lang="en-US" sz="4500" b="1" dirty="0"/>
              <a:t>INSIGHTS AND SATISFACTION</a:t>
            </a:r>
          </a:p>
          <a:p>
            <a:r>
              <a:rPr lang="en-IN" sz="4500" b="1" dirty="0"/>
              <a:t>COMPETITIVE BENCHMARKING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253521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7EA8-C458-5C52-F048-47F69D053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3" y="179615"/>
            <a:ext cx="11723915" cy="649877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FF1FB8-8A93-BD31-EAEC-C8DCBBEDA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4D9B1C-D2E5-E61C-8A3B-88EFEC5A8933}"/>
              </a:ext>
            </a:extLst>
          </p:cNvPr>
          <p:cNvSpPr txBox="1"/>
          <p:nvPr/>
        </p:nvSpPr>
        <p:spPr>
          <a:xfrm flipH="1">
            <a:off x="293914" y="458956"/>
            <a:ext cx="1160417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b="1" dirty="0"/>
              <a:t>INTRODUCTION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Blinkit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India's premier last-minute delivery app, providing customers with a fast and convenient way to purchase groceries, household items, and more.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app is designed to cater to those in need of quick deliveries, ensuring that essentials are just a click away. 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Why Choose </a:t>
            </a:r>
            <a:r>
              <a:rPr lang="en-US" sz="2400" b="1" dirty="0" err="1"/>
              <a:t>Blinkit</a:t>
            </a:r>
            <a:endParaRPr lang="en-US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Fast Delivery:</a:t>
            </a:r>
            <a:r>
              <a:rPr lang="en-US" sz="2400" dirty="0"/>
              <a:t> Get your orders delivered within minutes.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Variety of Products:</a:t>
            </a:r>
            <a:r>
              <a:rPr lang="en-US" sz="2400" dirty="0"/>
              <a:t> Shop for groceries and daily essentials.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User-Friendly:</a:t>
            </a:r>
            <a:r>
              <a:rPr lang="en-US" sz="2400" dirty="0"/>
              <a:t> Easy to use with reliable service.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Real-Time Updates:</a:t>
            </a:r>
            <a:r>
              <a:rPr lang="en-US" sz="2400" dirty="0"/>
              <a:t> Track your order with live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01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4DFE71-8138-1617-528C-BB179BFC2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270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B3E7DC-F84E-2E5B-8D34-798E892F39DF}"/>
              </a:ext>
            </a:extLst>
          </p:cNvPr>
          <p:cNvSpPr txBox="1"/>
          <p:nvPr/>
        </p:nvSpPr>
        <p:spPr>
          <a:xfrm>
            <a:off x="274056" y="642153"/>
            <a:ext cx="646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37953DE-52A1-96B3-210D-504B6AB42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51" y="369332"/>
            <a:ext cx="11643886" cy="11669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Purpose of Dashboard:</a:t>
            </a:r>
            <a:endParaRPr lang="en-US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Objective:</a:t>
            </a:r>
            <a:r>
              <a:rPr lang="en-US" sz="2400" dirty="0"/>
              <a:t> To analyze </a:t>
            </a:r>
            <a:r>
              <a:rPr lang="en-US" sz="2400" dirty="0" err="1"/>
              <a:t>Blinkit’s</a:t>
            </a:r>
            <a:r>
              <a:rPr lang="en-US" sz="2400" dirty="0"/>
              <a:t> performance in sales, inventory, and customer satisfaction.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Goal:</a:t>
            </a:r>
            <a:r>
              <a:rPr lang="en-US" sz="2400" dirty="0"/>
              <a:t> Help make decisions based on key performance indicators (KPIs).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Focus:</a:t>
            </a:r>
            <a:r>
              <a:rPr lang="en-US" sz="2400" dirty="0"/>
              <a:t> Shows total sales, average sales, item count, and ratings, along with sales by outlet size, location, and type.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b="1" dirty="0"/>
              <a:t>How Was the Data Collected and Analyzed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75AA691-8CBB-BFE0-9CA0-2C1995E4A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36A50764-58DA-444C-2AD8-EAD4D86F5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51" y="3626251"/>
            <a:ext cx="11747572" cy="2303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 was gathered from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Blinkit’s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internal sales records, customer ratings, and inventory management systems.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accuracy and consistency was paramount, with extensive data cleaning processes implemented.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05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AB1739-AE79-00C5-4FE3-2B7EB062F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7EF71B-D5FB-E700-894E-635C5EA9543C}"/>
              </a:ext>
            </a:extLst>
          </p:cNvPr>
          <p:cNvSpPr txBox="1"/>
          <p:nvPr/>
        </p:nvSpPr>
        <p:spPr>
          <a:xfrm>
            <a:off x="0" y="221566"/>
            <a:ext cx="1219200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b="1" dirty="0"/>
              <a:t>Data Modeling:</a:t>
            </a:r>
            <a:r>
              <a:rPr lang="en-US" sz="2000" dirty="0"/>
              <a:t> Relationships between different datasets were modeled to support in-depth analysis.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Dashboard Development:</a:t>
            </a:r>
            <a:r>
              <a:rPr lang="en-US" sz="2000" dirty="0"/>
              <a:t> DAX calculations and SQL queries were used to generate insights, which were then visualized in Power BI.</a:t>
            </a:r>
          </a:p>
          <a:p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B185CE-74C4-214D-D858-65A97309359E}"/>
              </a:ext>
            </a:extLst>
          </p:cNvPr>
          <p:cNvSpPr txBox="1"/>
          <p:nvPr/>
        </p:nvSpPr>
        <p:spPr>
          <a:xfrm>
            <a:off x="445677" y="1514168"/>
            <a:ext cx="11300645" cy="498918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Key Performance Indicators (KPIs)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What Are the Key Metrics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$1.20M, reflecting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Blinkit’s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overall market impact.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 per Item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$141, showcasing product profitability.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 Sold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8,523, indicating the breadth of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Blinkit’s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reach.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Customer Ratings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3.9, highlighting customer satisfaction levels. 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143B9-985D-EF31-FEC8-5A997AE04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088" y="2703520"/>
            <a:ext cx="5861556" cy="317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6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08BDE1-95BE-4174-9255-2AC01122E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48B39F-779D-ACD9-CB7E-0EB4C551AC4A}"/>
              </a:ext>
            </a:extLst>
          </p:cNvPr>
          <p:cNvSpPr txBox="1"/>
          <p:nvPr/>
        </p:nvSpPr>
        <p:spPr>
          <a:xfrm>
            <a:off x="172270" y="-3"/>
            <a:ext cx="7490172" cy="627864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Sales Breakdown by Outlet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Characteristics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Sales Analysis by Outlet Size and Location</a:t>
            </a:r>
          </a:p>
          <a:p>
            <a:pPr>
              <a:lnSpc>
                <a:spcPct val="150000"/>
              </a:lnSpc>
            </a:pPr>
            <a:r>
              <a:rPr lang="en-US" b="1" dirty="0"/>
              <a:t>Outlet Size:</a:t>
            </a:r>
            <a:r>
              <a:rPr lang="en-US" dirty="0"/>
              <a:t> High-sized outlets contribute to 71.3% of total sales, indicating the importance of larger outlets in </a:t>
            </a:r>
            <a:r>
              <a:rPr lang="en-US" dirty="0" err="1"/>
              <a:t>Blinkit’s</a:t>
            </a:r>
            <a:r>
              <a:rPr lang="en-US" dirty="0"/>
              <a:t> strategy.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Outlet Location:</a:t>
            </a:r>
            <a:r>
              <a:rPr lang="en-US" dirty="0"/>
              <a:t> Tier 3 locations lead in sales, followed by Tier 2 and Tier 1, suggesting a strong presence in less urbanized areas.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Product Category Insights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Sales by Item Type and Fat Content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Top-Selling Categories:</a:t>
            </a:r>
            <a:r>
              <a:rPr lang="en-US" dirty="0"/>
              <a:t> Fruits and snacks are the leading product categories, with regular fat content products contributing significantly to total sales.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Strategic Focus:</a:t>
            </a:r>
            <a:r>
              <a:rPr lang="en-US" dirty="0"/>
              <a:t> These insights suggest that </a:t>
            </a:r>
            <a:r>
              <a:rPr lang="en-US" dirty="0" err="1"/>
              <a:t>Blinkit</a:t>
            </a:r>
            <a:r>
              <a:rPr lang="en-US" dirty="0"/>
              <a:t> should continue to focus on popular product categories to maximize sales.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ADCBF-B5AC-AADA-5774-836788EB7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442" y="1119493"/>
            <a:ext cx="4224758" cy="1932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205155-3D73-CADE-0ABD-F0B91F975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442" y="3314327"/>
            <a:ext cx="4224758" cy="286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8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0F40B8-318E-D303-651E-6948624BD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86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052AAB-2CC0-5B71-5511-1524FC3369CB}"/>
              </a:ext>
            </a:extLst>
          </p:cNvPr>
          <p:cNvSpPr txBox="1"/>
          <p:nvPr/>
        </p:nvSpPr>
        <p:spPr>
          <a:xfrm>
            <a:off x="568432" y="393700"/>
            <a:ext cx="11049000" cy="582018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Outlet Establishment Trends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Growth and Trends in Outlet Establishment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Establishment Growth:</a:t>
            </a:r>
            <a:r>
              <a:rPr lang="en-US" dirty="0"/>
              <a:t> The dashboard reveals a sharp increase in outlets in 2018, followed by a stabilization, reflecting </a:t>
            </a:r>
            <a:r>
              <a:rPr lang="en-US" dirty="0" err="1"/>
              <a:t>Blinkit’s</a:t>
            </a:r>
            <a:r>
              <a:rPr lang="en-US" dirty="0"/>
              <a:t> expansion strategy.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Market Impact:</a:t>
            </a:r>
            <a:r>
              <a:rPr lang="en-US" dirty="0"/>
              <a:t> This growth aligns with </a:t>
            </a:r>
            <a:r>
              <a:rPr lang="en-US" dirty="0" err="1"/>
              <a:t>Blinkit’s</a:t>
            </a:r>
            <a:r>
              <a:rPr lang="en-US" dirty="0"/>
              <a:t> goal to increase its market footprint, particularly in high-performing regions.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Key Insights and Opportunities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What Are the Key Takeaways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High-Performing Outlets:</a:t>
            </a:r>
            <a:r>
              <a:rPr lang="en-US" dirty="0"/>
              <a:t> Focus on optimizing operations in High-sized outlets and Tier 3 locations for maximum revenue.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Product Optimization:</a:t>
            </a:r>
            <a:r>
              <a:rPr lang="en-US" dirty="0"/>
              <a:t> Continue promoting top-selling categories while exploring underperforming areas for growth.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Opportunities:</a:t>
            </a:r>
            <a:r>
              <a:rPr lang="en-US" dirty="0"/>
              <a:t> The dashboard identifies potential bottlenecks and areas for improvement, guiding </a:t>
            </a:r>
            <a:r>
              <a:rPr lang="en-US" dirty="0" err="1"/>
              <a:t>Blinkit’s</a:t>
            </a:r>
            <a:r>
              <a:rPr lang="en-US" dirty="0"/>
              <a:t> strategic decisions.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BCA99-D104-BD7E-DBA1-AD4275ED0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3699"/>
            <a:ext cx="5673213" cy="293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3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EADAD6-C7B7-E88F-FA03-08BB212D6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579B44-CF28-8560-82E3-2979ACF152A2}"/>
              </a:ext>
            </a:extLst>
          </p:cNvPr>
          <p:cNvSpPr txBox="1"/>
          <p:nvPr/>
        </p:nvSpPr>
        <p:spPr>
          <a:xfrm>
            <a:off x="365760" y="576580"/>
            <a:ext cx="1122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Conclusion and Next Steps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Dashboard Impact:</a:t>
            </a:r>
            <a:r>
              <a:rPr lang="en-US" sz="2400" dirty="0"/>
              <a:t> This dashboard empowers </a:t>
            </a:r>
            <a:r>
              <a:rPr lang="en-US" sz="2400" dirty="0" err="1"/>
              <a:t>Blinkit</a:t>
            </a:r>
            <a:r>
              <a:rPr lang="en-US" sz="2400" dirty="0"/>
              <a:t> with actionable insights, helping to optimize sales strategies and improve customer satisfaction.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Future Actions:</a:t>
            </a:r>
            <a:r>
              <a:rPr lang="en-US" sz="2400" dirty="0"/>
              <a:t> Leverage these insights to refine product offerings, enhance customer experience, and expand market presence.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069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09D909-D35F-3EF6-FDE5-9CB094E84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401787-2073-9208-BB0A-CAAFE5B3AB6C}"/>
              </a:ext>
            </a:extLst>
          </p:cNvPr>
          <p:cNvSpPr txBox="1"/>
          <p:nvPr/>
        </p:nvSpPr>
        <p:spPr>
          <a:xfrm>
            <a:off x="478971" y="936172"/>
            <a:ext cx="1123405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Challenges and Solutions</a:t>
            </a:r>
          </a:p>
          <a:p>
            <a:r>
              <a:rPr lang="en-US" sz="2000" b="1" dirty="0"/>
              <a:t>Challenges Faced and How We Addressed Them</a:t>
            </a:r>
          </a:p>
          <a:p>
            <a:r>
              <a:rPr lang="en-US" b="1" dirty="0"/>
              <a:t>Data Integration:</a:t>
            </a:r>
            <a:r>
              <a:rPr lang="en-US" dirty="0"/>
              <a:t> Integrating data from multiple sources was challenging, but it was addressed by developing robust data cleaning and validation processes.</a:t>
            </a:r>
          </a:p>
          <a:p>
            <a:r>
              <a:rPr lang="en-US" b="1" dirty="0"/>
              <a:t>Data Quality:</a:t>
            </a:r>
            <a:r>
              <a:rPr lang="en-US" dirty="0"/>
              <a:t> Ensuring data accuracy was crucial for reliable analysis. Regular data quality checks were implemented to maintain high standards.</a:t>
            </a:r>
          </a:p>
          <a:p>
            <a:r>
              <a:rPr lang="en-US" b="1" dirty="0"/>
              <a:t>User Adoption:</a:t>
            </a:r>
            <a:r>
              <a:rPr lang="en-US" dirty="0"/>
              <a:t> To ensure stakeholders could effectively use the dashboards, training sessions were provided, and user-friendly interfaces were designed.</a:t>
            </a:r>
          </a:p>
          <a:p>
            <a:r>
              <a:rPr lang="en-US" sz="2400" b="1" dirty="0"/>
              <a:t>Future Enhancements</a:t>
            </a:r>
          </a:p>
          <a:p>
            <a:r>
              <a:rPr lang="en-US" sz="2000" b="1" dirty="0"/>
              <a:t>Future Enhancements and Expansion Plans</a:t>
            </a:r>
          </a:p>
          <a:p>
            <a:r>
              <a:rPr lang="en-US" b="1" dirty="0"/>
              <a:t>Dynamic Reporting:</a:t>
            </a:r>
            <a:r>
              <a:rPr lang="en-US" dirty="0"/>
              <a:t> Plans to incorporate real-time data feeds to provide even more up-to-date insights.</a:t>
            </a:r>
          </a:p>
          <a:p>
            <a:r>
              <a:rPr lang="en-US" b="1" dirty="0"/>
              <a:t>Predictive Analytics:</a:t>
            </a:r>
            <a:r>
              <a:rPr lang="en-US" dirty="0"/>
              <a:t> Exploring the integration of AI-driven predictive analytics to forecast sales trends and customer behavior.</a:t>
            </a:r>
          </a:p>
          <a:p>
            <a:r>
              <a:rPr lang="en-US" b="1" dirty="0"/>
              <a:t>Market Expansion:</a:t>
            </a:r>
            <a:r>
              <a:rPr lang="en-US" dirty="0"/>
              <a:t> Consideration for expanding the analysis to include international markets as </a:t>
            </a:r>
            <a:r>
              <a:rPr lang="en-US" dirty="0" err="1"/>
              <a:t>Blinkit</a:t>
            </a:r>
            <a:r>
              <a:rPr lang="en-US" dirty="0"/>
              <a:t> scales its operations.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560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1007</Words>
  <Application>Microsoft Office PowerPoint</Application>
  <PresentationFormat>Widescreen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Arial Rounded MT Bold</vt:lpstr>
      <vt:lpstr>Calibri</vt:lpstr>
      <vt:lpstr>Calibri Light</vt:lpstr>
      <vt:lpstr>Office Theme</vt:lpstr>
      <vt:lpstr>PowerPoint Presentation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sreyashree pati</dc:creator>
  <cp:lastModifiedBy>sreyashree pati</cp:lastModifiedBy>
  <cp:revision>3</cp:revision>
  <dcterms:created xsi:type="dcterms:W3CDTF">2024-08-28T12:55:05Z</dcterms:created>
  <dcterms:modified xsi:type="dcterms:W3CDTF">2024-09-14T09:36:36Z</dcterms:modified>
</cp:coreProperties>
</file>