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76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4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15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9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6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9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87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8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52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2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8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9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6604FD-9094-4191-80D7-71084382A85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CFD7CF-AC5E-4B4A-94EA-BF32399BD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1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DE95-2206-C35E-1950-499DEB8BF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540" y="1219200"/>
            <a:ext cx="10700161" cy="1676207"/>
          </a:xfrm>
        </p:spPr>
        <p:txBody>
          <a:bodyPr/>
          <a:lstStyle/>
          <a:p>
            <a:r>
              <a:rPr lang="en-IN" dirty="0"/>
              <a:t>E-Commerce Sales Dashboard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0564-B4DB-C11B-260C-A6D5492CE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5792" y="3962594"/>
            <a:ext cx="11109197" cy="3210005"/>
          </a:xfrm>
        </p:spPr>
        <p:txBody>
          <a:bodyPr>
            <a:normAutofit/>
          </a:bodyPr>
          <a:lstStyle/>
          <a:p>
            <a:r>
              <a:rPr lang="en-US" sz="2400" b="1" dirty="0"/>
              <a:t>                                  E-Commerce Sales Dashboard</a:t>
            </a:r>
            <a:br>
              <a:rPr lang="en-US" sz="2400" b="1" dirty="0"/>
            </a:br>
            <a:r>
              <a:rPr lang="en-US" sz="2400" b="1" dirty="0"/>
              <a:t>                Overview and Analysis of Sales Metrics</a:t>
            </a:r>
            <a:br>
              <a:rPr lang="en-US" sz="2400" b="1" dirty="0"/>
            </a:br>
            <a:r>
              <a:rPr lang="en-US" sz="2400" b="1" dirty="0"/>
              <a:t>                                                               </a:t>
            </a:r>
          </a:p>
          <a:p>
            <a:endParaRPr lang="en-US" sz="2400" b="1" dirty="0"/>
          </a:p>
          <a:p>
            <a:r>
              <a:rPr lang="en-US" sz="2400" b="1" dirty="0"/>
              <a:t>                                                               SREYASHREE PATI</a:t>
            </a:r>
            <a:br>
              <a:rPr lang="en-US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5119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894F-7562-D1B4-6D4A-118A0D02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Sub-category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3A30-B5DE-2107-51D8-F47A4C33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470484"/>
            <a:ext cx="11855116" cy="3549316"/>
          </a:xfrm>
        </p:spPr>
        <p:txBody>
          <a:bodyPr>
            <a:normAutofit/>
          </a:bodyPr>
          <a:lstStyle/>
          <a:p>
            <a:r>
              <a:rPr lang="en-US" sz="2400" b="1" dirty="0"/>
              <a:t>Chart</a:t>
            </a:r>
            <a:r>
              <a:rPr lang="en-US" sz="2400" dirty="0"/>
              <a:t>: Sum of Profit by Sub-Category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Printers</a:t>
            </a:r>
            <a:r>
              <a:rPr lang="en-US" sz="2400" dirty="0"/>
              <a:t> and </a:t>
            </a:r>
            <a:r>
              <a:rPr lang="en-US" sz="2400" b="1" dirty="0"/>
              <a:t>Bookcases</a:t>
            </a:r>
            <a:r>
              <a:rPr lang="en-US" sz="2400" dirty="0"/>
              <a:t> are the most profitable sub-categories, generating </a:t>
            </a:r>
            <a:r>
              <a:rPr lang="en-US" sz="2400" b="1" dirty="0"/>
              <a:t>3.14K</a:t>
            </a:r>
            <a:r>
              <a:rPr lang="en-US" sz="2400" dirty="0"/>
              <a:t> and </a:t>
            </a:r>
            <a:r>
              <a:rPr lang="en-US" sz="2400" b="1" dirty="0"/>
              <a:t>8.61K</a:t>
            </a:r>
            <a:r>
              <a:rPr lang="en-US" sz="2400" dirty="0"/>
              <a:t> in profit, respectively.</a:t>
            </a:r>
          </a:p>
          <a:p>
            <a:r>
              <a:rPr lang="en-US" sz="2400" b="1" dirty="0"/>
              <a:t>Insight</a:t>
            </a:r>
            <a:r>
              <a:rPr lang="en-US" sz="2400" dirty="0"/>
              <a:t>: The sub-categories analysis provides an understanding of product-level profitability, indicating potential areas for inventory optimization.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311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C990-574E-9832-4C9B-5EA35043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E8AB-0062-2CE5-C9A5-526D8509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46" y="2307610"/>
            <a:ext cx="11518308" cy="4718831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Key Insights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March, November, and December are high-performing months in terms of both sales and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Maharashtra leads in sales across states, with potential for growth in other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Clothing dominates as the top-selling category, while printers and bookcases are highly profitable sub-categories.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Credit Cards and COD remain the most preferred payment methods, but UPI is on the rise.</a:t>
            </a:r>
          </a:p>
          <a:p>
            <a:r>
              <a:rPr lang="en-US" sz="2000" b="1" dirty="0"/>
              <a:t>Next Steps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Explore marketing campaigns targeted at underperforming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Leverage customer segmentation to boost repeat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Optimize inventory for high-performing product categories and sub-categories.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175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B06-FEF1-9434-2EA1-AB51C4D7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C1700-E238-BCBB-ABFF-EA3295F8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00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A9B8-96C0-E32F-B129-A823C734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E63E-C80B-B026-391B-70139BD1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470484"/>
            <a:ext cx="11887200" cy="3549316"/>
          </a:xfrm>
        </p:spPr>
        <p:txBody>
          <a:bodyPr>
            <a:normAutofit/>
          </a:bodyPr>
          <a:lstStyle/>
          <a:p>
            <a:r>
              <a:rPr lang="en-US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 provide a detailed analysis of e-commerce sales across multiple dimensions, including sales by month, state, customer, product category, and payment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Understand the trends in sales amount, quantity, and profitability.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267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EE49-312D-C86F-4485-E2A63DD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31A9-A524-CBFD-FB54-67F36303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28" y="2468032"/>
            <a:ext cx="10732246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Main Highlights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Sum of Amount</a:t>
            </a:r>
            <a:r>
              <a:rPr lang="en-US" sz="2800" dirty="0"/>
              <a:t>: 438K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Sum of Quantity</a:t>
            </a:r>
            <a:r>
              <a:rPr lang="en-US" sz="2800" dirty="0"/>
              <a:t>: 6K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Sum of Profit</a:t>
            </a:r>
            <a:r>
              <a:rPr lang="en-US" sz="2800" dirty="0"/>
              <a:t>: 37K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Sum of Average Order Value</a:t>
            </a:r>
            <a:r>
              <a:rPr lang="en-US" sz="2800" dirty="0"/>
              <a:t>: 121K</a:t>
            </a:r>
          </a:p>
          <a:p>
            <a:r>
              <a:rPr lang="en-US" sz="2800" dirty="0"/>
              <a:t>This slide provides a snapshot of key performance metrics, highlighting the overall success of the e-commerce platform.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426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932-375B-E398-790E-F443E7E8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and Profit Trends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BAEA-9120-2B05-72DE-B2D6C46A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7" y="2598821"/>
            <a:ext cx="11117177" cy="3420979"/>
          </a:xfrm>
        </p:spPr>
        <p:txBody>
          <a:bodyPr>
            <a:normAutofit/>
          </a:bodyPr>
          <a:lstStyle/>
          <a:p>
            <a:r>
              <a:rPr lang="en-US" sz="2800" b="1" dirty="0"/>
              <a:t>Chart</a:t>
            </a:r>
            <a:r>
              <a:rPr lang="en-US" sz="2800" dirty="0"/>
              <a:t>: Sum of Amount and Profit by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highest sales and profits were observed in </a:t>
            </a:r>
            <a:r>
              <a:rPr lang="en-US" sz="2800" b="1" dirty="0"/>
              <a:t>March</a:t>
            </a:r>
            <a:r>
              <a:rPr lang="en-US" sz="2800" dirty="0"/>
              <a:t>, </a:t>
            </a:r>
            <a:r>
              <a:rPr lang="en-US" sz="2800" b="1" dirty="0"/>
              <a:t>November</a:t>
            </a:r>
            <a:r>
              <a:rPr lang="en-US" sz="2800" dirty="0"/>
              <a:t>, and </a:t>
            </a:r>
            <a:r>
              <a:rPr lang="en-US" sz="2800" b="1" dirty="0"/>
              <a:t>December</a:t>
            </a:r>
            <a:r>
              <a:rPr lang="en-US" sz="2800" dirty="0"/>
              <a:t>, indicating peak performance during these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decline in sales and profit is noticeable in the </a:t>
            </a:r>
            <a:r>
              <a:rPr lang="en-US" sz="2800" b="1" dirty="0"/>
              <a:t>April–July</a:t>
            </a:r>
            <a:r>
              <a:rPr lang="en-US" sz="2800" dirty="0"/>
              <a:t> period, likely corresponding to seasonal trends or market conditions.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973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599-CBE5-C182-7444-F0C0583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Sales by State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36C0-CFD9-FD5D-4A1C-538C2EAF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406316"/>
            <a:ext cx="11101136" cy="3613484"/>
          </a:xfrm>
        </p:spPr>
        <p:txBody>
          <a:bodyPr>
            <a:normAutofit/>
          </a:bodyPr>
          <a:lstStyle/>
          <a:p>
            <a:r>
              <a:rPr lang="en-US" sz="2400" b="1" dirty="0"/>
              <a:t>Chart</a:t>
            </a:r>
            <a:r>
              <a:rPr lang="en-US" sz="2400" dirty="0"/>
              <a:t>: Sum of Amount by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Maharashtra</a:t>
            </a:r>
            <a:r>
              <a:rPr lang="en-US" sz="2400" dirty="0"/>
              <a:t> generated the highest revenue with a total sales amount of </a:t>
            </a:r>
            <a:r>
              <a:rPr lang="en-US" sz="2400" b="1" dirty="0"/>
              <a:t>1.96K</a:t>
            </a:r>
            <a:r>
              <a:rPr lang="en-US" sz="2400" dirty="0"/>
              <a:t>, followed by </a:t>
            </a:r>
            <a:r>
              <a:rPr lang="en-US" sz="2400" b="1" dirty="0"/>
              <a:t>Madhya Pradesh</a:t>
            </a:r>
            <a:r>
              <a:rPr lang="en-US" sz="2400" dirty="0"/>
              <a:t> and </a:t>
            </a:r>
            <a:r>
              <a:rPr lang="en-US" sz="2400" b="1" dirty="0"/>
              <a:t>Uttar Pradesh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Delhi</a:t>
            </a:r>
            <a:r>
              <a:rPr lang="en-US" sz="2400" dirty="0"/>
              <a:t> recorded the least amount of sales.</a:t>
            </a:r>
          </a:p>
          <a:p>
            <a:r>
              <a:rPr lang="en-US" sz="2400" b="1" dirty="0"/>
              <a:t>Insight</a:t>
            </a:r>
            <a:r>
              <a:rPr lang="en-US" sz="2400" dirty="0"/>
              <a:t>: The regional analysis highlights Maharashtra as the dominant state in terms of sales volume, offering potential for further market penetration in other states.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449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E71-EA13-DA05-1B97-0D1D18F3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Category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F193-3BEA-BFD4-1F49-01533C3D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603500"/>
            <a:ext cx="11566357" cy="3416300"/>
          </a:xfrm>
        </p:spPr>
        <p:txBody>
          <a:bodyPr>
            <a:normAutofit/>
          </a:bodyPr>
          <a:lstStyle/>
          <a:p>
            <a:r>
              <a:rPr lang="en-US" sz="2400" b="1" dirty="0"/>
              <a:t>Chart</a:t>
            </a:r>
            <a:r>
              <a:rPr lang="en-US" sz="2400" dirty="0"/>
              <a:t>: Sum of Quantity by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Clothing</a:t>
            </a:r>
            <a:r>
              <a:rPr lang="en-US" sz="2400" dirty="0"/>
              <a:t> leads in quantity sold, accounting for </a:t>
            </a:r>
            <a:r>
              <a:rPr lang="en-US" sz="2400" b="1" dirty="0"/>
              <a:t>62.62%</a:t>
            </a:r>
            <a:r>
              <a:rPr lang="en-US" sz="2400" dirty="0"/>
              <a:t> of total sales, followed by </a:t>
            </a:r>
            <a:r>
              <a:rPr lang="en-US" sz="2400" b="1" dirty="0"/>
              <a:t>Electronics</a:t>
            </a:r>
            <a:r>
              <a:rPr lang="en-US" sz="2400" dirty="0"/>
              <a:t> (20%) and </a:t>
            </a:r>
            <a:r>
              <a:rPr lang="en-US" sz="2400" b="1" dirty="0"/>
              <a:t>Furniture</a:t>
            </a:r>
            <a:r>
              <a:rPr lang="en-US" sz="2400" dirty="0"/>
              <a:t> (16.83%).</a:t>
            </a:r>
          </a:p>
          <a:p>
            <a:r>
              <a:rPr lang="en-US" sz="2400" b="1" dirty="0"/>
              <a:t>Insight</a:t>
            </a:r>
            <a:r>
              <a:rPr lang="en-US" sz="2400" dirty="0"/>
              <a:t>: Clothing is the top-performing category, with a strong demand compared to electronics and furniture.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446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1EFC-7EBE-2F71-102F-2F67CFC5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Profit by Month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2746-1E32-368F-BA71-EFFEE296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2534653"/>
            <a:ext cx="11341767" cy="3485147"/>
          </a:xfrm>
        </p:spPr>
        <p:txBody>
          <a:bodyPr>
            <a:normAutofit/>
          </a:bodyPr>
          <a:lstStyle/>
          <a:p>
            <a:r>
              <a:rPr lang="en-US" sz="2400" b="1" dirty="0"/>
              <a:t>Chart</a:t>
            </a:r>
            <a:r>
              <a:rPr lang="en-US" sz="2400" dirty="0"/>
              <a:t>: Sum of Profit by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highest profit was recorded in </a:t>
            </a:r>
            <a:r>
              <a:rPr lang="en-US" sz="2400" b="1" dirty="0"/>
              <a:t>March</a:t>
            </a:r>
            <a:r>
              <a:rPr lang="en-US" sz="2400" dirty="0"/>
              <a:t> and </a:t>
            </a:r>
            <a:r>
              <a:rPr lang="en-US" sz="2400" b="1" dirty="0"/>
              <a:t>November</a:t>
            </a:r>
            <a:r>
              <a:rPr lang="en-US" sz="2400" dirty="0"/>
              <a:t>, while there was a loss in </a:t>
            </a:r>
            <a:r>
              <a:rPr lang="en-US" sz="2400" b="1" dirty="0"/>
              <a:t>February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steady rise in profitability occurs from </a:t>
            </a:r>
            <a:r>
              <a:rPr lang="en-US" sz="2400" b="1" dirty="0"/>
              <a:t>August to December</a:t>
            </a:r>
            <a:r>
              <a:rPr lang="en-US" sz="2400" dirty="0"/>
              <a:t>.</a:t>
            </a:r>
          </a:p>
          <a:p>
            <a:r>
              <a:rPr lang="en-US" sz="2400" b="1" dirty="0"/>
              <a:t>Insight</a:t>
            </a:r>
            <a:r>
              <a:rPr lang="en-US" sz="2400" dirty="0"/>
              <a:t>: The fluctuations in monthly profit indicate potential seasonality or promotional impacts.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154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0780-1B78-9593-A495-E09CBDE9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Customer-wise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89F4-DE01-FAC7-FBC4-3ACE7E16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80" y="2603500"/>
            <a:ext cx="11389894" cy="3416300"/>
          </a:xfrm>
        </p:spPr>
        <p:txBody>
          <a:bodyPr>
            <a:normAutofit/>
          </a:bodyPr>
          <a:lstStyle/>
          <a:p>
            <a:r>
              <a:rPr lang="en-US" sz="2400" b="1" dirty="0"/>
              <a:t>Chart</a:t>
            </a:r>
            <a:r>
              <a:rPr lang="en-US" sz="2400" dirty="0"/>
              <a:t>: Sum of Amount by Customer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Top Customers</a:t>
            </a:r>
            <a:r>
              <a:rPr lang="en-US" sz="2400" dirty="0"/>
              <a:t>: The leading customers contributed significantly to sales, with the highest individual customer contributing over </a:t>
            </a:r>
            <a:r>
              <a:rPr lang="en-US" sz="2400" b="1" dirty="0"/>
              <a:t>2.17K</a:t>
            </a:r>
            <a:r>
              <a:rPr lang="en-US" sz="2400" dirty="0"/>
              <a:t>.</a:t>
            </a:r>
          </a:p>
          <a:p>
            <a:r>
              <a:rPr lang="en-US" sz="2400" b="1" dirty="0"/>
              <a:t>Insight</a:t>
            </a:r>
            <a:r>
              <a:rPr lang="en-US" sz="2400" dirty="0"/>
              <a:t>: Repeat or high-value customers are key contributors to revenue. Strengthening customer loyalty programs could drive further sales.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235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ED83-6060-8042-2D7E-08D112CC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Mode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09C1-EAE1-8164-7BA4-33359989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80" y="2630904"/>
            <a:ext cx="11405936" cy="3388895"/>
          </a:xfrm>
        </p:spPr>
        <p:txBody>
          <a:bodyPr>
            <a:normAutofit/>
          </a:bodyPr>
          <a:lstStyle/>
          <a:p>
            <a:r>
              <a:rPr lang="en-US" sz="2400" b="1" dirty="0"/>
              <a:t>Chart</a:t>
            </a:r>
            <a:r>
              <a:rPr lang="en-US" sz="2400" dirty="0"/>
              <a:t>: Sum of Quantity by Payment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Credit Card</a:t>
            </a:r>
            <a:r>
              <a:rPr lang="en-US" sz="2400" dirty="0"/>
              <a:t> payments dominate at </a:t>
            </a:r>
            <a:r>
              <a:rPr lang="en-US" sz="2400" b="1" dirty="0"/>
              <a:t>43.47%</a:t>
            </a:r>
            <a:r>
              <a:rPr lang="en-US" sz="2400" dirty="0"/>
              <a:t>, followed by </a:t>
            </a:r>
            <a:r>
              <a:rPr lang="en-US" sz="2400" b="1" dirty="0"/>
              <a:t>COD</a:t>
            </a:r>
            <a:r>
              <a:rPr lang="en-US" sz="2400" dirty="0"/>
              <a:t> (33.47%) and </a:t>
            </a:r>
            <a:r>
              <a:rPr lang="en-US" sz="2400" b="1" dirty="0"/>
              <a:t>UPI</a:t>
            </a:r>
            <a:r>
              <a:rPr lang="en-US" sz="2400" dirty="0"/>
              <a:t> (20.61%).</a:t>
            </a:r>
          </a:p>
          <a:p>
            <a:r>
              <a:rPr lang="en-US" sz="2400" b="1" dirty="0"/>
              <a:t>Insight</a:t>
            </a:r>
            <a:r>
              <a:rPr lang="en-US" sz="2400" dirty="0"/>
              <a:t>: Credit Card and COD are the preferred payment modes, with UPI becoming increasingly popular.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7999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590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E-Commerce Sales Dashboard Presentation</vt:lpstr>
      <vt:lpstr>Introduction</vt:lpstr>
      <vt:lpstr>Key Metrics Overview</vt:lpstr>
      <vt:lpstr>Monthly Sales and Profit Trends</vt:lpstr>
      <vt:lpstr>Sales by State </vt:lpstr>
      <vt:lpstr>Product Category Performance</vt:lpstr>
      <vt:lpstr>Profit by Month </vt:lpstr>
      <vt:lpstr>Customer-wise Sales Analysis</vt:lpstr>
      <vt:lpstr>Payment Mode Analysis</vt:lpstr>
      <vt:lpstr>Sub-category Profitability</vt:lpstr>
      <vt:lpstr>Conclusion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sreyashree pati</dc:creator>
  <cp:lastModifiedBy>sreyashree pati</cp:lastModifiedBy>
  <cp:revision>1</cp:revision>
  <dcterms:created xsi:type="dcterms:W3CDTF">2024-10-02T09:48:44Z</dcterms:created>
  <dcterms:modified xsi:type="dcterms:W3CDTF">2024-10-02T10:03:10Z</dcterms:modified>
</cp:coreProperties>
</file>