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8" roundtripDataSignature="AMtx7mhuYA61mGf82yWX8SQzlapLoc2TC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71" name="Google Shape;271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19" name="Google Shape;11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09" name="Google Shape;209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24" name="Google Shape;224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55" name="Google Shape;255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6.png"/><Relationship Id="rId7" Type="http://schemas.openxmlformats.org/officeDocument/2006/relationships/hyperlink" Target="https://www.unicef.org/cambodia/education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amazon.com/" TargetMode="External"/><Relationship Id="rId5" Type="http://schemas.openxmlformats.org/officeDocument/2006/relationships/hyperlink" Target="https://www.w3schools.com/" TargetMode="Externa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/>
        </p:nvSpPr>
        <p:spPr>
          <a:xfrm>
            <a:off x="2444768" y="1904008"/>
            <a:ext cx="7383426" cy="2554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Arial"/>
              <a:buNone/>
            </a:pPr>
            <a:r>
              <a:rPr lang="en-US" sz="8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WELCOME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Arial"/>
              <a:buNone/>
            </a:pPr>
            <a:r>
              <a:rPr lang="en-US" sz="8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 WEB DESIGN </a:t>
            </a:r>
            <a:endParaRPr sz="4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2063750" y="1196975"/>
            <a:ext cx="8145463" cy="3960217"/>
          </a:xfrm>
          <a:prstGeom prst="rect">
            <a:avLst/>
          </a:prstGeom>
          <a:noFill/>
          <a:ln w="571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 txBox="1">
            <a:spLocks noGrp="1"/>
          </p:cNvSpPr>
          <p:nvPr>
            <p:ph type="sldNum" idx="12"/>
          </p:nvPr>
        </p:nvSpPr>
        <p:spPr>
          <a:xfrm>
            <a:off x="8677275" y="60737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91" name="Google Shape;91;p1"/>
          <p:cNvSpPr txBox="1"/>
          <p:nvPr/>
        </p:nvSpPr>
        <p:spPr>
          <a:xfrm>
            <a:off x="5180013" y="509588"/>
            <a:ext cx="1651000" cy="477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CHAPTER 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0032" y="2006600"/>
            <a:ext cx="6182316" cy="420338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75" name="Google Shape;275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26174" y="1789586"/>
            <a:ext cx="4822939" cy="4683507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12"/>
          <p:cNvSpPr/>
          <p:nvPr/>
        </p:nvSpPr>
        <p:spPr>
          <a:xfrm>
            <a:off x="8398328" y="1868202"/>
            <a:ext cx="317693" cy="317693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277" name="Google Shape;277;p12"/>
          <p:cNvSpPr/>
          <p:nvPr/>
        </p:nvSpPr>
        <p:spPr>
          <a:xfrm>
            <a:off x="4377872" y="3350944"/>
            <a:ext cx="317693" cy="317693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278" name="Google Shape;278;p12"/>
          <p:cNvSpPr/>
          <p:nvPr/>
        </p:nvSpPr>
        <p:spPr>
          <a:xfrm>
            <a:off x="8398328" y="3968258"/>
            <a:ext cx="317693" cy="317693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279" name="Google Shape;279;p12"/>
          <p:cNvSpPr/>
          <p:nvPr/>
        </p:nvSpPr>
        <p:spPr>
          <a:xfrm>
            <a:off x="1309008" y="4079262"/>
            <a:ext cx="318861" cy="318861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280" name="Google Shape;280;p12"/>
          <p:cNvSpPr/>
          <p:nvPr/>
        </p:nvSpPr>
        <p:spPr>
          <a:xfrm>
            <a:off x="9189634" y="5137309"/>
            <a:ext cx="317693" cy="317693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pic>
        <p:nvPicPr>
          <p:cNvPr id="281" name="Google Shape;281;p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93688" y="519113"/>
            <a:ext cx="608012" cy="661987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12"/>
          <p:cNvSpPr txBox="1"/>
          <p:nvPr/>
        </p:nvSpPr>
        <p:spPr>
          <a:xfrm>
            <a:off x="268288" y="1195388"/>
            <a:ext cx="560387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12"/>
          <p:cNvSpPr txBox="1"/>
          <p:nvPr/>
        </p:nvSpPr>
        <p:spPr>
          <a:xfrm>
            <a:off x="0" y="0"/>
            <a:ext cx="1995488" cy="369888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DISCUSS</a:t>
            </a:r>
            <a:endParaRPr/>
          </a:p>
        </p:txBody>
      </p:sp>
      <p:sp>
        <p:nvSpPr>
          <p:cNvPr id="284" name="Google Shape;284;p12"/>
          <p:cNvSpPr/>
          <p:nvPr/>
        </p:nvSpPr>
        <p:spPr>
          <a:xfrm>
            <a:off x="4377872" y="2511233"/>
            <a:ext cx="317693" cy="317693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285" name="Google Shape;285;p12"/>
          <p:cNvSpPr/>
          <p:nvPr/>
        </p:nvSpPr>
        <p:spPr>
          <a:xfrm>
            <a:off x="10003972" y="2943033"/>
            <a:ext cx="317693" cy="317693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286" name="Google Shape;286;p12"/>
          <p:cNvSpPr/>
          <p:nvPr/>
        </p:nvSpPr>
        <p:spPr>
          <a:xfrm>
            <a:off x="5084249" y="3611156"/>
            <a:ext cx="317693" cy="317693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287" name="Google Shape;287;p12"/>
          <p:cNvSpPr/>
          <p:nvPr/>
        </p:nvSpPr>
        <p:spPr>
          <a:xfrm>
            <a:off x="6807313" y="4912311"/>
            <a:ext cx="318861" cy="318861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288" name="Google Shape;288;p12"/>
          <p:cNvSpPr/>
          <p:nvPr/>
        </p:nvSpPr>
        <p:spPr>
          <a:xfrm>
            <a:off x="4695565" y="4343086"/>
            <a:ext cx="317693" cy="317693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289" name="Google Shape;289;p12"/>
          <p:cNvSpPr txBox="1"/>
          <p:nvPr/>
        </p:nvSpPr>
        <p:spPr>
          <a:xfrm>
            <a:off x="3321502" y="403515"/>
            <a:ext cx="668247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the meaning of each tag?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3"/>
          <p:cNvSpPr txBox="1"/>
          <p:nvPr/>
        </p:nvSpPr>
        <p:spPr>
          <a:xfrm>
            <a:off x="4413251" y="1123950"/>
            <a:ext cx="290195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After class</a:t>
            </a:r>
            <a:endParaRPr/>
          </a:p>
        </p:txBody>
      </p:sp>
      <p:sp>
        <p:nvSpPr>
          <p:cNvPr id="295" name="Google Shape;295;p13"/>
          <p:cNvSpPr txBox="1"/>
          <p:nvPr/>
        </p:nvSpPr>
        <p:spPr>
          <a:xfrm>
            <a:off x="2495600" y="2681287"/>
            <a:ext cx="7099300" cy="523875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Complete the </a:t>
            </a: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handout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 give you now.</a:t>
            </a:r>
            <a:endParaRPr/>
          </a:p>
        </p:txBody>
      </p:sp>
      <p:sp>
        <p:nvSpPr>
          <p:cNvPr id="296" name="Google Shape;296;p13"/>
          <p:cNvSpPr txBox="1"/>
          <p:nvPr/>
        </p:nvSpPr>
        <p:spPr>
          <a:xfrm>
            <a:off x="2495600" y="3443287"/>
            <a:ext cx="7099300" cy="523875"/>
          </a:xfrm>
          <a:prstGeom prst="rect">
            <a:avLst/>
          </a:prstGeom>
          <a:solidFill>
            <a:srgbClr val="C9C9C9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Do the required </a:t>
            </a: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homework</a:t>
            </a:r>
            <a:endParaRPr/>
          </a:p>
        </p:txBody>
      </p:sp>
      <p:sp>
        <p:nvSpPr>
          <p:cNvPr id="297" name="Google Shape;297;p13"/>
          <p:cNvSpPr txBox="1"/>
          <p:nvPr/>
        </p:nvSpPr>
        <p:spPr>
          <a:xfrm>
            <a:off x="2478138" y="4257675"/>
            <a:ext cx="7099300" cy="523875"/>
          </a:xfrm>
          <a:prstGeom prst="rect">
            <a:avLst/>
          </a:prstGeom>
          <a:solidFill>
            <a:srgbClr val="8296B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Send your homework to </a:t>
            </a: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Google Classroom</a:t>
            </a:r>
            <a:endParaRPr/>
          </a:p>
        </p:txBody>
      </p:sp>
      <p:pic>
        <p:nvPicPr>
          <p:cNvPr id="298" name="Google Shape;298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3825" y="623888"/>
            <a:ext cx="571500" cy="617537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13"/>
          <p:cNvSpPr txBox="1"/>
          <p:nvPr/>
        </p:nvSpPr>
        <p:spPr>
          <a:xfrm>
            <a:off x="0" y="0"/>
            <a:ext cx="2274888" cy="369888"/>
          </a:xfrm>
          <a:prstGeom prst="rect">
            <a:avLst/>
          </a:prstGeom>
          <a:solidFill>
            <a:srgbClr val="BE231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HOMEWORK</a:t>
            </a:r>
            <a:endParaRPr/>
          </a:p>
        </p:txBody>
      </p:sp>
      <p:pic>
        <p:nvPicPr>
          <p:cNvPr id="300" name="Google Shape;300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9150" y="492125"/>
            <a:ext cx="306388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13"/>
          <p:cNvSpPr txBox="1"/>
          <p:nvPr/>
        </p:nvSpPr>
        <p:spPr>
          <a:xfrm>
            <a:off x="658813" y="1095375"/>
            <a:ext cx="631825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INDIV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/>
        </p:nvSpPr>
        <p:spPr>
          <a:xfrm>
            <a:off x="4498975" y="2759075"/>
            <a:ext cx="4052888" cy="1824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75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ENCODING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INFORMATION</a:t>
            </a:r>
            <a:endParaRPr dirty="0"/>
          </a:p>
        </p:txBody>
      </p:sp>
      <p:sp>
        <p:nvSpPr>
          <p:cNvPr id="97" name="Google Shape;97;p2"/>
          <p:cNvSpPr/>
          <p:nvPr/>
        </p:nvSpPr>
        <p:spPr>
          <a:xfrm>
            <a:off x="3471863" y="1966913"/>
            <a:ext cx="6108700" cy="3321050"/>
          </a:xfrm>
          <a:prstGeom prst="rect">
            <a:avLst/>
          </a:prstGeom>
          <a:noFill/>
          <a:ln w="571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/>
          <p:cNvSpPr txBox="1">
            <a:spLocks noGrp="1"/>
          </p:cNvSpPr>
          <p:nvPr>
            <p:ph type="title"/>
          </p:nvPr>
        </p:nvSpPr>
        <p:spPr>
          <a:xfrm>
            <a:off x="2690813" y="387350"/>
            <a:ext cx="7162800" cy="1146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 dirty="0"/>
              <a:t>Web design </a:t>
            </a:r>
            <a:r>
              <a:rPr lang="en-US" dirty="0"/>
              <a:t>Evaluation</a:t>
            </a:r>
            <a:endParaRPr dirty="0"/>
          </a:p>
        </p:txBody>
      </p:sp>
      <p:sp>
        <p:nvSpPr>
          <p:cNvPr id="99" name="Google Shape;99;p2"/>
          <p:cNvSpPr txBox="1">
            <a:spLocks noGrp="1"/>
          </p:cNvSpPr>
          <p:nvPr>
            <p:ph type="sldNum" idx="12"/>
          </p:nvPr>
        </p:nvSpPr>
        <p:spPr>
          <a:xfrm>
            <a:off x="8431213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100" name="Google Shape;100;p2"/>
          <p:cNvSpPr txBox="1"/>
          <p:nvPr/>
        </p:nvSpPr>
        <p:spPr>
          <a:xfrm>
            <a:off x="5786438" y="1452563"/>
            <a:ext cx="12827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75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CHAPTER 2</a:t>
            </a:r>
            <a:endParaRPr/>
          </a:p>
        </p:txBody>
      </p:sp>
      <p:sp>
        <p:nvSpPr>
          <p:cNvPr id="101" name="Google Shape;101;p2"/>
          <p:cNvSpPr/>
          <p:nvPr/>
        </p:nvSpPr>
        <p:spPr>
          <a:xfrm>
            <a:off x="2224087" y="2565399"/>
            <a:ext cx="7010400" cy="20002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2"/>
          <p:cNvSpPr/>
          <p:nvPr/>
        </p:nvSpPr>
        <p:spPr>
          <a:xfrm rot="-5400000">
            <a:off x="5407819" y="-159543"/>
            <a:ext cx="642937" cy="70104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"/>
          <p:cNvSpPr txBox="1"/>
          <p:nvPr/>
        </p:nvSpPr>
        <p:spPr>
          <a:xfrm>
            <a:off x="5150644" y="3748387"/>
            <a:ext cx="1655762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17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Weeks</a:t>
            </a:r>
            <a:endParaRPr dirty="0"/>
          </a:p>
        </p:txBody>
      </p:sp>
      <p:sp>
        <p:nvSpPr>
          <p:cNvPr id="106" name="Google Shape;106;p2"/>
          <p:cNvSpPr txBox="1"/>
          <p:nvPr/>
        </p:nvSpPr>
        <p:spPr>
          <a:xfrm>
            <a:off x="3132138" y="2043113"/>
            <a:ext cx="881062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dirty="0">
                <a:solidFill>
                  <a:schemeClr val="dk1"/>
                </a:solidFill>
              </a:rPr>
              <a:t>July</a:t>
            </a:r>
            <a:endParaRPr dirty="0"/>
          </a:p>
        </p:txBody>
      </p:sp>
      <p:sp>
        <p:nvSpPr>
          <p:cNvPr id="108" name="Google Shape;108;p2"/>
          <p:cNvSpPr txBox="1"/>
          <p:nvPr/>
        </p:nvSpPr>
        <p:spPr>
          <a:xfrm>
            <a:off x="8150225" y="1984873"/>
            <a:ext cx="1364131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dirty="0">
                <a:solidFill>
                  <a:schemeClr val="dk1"/>
                </a:solidFill>
              </a:rPr>
              <a:t>November </a:t>
            </a:r>
            <a:endParaRPr dirty="0"/>
          </a:p>
        </p:txBody>
      </p:sp>
      <p:pic>
        <p:nvPicPr>
          <p:cNvPr id="110" name="Google Shape;110;p2" descr="Midterm Exam PNG - Good Luck Midterm Exam, Geometry Midterm Exam. -  CleanPNG / Kiss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19800" y="4583113"/>
            <a:ext cx="668338" cy="668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" descr="Do We Really Need Finals? – The Centennial Talon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18363" y="4294188"/>
            <a:ext cx="1384300" cy="107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" descr="Quiz logo with speech bubble symbols (950582) | Icons | Design Bundles in  2021 | Speech bubble, Quiz, Logo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238625" y="4294188"/>
            <a:ext cx="1614488" cy="107632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"/>
          <p:cNvSpPr txBox="1"/>
          <p:nvPr/>
        </p:nvSpPr>
        <p:spPr>
          <a:xfrm>
            <a:off x="3367088" y="5430838"/>
            <a:ext cx="646112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10%</a:t>
            </a:r>
            <a:endParaRPr dirty="0"/>
          </a:p>
        </p:txBody>
      </p:sp>
      <p:sp>
        <p:nvSpPr>
          <p:cNvPr id="114" name="Google Shape;114;p2"/>
          <p:cNvSpPr txBox="1"/>
          <p:nvPr/>
        </p:nvSpPr>
        <p:spPr>
          <a:xfrm>
            <a:off x="4738688" y="5399088"/>
            <a:ext cx="646112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15%</a:t>
            </a:r>
            <a:endParaRPr dirty="0"/>
          </a:p>
        </p:txBody>
      </p:sp>
      <p:sp>
        <p:nvSpPr>
          <p:cNvPr id="115" name="Google Shape;115;p2"/>
          <p:cNvSpPr txBox="1"/>
          <p:nvPr/>
        </p:nvSpPr>
        <p:spPr>
          <a:xfrm>
            <a:off x="5978525" y="5399088"/>
            <a:ext cx="646113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dirty="0">
                <a:solidFill>
                  <a:schemeClr val="dk1"/>
                </a:solidFill>
              </a:rPr>
              <a:t>30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%</a:t>
            </a:r>
            <a:endParaRPr dirty="0"/>
          </a:p>
        </p:txBody>
      </p:sp>
      <p:sp>
        <p:nvSpPr>
          <p:cNvPr id="116" name="Google Shape;116;p2"/>
          <p:cNvSpPr txBox="1"/>
          <p:nvPr/>
        </p:nvSpPr>
        <p:spPr>
          <a:xfrm>
            <a:off x="7504113" y="5426075"/>
            <a:ext cx="646112" cy="36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en-US" sz="1800" b="1" dirty="0">
                <a:solidFill>
                  <a:schemeClr val="dk1"/>
                </a:solidFill>
              </a:rPr>
              <a:t>5</a:t>
            </a: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%</a:t>
            </a:r>
            <a:endParaRPr dirty="0"/>
          </a:p>
        </p:txBody>
      </p:sp>
      <p:pic>
        <p:nvPicPr>
          <p:cNvPr id="1026" name="Picture 2" descr="Participation - Free hands and gestures icons">
            <a:extLst>
              <a:ext uri="{FF2B5EF4-FFF2-40B4-BE49-F238E27FC236}">
                <a16:creationId xmlns:a16="http://schemas.microsoft.com/office/drawing/2014/main" id="{79D9C78F-8BE8-9C73-9E81-07EE2066F9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361531" y="4583113"/>
            <a:ext cx="657225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"/>
          <p:cNvSpPr txBox="1"/>
          <p:nvPr/>
        </p:nvSpPr>
        <p:spPr>
          <a:xfrm>
            <a:off x="3787775" y="485775"/>
            <a:ext cx="5305425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</a:pPr>
            <a:r>
              <a:rPr lang="en-US" sz="4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OBJECTIVES FOR TODAY</a:t>
            </a:r>
            <a:endParaRPr/>
          </a:p>
        </p:txBody>
      </p:sp>
      <p:pic>
        <p:nvPicPr>
          <p:cNvPr id="122" name="Google Shape;122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1650" y="392113"/>
            <a:ext cx="803275" cy="801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50338" y="392113"/>
            <a:ext cx="803275" cy="801687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3"/>
          <p:cNvSpPr txBox="1"/>
          <p:nvPr/>
        </p:nvSpPr>
        <p:spPr>
          <a:xfrm>
            <a:off x="766763" y="2349500"/>
            <a:ext cx="7564437" cy="2015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Wingdings" panose="05000000000000000000" pitchFamily="2" charset="2"/>
              <a:buChar char="ü"/>
            </a:pPr>
            <a:r>
              <a:rPr lang="en-US" sz="25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Why</a:t>
            </a:r>
            <a:r>
              <a:rPr lang="en-US" sz="25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do we create web pages ?</a:t>
            </a:r>
            <a:endParaRPr dirty="0"/>
          </a:p>
          <a:p>
            <a:pPr marL="56515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Wingdings" panose="05000000000000000000" pitchFamily="2" charset="2"/>
              <a:buChar char="ü"/>
            </a:pPr>
            <a:endParaRPr sz="25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Wingdings" panose="05000000000000000000" pitchFamily="2" charset="2"/>
              <a:buChar char="ü"/>
            </a:pPr>
            <a:r>
              <a:rPr lang="en-US" sz="25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is a </a:t>
            </a:r>
            <a:r>
              <a:rPr lang="en-US" sz="25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web page </a:t>
            </a:r>
            <a:r>
              <a:rPr lang="en-US" sz="25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and what is the </a:t>
            </a:r>
            <a:r>
              <a:rPr lang="en-US" sz="25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HTML</a:t>
            </a:r>
            <a:r>
              <a:rPr lang="en-US" sz="25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file ?</a:t>
            </a:r>
            <a:endParaRPr dirty="0"/>
          </a:p>
          <a:p>
            <a:pPr marL="5461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Wingdings" panose="05000000000000000000" pitchFamily="2" charset="2"/>
              <a:buChar char="ü"/>
            </a:pPr>
            <a:endParaRPr sz="25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Wingdings" panose="05000000000000000000" pitchFamily="2" charset="2"/>
              <a:buChar char="ü"/>
            </a:pPr>
            <a:r>
              <a:rPr lang="en-US" sz="25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How to display a HTML file on </a:t>
            </a:r>
            <a:r>
              <a:rPr lang="en-US" sz="25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browser</a:t>
            </a:r>
            <a:r>
              <a:rPr lang="en-US" sz="25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?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2663" y="573088"/>
            <a:ext cx="273050" cy="54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175" y="603250"/>
            <a:ext cx="465138" cy="484188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4"/>
          <p:cNvSpPr txBox="1"/>
          <p:nvPr/>
        </p:nvSpPr>
        <p:spPr>
          <a:xfrm>
            <a:off x="959364" y="1180081"/>
            <a:ext cx="70397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  2</a:t>
            </a:r>
            <a:endParaRPr/>
          </a:p>
        </p:txBody>
      </p:sp>
      <p:sp>
        <p:nvSpPr>
          <p:cNvPr id="133" name="Google Shape;133;p4"/>
          <p:cNvSpPr txBox="1"/>
          <p:nvPr/>
        </p:nvSpPr>
        <p:spPr>
          <a:xfrm>
            <a:off x="-4872" y="1201738"/>
            <a:ext cx="64633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MIN</a:t>
            </a:r>
            <a:endParaRPr sz="12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4" name="Google Shape;134;p4"/>
          <p:cNvCxnSpPr/>
          <p:nvPr/>
        </p:nvCxnSpPr>
        <p:spPr>
          <a:xfrm>
            <a:off x="5735960" y="1918168"/>
            <a:ext cx="0" cy="461710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35" name="Google Shape;135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68413" y="573088"/>
            <a:ext cx="273050" cy="54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4"/>
          <p:cNvSpPr txBox="1"/>
          <p:nvPr/>
        </p:nvSpPr>
        <p:spPr>
          <a:xfrm>
            <a:off x="1244884" y="1954479"/>
            <a:ext cx="337021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1 of those web site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4"/>
          <p:cNvSpPr txBox="1"/>
          <p:nvPr/>
        </p:nvSpPr>
        <p:spPr>
          <a:xfrm>
            <a:off x="6651848" y="1954479"/>
            <a:ext cx="317144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Answer those questions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4"/>
          <p:cNvSpPr txBox="1"/>
          <p:nvPr/>
        </p:nvSpPr>
        <p:spPr>
          <a:xfrm>
            <a:off x="6168008" y="3353963"/>
            <a:ext cx="7200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4"/>
          <p:cNvSpPr txBox="1"/>
          <p:nvPr/>
        </p:nvSpPr>
        <p:spPr>
          <a:xfrm>
            <a:off x="5980366" y="2712601"/>
            <a:ext cx="5513134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+mj-lt"/>
              <a:buAutoNum type="arabicPeriod"/>
            </a:pPr>
            <a:r>
              <a:rPr lang="en-US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What do you think about these web sites ?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+mj-lt"/>
              <a:buAutoNum type="arabicPeriod"/>
            </a:pPr>
            <a:r>
              <a:rPr lang="en-US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How do you feel about these web sites ?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+mj-lt"/>
              <a:buAutoNum type="arabicPeriod"/>
            </a:pPr>
            <a:r>
              <a:rPr lang="en-US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Why companies always have a website ?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+mj-lt"/>
              <a:buAutoNum type="arabicPeriod"/>
            </a:pPr>
            <a:r>
              <a:rPr lang="en-US" sz="2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What do you expect of a website ?</a:t>
            </a:r>
            <a:endParaRPr sz="20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140" name="Google Shape;140;p4"/>
          <p:cNvSpPr txBox="1"/>
          <p:nvPr/>
        </p:nvSpPr>
        <p:spPr>
          <a:xfrm>
            <a:off x="-15875" y="0"/>
            <a:ext cx="1995488" cy="369888"/>
          </a:xfrm>
          <a:prstGeom prst="rect">
            <a:avLst/>
          </a:prstGeom>
          <a:solidFill>
            <a:srgbClr val="FF50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WARM UP</a:t>
            </a:r>
            <a:endParaRPr/>
          </a:p>
        </p:txBody>
      </p:sp>
      <p:sp>
        <p:nvSpPr>
          <p:cNvPr id="141" name="Google Shape;141;p4"/>
          <p:cNvSpPr/>
          <p:nvPr/>
        </p:nvSpPr>
        <p:spPr>
          <a:xfrm>
            <a:off x="243385" y="2615537"/>
            <a:ext cx="5373216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20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https://www.w3schools.com/</a:t>
            </a:r>
            <a:endParaRPr lang="en-US" sz="2000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en-US" sz="20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https://www.amazon.com/</a:t>
            </a:r>
            <a:endParaRPr lang="en-US" sz="2000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en-US" sz="20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https://www.unicef.org/cambodia/education</a:t>
            </a:r>
            <a:endParaRPr lang="en-US" sz="2000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2" name="Google Shape;142;p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180761" y="528927"/>
            <a:ext cx="608013" cy="66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4"/>
          <p:cNvSpPr txBox="1"/>
          <p:nvPr/>
        </p:nvSpPr>
        <p:spPr>
          <a:xfrm>
            <a:off x="1840194" y="1189327"/>
            <a:ext cx="1290739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FREE DISCUSSION</a:t>
            </a:r>
            <a:endParaRPr sz="1200" b="0" u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4"/>
          <p:cNvSpPr/>
          <p:nvPr/>
        </p:nvSpPr>
        <p:spPr>
          <a:xfrm>
            <a:off x="1680802" y="670803"/>
            <a:ext cx="367777" cy="392968"/>
          </a:xfrm>
          <a:prstGeom prst="mathPlus">
            <a:avLst>
              <a:gd name="adj1" fmla="val 11434"/>
            </a:avLst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7"/>
          <p:cNvSpPr txBox="1"/>
          <p:nvPr/>
        </p:nvSpPr>
        <p:spPr>
          <a:xfrm>
            <a:off x="0" y="0"/>
            <a:ext cx="1582738" cy="36988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  <p:pic>
        <p:nvPicPr>
          <p:cNvPr id="196" name="Google Shape;196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9713" y="577850"/>
            <a:ext cx="465137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7"/>
          <p:cNvSpPr txBox="1"/>
          <p:nvPr/>
        </p:nvSpPr>
        <p:spPr>
          <a:xfrm>
            <a:off x="188913" y="1149350"/>
            <a:ext cx="566737" cy="277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8" name="Google Shape;198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0575" y="488950"/>
            <a:ext cx="608013" cy="66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7"/>
          <p:cNvSpPr txBox="1"/>
          <p:nvPr/>
        </p:nvSpPr>
        <p:spPr>
          <a:xfrm>
            <a:off x="814388" y="1149350"/>
            <a:ext cx="561975" cy="277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7"/>
          <p:cNvSpPr txBox="1"/>
          <p:nvPr/>
        </p:nvSpPr>
        <p:spPr>
          <a:xfrm>
            <a:off x="3381827" y="3441023"/>
            <a:ext cx="6935425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rgbClr val="F7542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yper</a:t>
            </a:r>
            <a:r>
              <a:rPr lang="en-US" sz="4400" b="1">
                <a:solidFill>
                  <a:srgbClr val="F7542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 </a:t>
            </a:r>
            <a:r>
              <a:rPr lang="en-US" sz="4400" b="1">
                <a:solidFill>
                  <a:srgbClr val="F7542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arkup </a:t>
            </a:r>
            <a:r>
              <a:rPr lang="en-US" sz="4400" b="1">
                <a:solidFill>
                  <a:srgbClr val="F7542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anguage.</a:t>
            </a:r>
            <a:endParaRPr/>
          </a:p>
        </p:txBody>
      </p:sp>
      <p:sp>
        <p:nvSpPr>
          <p:cNvPr id="201" name="Google Shape;201;p7"/>
          <p:cNvSpPr txBox="1"/>
          <p:nvPr/>
        </p:nvSpPr>
        <p:spPr>
          <a:xfrm>
            <a:off x="2052522" y="5438559"/>
            <a:ext cx="3158104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can make links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one page to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another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7"/>
          <p:cNvSpPr txBox="1"/>
          <p:nvPr/>
        </p:nvSpPr>
        <p:spPr>
          <a:xfrm>
            <a:off x="5336843" y="5456346"/>
            <a:ext cx="1814603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 language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based on TAGS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7"/>
          <p:cNvSpPr txBox="1"/>
          <p:nvPr/>
        </p:nvSpPr>
        <p:spPr>
          <a:xfrm>
            <a:off x="2877148" y="1915389"/>
            <a:ext cx="7517764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 is the  language  to </a:t>
            </a:r>
            <a:r>
              <a:rPr lang="en-US" sz="3200" b="1" dirty="0">
                <a:solidFill>
                  <a:srgbClr val="F75421"/>
                </a:solidFill>
                <a:latin typeface="Calibri"/>
                <a:ea typeface="Calibri"/>
                <a:cs typeface="Calibri"/>
                <a:sym typeface="Calibri"/>
              </a:rPr>
              <a:t>create web pages</a:t>
            </a:r>
            <a:endParaRPr dirty="0"/>
          </a:p>
        </p:txBody>
      </p:sp>
      <p:cxnSp>
        <p:nvCxnSpPr>
          <p:cNvPr id="204" name="Google Shape;204;p7"/>
          <p:cNvCxnSpPr/>
          <p:nvPr/>
        </p:nvCxnSpPr>
        <p:spPr>
          <a:xfrm rot="10800000">
            <a:off x="3733174" y="4210464"/>
            <a:ext cx="0" cy="938106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05" name="Google Shape;205;p7"/>
          <p:cNvCxnSpPr/>
          <p:nvPr/>
        </p:nvCxnSpPr>
        <p:spPr>
          <a:xfrm rot="10800000">
            <a:off x="6244145" y="4210464"/>
            <a:ext cx="0" cy="938106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206" name="Google Shape;206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510271" y="69880"/>
            <a:ext cx="1409690" cy="1555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8"/>
          <p:cNvSpPr txBox="1"/>
          <p:nvPr/>
        </p:nvSpPr>
        <p:spPr>
          <a:xfrm>
            <a:off x="-15875" y="0"/>
            <a:ext cx="1995600" cy="369300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45720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EXPLORATION</a:t>
            </a:r>
            <a:endParaRPr/>
          </a:p>
        </p:txBody>
      </p:sp>
      <p:pic>
        <p:nvPicPr>
          <p:cNvPr id="213" name="Google Shape;213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9313" y="574675"/>
            <a:ext cx="274637" cy="5461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8"/>
          <p:cNvSpPr txBox="1"/>
          <p:nvPr/>
        </p:nvSpPr>
        <p:spPr>
          <a:xfrm>
            <a:off x="860425" y="1201738"/>
            <a:ext cx="263525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5" name="Google Shape;215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175" y="603250"/>
            <a:ext cx="465138" cy="484188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8"/>
          <p:cNvSpPr txBox="1"/>
          <p:nvPr/>
        </p:nvSpPr>
        <p:spPr>
          <a:xfrm>
            <a:off x="-4872" y="1201738"/>
            <a:ext cx="64633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8"/>
          <p:cNvSpPr txBox="1"/>
          <p:nvPr/>
        </p:nvSpPr>
        <p:spPr>
          <a:xfrm>
            <a:off x="2954072" y="2567379"/>
            <a:ext cx="6506090" cy="2646878"/>
          </a:xfrm>
          <a:prstGeom prst="rect">
            <a:avLst/>
          </a:prstGeom>
          <a:noFill/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0005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sz="1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marL="400050" marR="0" lvl="1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en-US" sz="1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en-US" sz="1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marL="400050" marR="0" lvl="1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&lt;</a:t>
            </a:r>
            <a:r>
              <a:rPr lang="en-US" sz="1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-US" sz="1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&gt;HTML lesson 1&lt;/</a:t>
            </a:r>
            <a:r>
              <a:rPr lang="en-US" sz="1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-US" sz="1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marL="400050" marR="0" lvl="1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&lt;/</a:t>
            </a:r>
            <a:r>
              <a:rPr lang="en-US" sz="1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en-US" sz="1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marL="400050" marR="0" lvl="1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&lt;</a:t>
            </a:r>
            <a:r>
              <a:rPr lang="en-US" sz="1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n-US" sz="1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marL="400050" marR="0" lvl="1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&lt;</a:t>
            </a:r>
            <a:r>
              <a:rPr lang="en-US" sz="1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lang="en-US" sz="1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&gt;My first page&lt;/</a:t>
            </a:r>
            <a:r>
              <a:rPr lang="en-US" sz="1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lang="en-US" sz="1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marL="400050" marR="0" lvl="1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&lt;</a:t>
            </a:r>
            <a:r>
              <a:rPr lang="en-US" sz="1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-US" sz="1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&gt;Hello WEP 2023 students!&lt;/</a:t>
            </a:r>
            <a:r>
              <a:rPr lang="en-US" sz="1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-US" sz="1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marL="400050" marR="0" lvl="1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&lt;/</a:t>
            </a:r>
            <a:r>
              <a:rPr lang="en-US" sz="1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n-US" sz="1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marL="400050" marR="0" lvl="1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sz="1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</p:txBody>
      </p:sp>
      <p:sp>
        <p:nvSpPr>
          <p:cNvPr id="218" name="Google Shape;218;p8"/>
          <p:cNvSpPr txBox="1"/>
          <p:nvPr/>
        </p:nvSpPr>
        <p:spPr>
          <a:xfrm>
            <a:off x="2106324" y="2053276"/>
            <a:ext cx="549618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a file  </a:t>
            </a: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page.html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following content :</a:t>
            </a:r>
            <a:endParaRPr/>
          </a:p>
        </p:txBody>
      </p:sp>
      <p:sp>
        <p:nvSpPr>
          <p:cNvPr id="219" name="Google Shape;219;p8"/>
          <p:cNvSpPr txBox="1"/>
          <p:nvPr/>
        </p:nvSpPr>
        <p:spPr>
          <a:xfrm>
            <a:off x="1979613" y="5328250"/>
            <a:ext cx="422750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 this file on your web browser.</a:t>
            </a:r>
            <a:endParaRPr/>
          </a:p>
        </p:txBody>
      </p:sp>
      <p:sp>
        <p:nvSpPr>
          <p:cNvPr id="220" name="Google Shape;220;p8"/>
          <p:cNvSpPr txBox="1"/>
          <p:nvPr/>
        </p:nvSpPr>
        <p:spPr>
          <a:xfrm>
            <a:off x="4154001" y="199013"/>
            <a:ext cx="421051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first web page</a:t>
            </a:r>
            <a:endParaRPr dirty="0"/>
          </a:p>
        </p:txBody>
      </p:sp>
      <p:sp>
        <p:nvSpPr>
          <p:cNvPr id="221" name="Google Shape;221;p8"/>
          <p:cNvSpPr txBox="1"/>
          <p:nvPr/>
        </p:nvSpPr>
        <p:spPr>
          <a:xfrm>
            <a:off x="2106324" y="1548040"/>
            <a:ext cx="195290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 VSCode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9"/>
          <p:cNvSpPr txBox="1"/>
          <p:nvPr/>
        </p:nvSpPr>
        <p:spPr>
          <a:xfrm>
            <a:off x="-15875" y="0"/>
            <a:ext cx="1995488" cy="369888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EXPLORATION</a:t>
            </a:r>
            <a:endParaRPr/>
          </a:p>
        </p:txBody>
      </p:sp>
      <p:pic>
        <p:nvPicPr>
          <p:cNvPr id="228" name="Google Shape;228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9313" y="574675"/>
            <a:ext cx="274637" cy="54610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9"/>
          <p:cNvSpPr txBox="1"/>
          <p:nvPr/>
        </p:nvSpPr>
        <p:spPr>
          <a:xfrm>
            <a:off x="860425" y="1201738"/>
            <a:ext cx="263525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0" name="Google Shape;230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175" y="603250"/>
            <a:ext cx="465138" cy="484188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9"/>
          <p:cNvSpPr txBox="1"/>
          <p:nvPr/>
        </p:nvSpPr>
        <p:spPr>
          <a:xfrm>
            <a:off x="-4872" y="1201738"/>
            <a:ext cx="64633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9"/>
          <p:cNvSpPr txBox="1"/>
          <p:nvPr/>
        </p:nvSpPr>
        <p:spPr>
          <a:xfrm>
            <a:off x="4110458" y="369888"/>
            <a:ext cx="452387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first web page</a:t>
            </a:r>
            <a:endParaRPr dirty="0"/>
          </a:p>
        </p:txBody>
      </p:sp>
      <p:sp>
        <p:nvSpPr>
          <p:cNvPr id="233" name="Google Shape;233;p9"/>
          <p:cNvSpPr txBox="1"/>
          <p:nvPr/>
        </p:nvSpPr>
        <p:spPr>
          <a:xfrm>
            <a:off x="1979613" y="1886234"/>
            <a:ext cx="820121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Compare your code with the result on the browser and answer questions:</a:t>
            </a:r>
            <a:endParaRPr/>
          </a:p>
        </p:txBody>
      </p:sp>
      <p:sp>
        <p:nvSpPr>
          <p:cNvPr id="234" name="Google Shape;234;p9"/>
          <p:cNvSpPr/>
          <p:nvPr/>
        </p:nvSpPr>
        <p:spPr>
          <a:xfrm>
            <a:off x="2871179" y="2553460"/>
            <a:ext cx="7854329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 is the </a:t>
            </a:r>
            <a:r>
              <a:rPr lang="en-US" sz="2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content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:   </a:t>
            </a: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&gt;, &lt;</a:t>
            </a: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&gt;, &lt;</a:t>
            </a: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  ?</a:t>
            </a:r>
            <a:endParaRPr/>
          </a:p>
          <a:p>
            <a:pPr marL="285750" marR="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the </a:t>
            </a:r>
            <a:r>
              <a:rPr lang="en-US" sz="2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meaning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 :</a:t>
            </a: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&lt;</a:t>
            </a: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&gt;, &lt;</a:t>
            </a: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&gt;, &lt;</a:t>
            </a: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  ?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9"/>
          <p:cNvSpPr txBox="1"/>
          <p:nvPr/>
        </p:nvSpPr>
        <p:spPr>
          <a:xfrm>
            <a:off x="1979613" y="4184125"/>
            <a:ext cx="246413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 on Google : </a:t>
            </a:r>
            <a:endParaRPr/>
          </a:p>
        </p:txBody>
      </p:sp>
      <p:sp>
        <p:nvSpPr>
          <p:cNvPr id="236" name="Google Shape;236;p9"/>
          <p:cNvSpPr/>
          <p:nvPr/>
        </p:nvSpPr>
        <p:spPr>
          <a:xfrm>
            <a:off x="2871179" y="4820572"/>
            <a:ext cx="7368136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 language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/>
          </a:p>
          <a:p>
            <a:pPr marL="285750" marR="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does 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means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0"/>
          <p:cNvSpPr txBox="1"/>
          <p:nvPr/>
        </p:nvSpPr>
        <p:spPr>
          <a:xfrm>
            <a:off x="-3175" y="0"/>
            <a:ext cx="1582738" cy="36988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  <p:pic>
        <p:nvPicPr>
          <p:cNvPr id="242" name="Google Shape;242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6538" y="577850"/>
            <a:ext cx="465137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10"/>
          <p:cNvSpPr txBox="1"/>
          <p:nvPr/>
        </p:nvSpPr>
        <p:spPr>
          <a:xfrm>
            <a:off x="185738" y="1149350"/>
            <a:ext cx="566737" cy="277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4" name="Google Shape;244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7400" y="488950"/>
            <a:ext cx="608013" cy="66040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10"/>
          <p:cNvSpPr txBox="1"/>
          <p:nvPr/>
        </p:nvSpPr>
        <p:spPr>
          <a:xfrm>
            <a:off x="811213" y="1149350"/>
            <a:ext cx="561975" cy="277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10"/>
          <p:cNvSpPr txBox="1"/>
          <p:nvPr/>
        </p:nvSpPr>
        <p:spPr>
          <a:xfrm>
            <a:off x="4274494" y="626130"/>
            <a:ext cx="486950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a HTML </a:t>
            </a:r>
            <a:r>
              <a:rPr lang="en-US" sz="3600" b="1" dirty="0">
                <a:solidFill>
                  <a:srgbClr val="FF5050"/>
                </a:solidFill>
                <a:latin typeface="Calibri"/>
                <a:ea typeface="Calibri"/>
                <a:cs typeface="Calibri"/>
                <a:sym typeface="Calibri"/>
              </a:rPr>
              <a:t>TAG</a:t>
            </a:r>
            <a:r>
              <a:rPr lang="en-US" sz="3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?</a:t>
            </a:r>
            <a:endParaRPr dirty="0"/>
          </a:p>
        </p:txBody>
      </p:sp>
      <p:sp>
        <p:nvSpPr>
          <p:cNvPr id="247" name="Google Shape;247;p10"/>
          <p:cNvSpPr txBox="1"/>
          <p:nvPr/>
        </p:nvSpPr>
        <p:spPr>
          <a:xfrm>
            <a:off x="1861313" y="2316867"/>
            <a:ext cx="9059444" cy="646331"/>
          </a:xfrm>
          <a:prstGeom prst="rect">
            <a:avLst/>
          </a:prstGeom>
          <a:noFill/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00050" marR="0" lvl="1" indent="0" algn="l" rtl="0">
              <a:spcBef>
                <a:spcPts val="0"/>
              </a:spcBef>
              <a:spcAft>
                <a:spcPts val="0"/>
              </a:spcAft>
              <a:buClr>
                <a:srgbClr val="FF505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FF505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3600" b="1" i="0" u="none" strike="noStrike" cap="none">
                <a:solidFill>
                  <a:srgbClr val="FF5050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-US" sz="3600" b="0" i="0" u="none" strike="noStrike" cap="none">
                <a:solidFill>
                  <a:srgbClr val="FF5050"/>
                </a:solidFill>
                <a:latin typeface="Consolas"/>
                <a:ea typeface="Consolas"/>
                <a:cs typeface="Consolas"/>
                <a:sym typeface="Consolas"/>
              </a:rPr>
              <a:t>&gt;  </a:t>
            </a:r>
            <a:r>
              <a:rPr lang="en-US" sz="3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HTML lesson 1  </a:t>
            </a:r>
            <a:r>
              <a:rPr lang="en-US" sz="3600" b="0" i="0" u="none" strike="noStrike" cap="none">
                <a:solidFill>
                  <a:srgbClr val="FF505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3600" b="1" i="0" u="none" strike="noStrike" cap="none">
                <a:solidFill>
                  <a:srgbClr val="FF5050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-US" sz="3600" b="0" i="0" u="none" strike="noStrike" cap="none">
                <a:solidFill>
                  <a:srgbClr val="FF505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</p:txBody>
      </p:sp>
      <p:sp>
        <p:nvSpPr>
          <p:cNvPr id="248" name="Google Shape;248;p10"/>
          <p:cNvSpPr txBox="1"/>
          <p:nvPr/>
        </p:nvSpPr>
        <p:spPr>
          <a:xfrm>
            <a:off x="1579563" y="4191293"/>
            <a:ext cx="315810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 tag</a:t>
            </a:r>
            <a:endParaRPr/>
          </a:p>
        </p:txBody>
      </p:sp>
      <p:sp>
        <p:nvSpPr>
          <p:cNvPr id="249" name="Google Shape;249;p10"/>
          <p:cNvSpPr txBox="1"/>
          <p:nvPr/>
        </p:nvSpPr>
        <p:spPr>
          <a:xfrm>
            <a:off x="8608570" y="4230591"/>
            <a:ext cx="181460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 tag</a:t>
            </a:r>
            <a:endParaRPr/>
          </a:p>
        </p:txBody>
      </p:sp>
      <p:cxnSp>
        <p:nvCxnSpPr>
          <p:cNvPr id="250" name="Google Shape;250;p10"/>
          <p:cNvCxnSpPr/>
          <p:nvPr/>
        </p:nvCxnSpPr>
        <p:spPr>
          <a:xfrm rot="10800000">
            <a:off x="3260215" y="2963198"/>
            <a:ext cx="0" cy="938106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51" name="Google Shape;251;p10"/>
          <p:cNvCxnSpPr/>
          <p:nvPr/>
        </p:nvCxnSpPr>
        <p:spPr>
          <a:xfrm rot="10800000">
            <a:off x="9515872" y="2984709"/>
            <a:ext cx="0" cy="938106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52" name="Google Shape;252;p10"/>
          <p:cNvSpPr txBox="1"/>
          <p:nvPr/>
        </p:nvSpPr>
        <p:spPr>
          <a:xfrm>
            <a:off x="2007397" y="5129399"/>
            <a:ext cx="7983537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Tags tell the </a:t>
            </a:r>
            <a:r>
              <a:rPr lang="en-US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browser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about</a:t>
            </a:r>
            <a:b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structure</a:t>
            </a:r>
            <a:r>
              <a:rPr lang="en-US" sz="32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your </a:t>
            </a:r>
            <a:r>
              <a:rPr lang="en-US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1"/>
          <p:cNvSpPr txBox="1"/>
          <p:nvPr/>
        </p:nvSpPr>
        <p:spPr>
          <a:xfrm>
            <a:off x="0" y="0"/>
            <a:ext cx="1995488" cy="369888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PRACTICE</a:t>
            </a:r>
            <a:endParaRPr/>
          </a:p>
        </p:txBody>
      </p:sp>
      <p:pic>
        <p:nvPicPr>
          <p:cNvPr id="259" name="Google Shape;259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5188" y="574675"/>
            <a:ext cx="274637" cy="54610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11"/>
          <p:cNvSpPr txBox="1"/>
          <p:nvPr/>
        </p:nvSpPr>
        <p:spPr>
          <a:xfrm>
            <a:off x="876300" y="1201738"/>
            <a:ext cx="263525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1" name="Google Shape;261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6050" y="603250"/>
            <a:ext cx="465138" cy="484188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11"/>
          <p:cNvSpPr txBox="1"/>
          <p:nvPr/>
        </p:nvSpPr>
        <p:spPr>
          <a:xfrm>
            <a:off x="11113" y="1201738"/>
            <a:ext cx="646112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11"/>
          <p:cNvSpPr txBox="1"/>
          <p:nvPr/>
        </p:nvSpPr>
        <p:spPr>
          <a:xfrm>
            <a:off x="3271822" y="369888"/>
            <a:ext cx="674915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Draw the final result on your book</a:t>
            </a:r>
            <a:endParaRPr/>
          </a:p>
        </p:txBody>
      </p:sp>
      <p:pic>
        <p:nvPicPr>
          <p:cNvPr id="264" name="Google Shape;264;p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816450" y="1477963"/>
            <a:ext cx="7204527" cy="489838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65" name="Google Shape;265;p1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89385" y="4491395"/>
            <a:ext cx="1455371" cy="1548209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11"/>
          <p:cNvSpPr txBox="1"/>
          <p:nvPr/>
        </p:nvSpPr>
        <p:spPr>
          <a:xfrm rot="-1587871">
            <a:off x="648810" y="5854937"/>
            <a:ext cx="178805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it on paper</a:t>
            </a:r>
            <a:endParaRPr/>
          </a:p>
        </p:txBody>
      </p:sp>
      <p:pic>
        <p:nvPicPr>
          <p:cNvPr id="267" name="Google Shape;267;p1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525908" y="4966282"/>
            <a:ext cx="1019175" cy="1019175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11"/>
          <p:cNvSpPr txBox="1"/>
          <p:nvPr/>
        </p:nvSpPr>
        <p:spPr>
          <a:xfrm rot="-1587871">
            <a:off x="10537048" y="5896602"/>
            <a:ext cx="13580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pn_logo.png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396</Words>
  <Application>Microsoft Office PowerPoint</Application>
  <PresentationFormat>Widescreen</PresentationFormat>
  <Paragraphs>113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Consolas</vt:lpstr>
      <vt:lpstr>Noto Sans Symbols</vt:lpstr>
      <vt:lpstr>Wingdings</vt:lpstr>
      <vt:lpstr>Office Theme</vt:lpstr>
      <vt:lpstr>PowerPoint Presentation</vt:lpstr>
      <vt:lpstr>Web design Evaluation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Sreynich.Chhoeurn</cp:lastModifiedBy>
  <cp:revision>14</cp:revision>
  <dcterms:created xsi:type="dcterms:W3CDTF">2022-05-07T12:33:37Z</dcterms:created>
  <dcterms:modified xsi:type="dcterms:W3CDTF">2024-07-23T15:00:27Z</dcterms:modified>
</cp:coreProperties>
</file>