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1" r:id="rId2"/>
  </p:sldMasterIdLst>
  <p:notesMasterIdLst>
    <p:notesMasterId r:id="rId26"/>
  </p:notesMasterIdLst>
  <p:handoutMasterIdLst>
    <p:handoutMasterId r:id="rId27"/>
  </p:handoutMasterIdLst>
  <p:sldIdLst>
    <p:sldId id="786" r:id="rId3"/>
    <p:sldId id="1103" r:id="rId4"/>
    <p:sldId id="1104" r:id="rId5"/>
    <p:sldId id="1105" r:id="rId6"/>
    <p:sldId id="1106" r:id="rId7"/>
    <p:sldId id="1107" r:id="rId8"/>
    <p:sldId id="1108" r:id="rId9"/>
    <p:sldId id="1109" r:id="rId10"/>
    <p:sldId id="1110" r:id="rId11"/>
    <p:sldId id="1111" r:id="rId12"/>
    <p:sldId id="1112" r:id="rId13"/>
    <p:sldId id="1113" r:id="rId14"/>
    <p:sldId id="1114" r:id="rId15"/>
    <p:sldId id="1115" r:id="rId16"/>
    <p:sldId id="1116" r:id="rId17"/>
    <p:sldId id="1117" r:id="rId18"/>
    <p:sldId id="1118" r:id="rId19"/>
    <p:sldId id="1119" r:id="rId20"/>
    <p:sldId id="1120" r:id="rId21"/>
    <p:sldId id="1121" r:id="rId22"/>
    <p:sldId id="1123" r:id="rId23"/>
    <p:sldId id="1122" r:id="rId24"/>
    <p:sldId id="1124" r:id="rId2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99"/>
    <a:srgbClr val="996633"/>
    <a:srgbClr val="FFFFCC"/>
    <a:srgbClr val="FF9999"/>
    <a:srgbClr val="CCFFCC"/>
    <a:srgbClr val="3399FF"/>
    <a:srgbClr val="9C9BA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110" d="100"/>
          <a:sy n="110" d="100"/>
        </p:scale>
        <p:origin x="15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02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52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6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074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481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388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80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895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4113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974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D8B1AF-EEA3-4703-A304-39028A2814F5}"/>
              </a:ext>
            </a:extLst>
          </p:cNvPr>
          <p:cNvGrpSpPr/>
          <p:nvPr userDrawn="1"/>
        </p:nvGrpSpPr>
        <p:grpSpPr>
          <a:xfrm>
            <a:off x="0" y="1303293"/>
            <a:ext cx="9144000" cy="76017"/>
            <a:chOff x="0" y="1380927"/>
            <a:chExt cx="9144000" cy="7601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B084ED2-14D1-4E96-BCA4-ECB6AC1BFD3E}"/>
                </a:ext>
              </a:extLst>
            </p:cNvPr>
            <p:cNvSpPr/>
            <p:nvPr userDrawn="1"/>
          </p:nvSpPr>
          <p:spPr>
            <a:xfrm>
              <a:off x="0" y="1380927"/>
              <a:ext cx="2062065" cy="76017"/>
            </a:xfrm>
            <a:prstGeom prst="rect">
              <a:avLst/>
            </a:prstGeom>
            <a:solidFill>
              <a:srgbClr val="F4A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0AA77D-72F9-47E9-B219-6AE52362C9C8}"/>
                </a:ext>
              </a:extLst>
            </p:cNvPr>
            <p:cNvSpPr/>
            <p:nvPr userDrawn="1"/>
          </p:nvSpPr>
          <p:spPr>
            <a:xfrm>
              <a:off x="2127380" y="1380927"/>
              <a:ext cx="7016620" cy="760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81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pic>
        <p:nvPicPr>
          <p:cNvPr id="1042" name="_x95350752" descr="EMB00004d703e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84" y="1600201"/>
            <a:ext cx="5752641" cy="450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07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615735"/>
            <a:ext cx="8153400" cy="507802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void Ball::update()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move(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, speedy);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if ((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().x) &lt; 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else if ((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().x + 2 * 20) &gt; 800)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-BALL_SPEED;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if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().y &lt; 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speedy = 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else if ((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().y + 2 * 20) &gt; 600)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speedy = -BALL_SPEED;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38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677879"/>
            <a:ext cx="8153400" cy="50158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Brick : public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RectangleShape</a:t>
            </a: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bool	deleted = false;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Brick(float x, float y)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setSize</a:t>
            </a:r>
            <a:r>
              <a:rPr lang="en-US" altLang="ko-KR" sz="1800" dirty="0">
                <a:latin typeface="Century Schoolbook" panose="02040604050505020304" pitchFamily="18" charset="0"/>
              </a:rPr>
              <a:t>({ 60.0, 20.0 });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(x, 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setFillColor</a:t>
            </a:r>
            <a:r>
              <a:rPr lang="en-US" altLang="ko-KR" sz="1800" dirty="0">
                <a:latin typeface="Century Schoolbook" panose="02040604050505020304" pitchFamily="18" charset="0"/>
              </a:rPr>
              <a:t>(Color::Yellow);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setOrigin</a:t>
            </a:r>
            <a:r>
              <a:rPr lang="en-US" altLang="ko-KR" sz="1800" dirty="0">
                <a:latin typeface="Century Schoolbook" panose="02040604050505020304" pitchFamily="18" charset="0"/>
              </a:rPr>
              <a:t>(0, 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9308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704513"/>
            <a:ext cx="8153400" cy="49892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Ball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ball</a:t>
            </a:r>
            <a:r>
              <a:rPr lang="en-US" altLang="ko-KR" sz="1800" dirty="0">
                <a:latin typeface="Century Schoolbook" panose="02040604050505020304" pitchFamily="18" charset="0"/>
              </a:rPr>
              <a:t> ={ 800.0 / 2, 600.0 / 2 };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Paddle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paddle</a:t>
            </a:r>
            <a:r>
              <a:rPr lang="en-US" altLang="ko-KR" sz="1800" dirty="0">
                <a:latin typeface="Century Schoolbook" panose="02040604050505020304" pitchFamily="18" charset="0"/>
              </a:rPr>
              <a:t> ={ 800.0 / 2, 550.0 };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vector&lt;Brick&gt; bricks;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for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x=0; x &lt; 10; x++)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for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y=0; y &lt; 5; y++)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bricks.push_back</a:t>
            </a:r>
            <a:r>
              <a:rPr lang="en-US" altLang="ko-KR" sz="1800" dirty="0">
                <a:latin typeface="Century Schoolbook" panose="02040604050505020304" pitchFamily="18" charset="0"/>
              </a:rPr>
              <a:t>( Brick(	x*(60+3)+20, y*(20+3)+40));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RenderWindow</a:t>
            </a:r>
            <a:r>
              <a:rPr lang="en-US" altLang="ko-KR" sz="1800" dirty="0">
                <a:latin typeface="Century Schoolbook" panose="02040604050505020304" pitchFamily="18" charset="0"/>
              </a:rPr>
              <a:t> window(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VideoMode</a:t>
            </a:r>
            <a:r>
              <a:rPr lang="en-US" altLang="ko-KR" sz="1800" dirty="0">
                <a:latin typeface="Century Schoolbook" panose="02040604050505020304" pitchFamily="18" charset="0"/>
              </a:rPr>
              <a:t>(800, 600), "My window");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window.setFramerateLimit</a:t>
            </a:r>
            <a:r>
              <a:rPr lang="en-US" altLang="ko-KR" sz="1800" dirty="0">
                <a:latin typeface="Century Schoolbook" panose="02040604050505020304" pitchFamily="18" charset="0"/>
              </a:rPr>
              <a:t>(60);</a:t>
            </a:r>
          </a:p>
        </p:txBody>
      </p:sp>
    </p:spTree>
    <p:extLst>
      <p:ext uri="{BB962C8B-B14F-4D97-AF65-F5344CB8AC3E}">
        <p14:creationId xmlns:p14="http://schemas.microsoft.com/office/powerpoint/2010/main" val="191639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426128"/>
            <a:ext cx="8153400" cy="62676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while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window.isOpen</a:t>
            </a:r>
            <a:r>
              <a:rPr lang="en-US" altLang="ko-KR" sz="1800" dirty="0">
                <a:latin typeface="Century Schoolbook" panose="02040604050505020304" pitchFamily="18" charset="0"/>
              </a:rPr>
              <a:t>())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window.clear</a:t>
            </a:r>
            <a:r>
              <a:rPr lang="en-US" altLang="ko-KR" sz="1800" dirty="0">
                <a:latin typeface="Century Schoolbook" panose="02040604050505020304" pitchFamily="18" charset="0"/>
              </a:rPr>
              <a:t>(sf::Color::Blue);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Event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event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while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window.pollEvent</a:t>
            </a:r>
            <a:r>
              <a:rPr lang="en-US" altLang="ko-KR" sz="1800" dirty="0">
                <a:latin typeface="Century Schoolbook" panose="02040604050505020304" pitchFamily="18" charset="0"/>
              </a:rPr>
              <a:t>(event))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if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event.type</a:t>
            </a:r>
            <a:r>
              <a:rPr lang="en-US" altLang="ko-KR" sz="1800" dirty="0">
                <a:latin typeface="Century Schoolbook" panose="02040604050505020304" pitchFamily="18" charset="0"/>
              </a:rPr>
              <a:t> == sf::Event::Closed)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window.close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}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ball.update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window.draw</a:t>
            </a:r>
            <a:r>
              <a:rPr lang="en-US" altLang="ko-KR" sz="1800" dirty="0">
                <a:latin typeface="Century Schoolbook" panose="02040604050505020304" pitchFamily="18" charset="0"/>
              </a:rPr>
              <a:t>(ball);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window.draw</a:t>
            </a:r>
            <a:r>
              <a:rPr lang="en-US" altLang="ko-KR" sz="1800" dirty="0">
                <a:latin typeface="Century Schoolbook" panose="02040604050505020304" pitchFamily="18" charset="0"/>
              </a:rPr>
              <a:t>(paddle);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for (auto&amp; brick : bricks)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window.draw</a:t>
            </a:r>
            <a:r>
              <a:rPr lang="en-US" altLang="ko-KR" sz="1800" dirty="0">
                <a:latin typeface="Century Schoolbook" panose="02040604050505020304" pitchFamily="18" charset="0"/>
              </a:rPr>
              <a:t>(brick);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window.display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23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1" name="_x95352672" descr="EMB00004d703e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60" y="1600200"/>
            <a:ext cx="5788241" cy="452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083076"/>
            <a:ext cx="8153400" cy="59480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&lt;SFML/Graphics.hpp&gt;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sf;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const</a:t>
            </a:r>
            <a:r>
              <a:rPr lang="en-US" altLang="ko-KR" sz="1800" dirty="0">
                <a:latin typeface="Century Schoolbook" panose="02040604050505020304" pitchFamily="18" charset="0"/>
              </a:rPr>
              <a:t> float BALL_SPEED = 5.0;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Paddle : public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RectangleShape</a:t>
            </a: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float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init_x</a:t>
            </a:r>
            <a:r>
              <a:rPr lang="en-US" altLang="ko-KR" sz="1800" dirty="0">
                <a:latin typeface="Century Schoolbook" panose="02040604050505020304" pitchFamily="18" charset="0"/>
              </a:rPr>
              <a:t>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init_y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Paddle(float x, float y):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init_x</a:t>
            </a:r>
            <a:r>
              <a:rPr lang="en-US" altLang="ko-KR" sz="1800" dirty="0">
                <a:latin typeface="Century Schoolbook" panose="02040604050505020304" pitchFamily="18" charset="0"/>
              </a:rPr>
              <a:t>(x),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init_y</a:t>
            </a:r>
            <a:r>
              <a:rPr lang="en-US" altLang="ko-KR" sz="1800" dirty="0">
                <a:latin typeface="Century Schoolbook" panose="02040604050505020304" pitchFamily="18" charset="0"/>
              </a:rPr>
              <a:t>(y)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setSize</a:t>
            </a:r>
            <a:r>
              <a:rPr lang="en-US" altLang="ko-KR" sz="1800" dirty="0">
                <a:latin typeface="Century Schoolbook" panose="02040604050505020304" pitchFamily="18" charset="0"/>
              </a:rPr>
              <a:t>({ 80.0, 20.0 });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(x, 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setFillColor</a:t>
            </a:r>
            <a:r>
              <a:rPr lang="en-US" altLang="ko-KR" sz="1800" dirty="0">
                <a:latin typeface="Century Schoolbook" panose="02040604050505020304" pitchFamily="18" charset="0"/>
              </a:rPr>
              <a:t>(Color(0,255, 64));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setOrigin</a:t>
            </a:r>
            <a:r>
              <a:rPr lang="en-US" altLang="ko-KR" sz="1800" dirty="0">
                <a:latin typeface="Century Schoolbook" panose="02040604050505020304" pitchFamily="18" charset="0"/>
              </a:rPr>
              <a:t>(0, 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update(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x)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(x,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init_y</a:t>
            </a:r>
            <a:r>
              <a:rPr lang="en-US" altLang="ko-KR" sz="1800" dirty="0">
                <a:latin typeface="Century Schoolbook" panose="02040604050505020304" pitchFamily="18" charset="0"/>
              </a:rPr>
              <a:t>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0161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757779"/>
            <a:ext cx="8153400" cy="47584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Ball : public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CircleShape</a:t>
            </a: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float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BALL_SPEED, speedy = 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Ball(float x, float y) :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CircleShape</a:t>
            </a:r>
            <a:r>
              <a:rPr lang="en-US" altLang="ko-KR" sz="1800" dirty="0">
                <a:latin typeface="Century Schoolbook" panose="02040604050505020304" pitchFamily="18" charset="0"/>
              </a:rPr>
              <a:t>(12.0)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(x, 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setFillColor</a:t>
            </a:r>
            <a:r>
              <a:rPr lang="en-US" altLang="ko-KR" sz="1800" dirty="0">
                <a:latin typeface="Century Schoolbook" panose="02040604050505020304" pitchFamily="18" charset="0"/>
              </a:rPr>
              <a:t>(Color(255,128,0));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setOrigin</a:t>
            </a:r>
            <a:r>
              <a:rPr lang="en-US" altLang="ko-KR" sz="1800" dirty="0">
                <a:latin typeface="Century Schoolbook" panose="02040604050505020304" pitchFamily="18" charset="0"/>
              </a:rPr>
              <a:t>(0, 0);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update();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bool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isIntersecting</a:t>
            </a:r>
            <a:r>
              <a:rPr lang="en-US" altLang="ko-KR" sz="1800" dirty="0">
                <a:latin typeface="Century Schoolbook" panose="02040604050505020304" pitchFamily="18" charset="0"/>
              </a:rPr>
              <a:t>(Paddle&amp; paddle);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handleCollision</a:t>
            </a:r>
            <a:r>
              <a:rPr lang="en-US" altLang="ko-KR" sz="1800" dirty="0">
                <a:latin typeface="Century Schoolbook" panose="02040604050505020304" pitchFamily="18" charset="0"/>
              </a:rPr>
              <a:t>(Paddle&amp; paddle);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131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757779"/>
            <a:ext cx="8153400" cy="47584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void Ball::update()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move(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, speedy);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if ((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().x) &lt; 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else if ((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().x + 2 * 20) &gt; 800)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-BALL_SPEED;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if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().y &lt; 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speedy = 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else if ((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().y + 2 * 20) &gt; 600)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speedy = -BALL_SPEED;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bool Ball::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isIntersecting</a:t>
            </a:r>
            <a:r>
              <a:rPr lang="en-US" altLang="ko-KR" sz="1800" dirty="0">
                <a:latin typeface="Century Schoolbook" panose="02040604050505020304" pitchFamily="18" charset="0"/>
              </a:rPr>
              <a:t>(Paddle&amp; paddle)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getGlobalBounds</a:t>
            </a:r>
            <a:r>
              <a:rPr lang="en-US" altLang="ko-KR" sz="1800" dirty="0">
                <a:latin typeface="Century Schoolbook" panose="02040604050505020304" pitchFamily="18" charset="0"/>
              </a:rPr>
              <a:t>().intersects(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paddle.getGlobalBounds</a:t>
            </a:r>
            <a:r>
              <a:rPr lang="en-US" altLang="ko-KR" sz="1800" dirty="0">
                <a:latin typeface="Century Schoolbook" panose="02040604050505020304" pitchFamily="18" charset="0"/>
              </a:rPr>
              <a:t>());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33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757779"/>
            <a:ext cx="8153400" cy="47584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void Ball::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handleCollision</a:t>
            </a:r>
            <a:r>
              <a:rPr lang="en-US" altLang="ko-KR" sz="1800" dirty="0">
                <a:latin typeface="Century Schoolbook" panose="02040604050505020304" pitchFamily="18" charset="0"/>
              </a:rPr>
              <a:t>(Paddle&amp; paddle)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if (!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isIntersecting</a:t>
            </a:r>
            <a:r>
              <a:rPr lang="en-US" altLang="ko-KR" sz="1800" dirty="0">
                <a:latin typeface="Century Schoolbook" panose="02040604050505020304" pitchFamily="18" charset="0"/>
              </a:rPr>
              <a:t>(paddle)) return;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speedy = -BALL_SPEED;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if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().x &lt;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paddle.getPosition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().x)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-BALL_SPEED;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else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BALL_SPEED;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77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470517"/>
            <a:ext cx="8153400" cy="604569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Brick : public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RectangleShape</a:t>
            </a: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bool	deleted = false;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Brick(float x, float y)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setSize</a:t>
            </a:r>
            <a:r>
              <a:rPr lang="en-US" altLang="ko-KR" sz="1800" dirty="0">
                <a:latin typeface="Century Schoolbook" panose="02040604050505020304" pitchFamily="18" charset="0"/>
              </a:rPr>
              <a:t>({ 60.0, 20.0 });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(x, 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setFillColor</a:t>
            </a:r>
            <a:r>
              <a:rPr lang="en-US" altLang="ko-KR" sz="1800" dirty="0">
                <a:latin typeface="Century Schoolbook" panose="02040604050505020304" pitchFamily="18" charset="0"/>
              </a:rPr>
              <a:t>(Color::Yellow);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setOrigin</a:t>
            </a:r>
            <a:r>
              <a:rPr lang="en-US" altLang="ko-KR" sz="1800" dirty="0">
                <a:latin typeface="Century Schoolbook" panose="02040604050505020304" pitchFamily="18" charset="0"/>
              </a:rPr>
              <a:t>(0, 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bool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isIntersecting</a:t>
            </a:r>
            <a:r>
              <a:rPr lang="en-US" altLang="ko-KR" sz="1800" dirty="0">
                <a:latin typeface="Century Schoolbook" panose="02040604050505020304" pitchFamily="18" charset="0"/>
              </a:rPr>
              <a:t>(Ball&amp; ball)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return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getGlobalBounds</a:t>
            </a:r>
            <a:r>
              <a:rPr lang="en-US" altLang="ko-KR" sz="1800" dirty="0">
                <a:latin typeface="Century Schoolbook" panose="02040604050505020304" pitchFamily="18" charset="0"/>
              </a:rPr>
              <a:t>().intersects(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ball.getGlobalBounds</a:t>
            </a:r>
            <a:r>
              <a:rPr lang="en-US" altLang="ko-KR" sz="1800" dirty="0">
                <a:latin typeface="Century Schoolbook" panose="02040604050505020304" pitchFamily="18" charset="0"/>
              </a:rPr>
              <a:t>());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handleCollision</a:t>
            </a:r>
            <a:r>
              <a:rPr lang="en-US" altLang="ko-KR" sz="1800" dirty="0">
                <a:latin typeface="Century Schoolbook" panose="02040604050505020304" pitchFamily="18" charset="0"/>
              </a:rPr>
              <a:t>(Ball&amp; ball)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if (!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isIntersecting</a:t>
            </a:r>
            <a:r>
              <a:rPr lang="en-US" altLang="ko-KR" sz="1800" dirty="0">
                <a:latin typeface="Century Schoolbook" panose="02040604050505020304" pitchFamily="18" charset="0"/>
              </a:rPr>
              <a:t>(ball)) return;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deleted = true;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46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091953"/>
            <a:ext cx="8153400" cy="56018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&lt;SFML/Graphics.hpp&gt;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sf;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RenderWindow</a:t>
            </a:r>
            <a:r>
              <a:rPr lang="en-US" altLang="ko-KR" sz="1800" dirty="0">
                <a:latin typeface="Century Schoolbook" panose="02040604050505020304" pitchFamily="18" charset="0"/>
              </a:rPr>
              <a:t> window(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VideoMode</a:t>
            </a:r>
            <a:r>
              <a:rPr lang="en-US" altLang="ko-KR" sz="1800" dirty="0">
                <a:latin typeface="Century Schoolbook" panose="02040604050505020304" pitchFamily="18" charset="0"/>
              </a:rPr>
              <a:t>(800, 600), "My window");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window.setFramerateLimit</a:t>
            </a:r>
            <a:r>
              <a:rPr lang="en-US" altLang="ko-KR" sz="1800" dirty="0">
                <a:latin typeface="Century Schoolbook" panose="02040604050505020304" pitchFamily="18" charset="0"/>
              </a:rPr>
              <a:t>(60);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while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window.isOpen</a:t>
            </a:r>
            <a:r>
              <a:rPr lang="en-US" altLang="ko-KR" sz="1800" dirty="0">
                <a:latin typeface="Century Schoolbook" panose="02040604050505020304" pitchFamily="18" charset="0"/>
              </a:rPr>
              <a:t>())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window.clear</a:t>
            </a:r>
            <a:r>
              <a:rPr lang="en-US" altLang="ko-KR" sz="1800" dirty="0">
                <a:latin typeface="Century Schoolbook" panose="02040604050505020304" pitchFamily="18" charset="0"/>
              </a:rPr>
              <a:t>(sf::Color::Blue);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Event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event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while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window.pollEvent</a:t>
            </a:r>
            <a:r>
              <a:rPr lang="en-US" altLang="ko-KR" sz="1800" dirty="0">
                <a:latin typeface="Century Schoolbook" panose="02040604050505020304" pitchFamily="18" charset="0"/>
              </a:rPr>
              <a:t>(event))	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if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event.type</a:t>
            </a:r>
            <a:r>
              <a:rPr lang="en-US" altLang="ko-KR" sz="1800" dirty="0">
                <a:latin typeface="Century Schoolbook" panose="02040604050505020304" pitchFamily="18" charset="0"/>
              </a:rPr>
              <a:t> == sf::Event::Closed)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window.close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window.display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079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775534"/>
            <a:ext cx="8153400" cy="47406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Ball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ball</a:t>
            </a:r>
            <a:r>
              <a:rPr lang="en-US" altLang="ko-KR" sz="1800" dirty="0">
                <a:latin typeface="Century Schoolbook" panose="02040604050505020304" pitchFamily="18" charset="0"/>
              </a:rPr>
              <a:t> ={ 800.0 / 2, 600.0 / 2 };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Paddle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paddle</a:t>
            </a:r>
            <a:r>
              <a:rPr lang="en-US" altLang="ko-KR" sz="1800" dirty="0">
                <a:latin typeface="Century Schoolbook" panose="02040604050505020304" pitchFamily="18" charset="0"/>
              </a:rPr>
              <a:t> ={ 800.0 / 2, 550.0 };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vector&lt;Brick&gt; bricks;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for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x=0; x &lt; 10; x++)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for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y=0; y &lt; 5; y++)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bricks.push_back</a:t>
            </a:r>
            <a:r>
              <a:rPr lang="en-US" altLang="ko-KR" sz="1800" dirty="0">
                <a:latin typeface="Century Schoolbook" panose="02040604050505020304" pitchFamily="18" charset="0"/>
              </a:rPr>
              <a:t>( Brick(x*(60+3)+20, y*(20+3)+40));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RenderWindow</a:t>
            </a:r>
            <a:r>
              <a:rPr lang="en-US" altLang="ko-KR" sz="1800" dirty="0">
                <a:latin typeface="Century Schoolbook" panose="02040604050505020304" pitchFamily="18" charset="0"/>
              </a:rPr>
              <a:t> window(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VideoMode</a:t>
            </a:r>
            <a:r>
              <a:rPr lang="en-US" altLang="ko-KR" sz="1800" dirty="0">
                <a:latin typeface="Century Schoolbook" panose="02040604050505020304" pitchFamily="18" charset="0"/>
              </a:rPr>
              <a:t>(800, 600), "My window");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window.setFramerateLimit</a:t>
            </a:r>
            <a:r>
              <a:rPr lang="en-US" altLang="ko-KR" sz="1800" dirty="0">
                <a:latin typeface="Century Schoolbook" panose="02040604050505020304" pitchFamily="18" charset="0"/>
              </a:rPr>
              <a:t>(60);</a:t>
            </a:r>
          </a:p>
        </p:txBody>
      </p:sp>
    </p:spTree>
    <p:extLst>
      <p:ext uri="{BB962C8B-B14F-4D97-AF65-F5344CB8AC3E}">
        <p14:creationId xmlns:p14="http://schemas.microsoft.com/office/powerpoint/2010/main" val="350185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775534"/>
            <a:ext cx="8153400" cy="474067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while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window.isOpen</a:t>
            </a:r>
            <a:r>
              <a:rPr lang="en-US" altLang="ko-KR" sz="1800" dirty="0">
                <a:latin typeface="Century Schoolbook" panose="02040604050505020304" pitchFamily="18" charset="0"/>
              </a:rPr>
              <a:t>())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window.clear</a:t>
            </a:r>
            <a:r>
              <a:rPr lang="en-US" altLang="ko-KR" sz="1800" dirty="0">
                <a:latin typeface="Century Schoolbook" panose="02040604050505020304" pitchFamily="18" charset="0"/>
              </a:rPr>
              <a:t>(sf::Color::Blue);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Event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event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while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window.pollEvent</a:t>
            </a:r>
            <a:r>
              <a:rPr lang="en-US" altLang="ko-KR" sz="1800" dirty="0">
                <a:latin typeface="Century Schoolbook" panose="02040604050505020304" pitchFamily="18" charset="0"/>
              </a:rPr>
              <a:t>(event))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if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event.type</a:t>
            </a:r>
            <a:r>
              <a:rPr lang="en-US" altLang="ko-KR" sz="1800" dirty="0">
                <a:latin typeface="Century Schoolbook" panose="02040604050505020304" pitchFamily="18" charset="0"/>
              </a:rPr>
              <a:t> == sf::Event::Closed)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window.close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sf::Vector2i position = sf::Mouse::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(window); // window is a sf::Window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paddle.update</a:t>
            </a:r>
            <a:r>
              <a:rPr lang="en-US" altLang="ko-KR" sz="1800" dirty="0">
                <a:latin typeface="Century Schoolbook" panose="02040604050505020304" pitchFamily="18" charset="0"/>
              </a:rPr>
              <a:t>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position.x</a:t>
            </a:r>
            <a:r>
              <a:rPr lang="en-US" altLang="ko-KR" sz="1800" dirty="0">
                <a:latin typeface="Century Schoolbook" panose="02040604050505020304" pitchFamily="18" charset="0"/>
              </a:rPr>
              <a:t>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74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219200"/>
            <a:ext cx="8153400" cy="52970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ball.update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ball.handleCollision</a:t>
            </a:r>
            <a:r>
              <a:rPr lang="en-US" altLang="ko-KR" sz="1800" dirty="0">
                <a:latin typeface="Century Schoolbook" panose="02040604050505020304" pitchFamily="18" charset="0"/>
              </a:rPr>
              <a:t>(paddle);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for (auto&amp; brick : bricks)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brick.handleCollision</a:t>
            </a:r>
            <a:r>
              <a:rPr lang="en-US" altLang="ko-KR" sz="1800" dirty="0">
                <a:latin typeface="Century Schoolbook" panose="02040604050505020304" pitchFamily="18" charset="0"/>
              </a:rPr>
              <a:t>(ball);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bricks.erase</a:t>
            </a:r>
            <a:r>
              <a:rPr lang="en-US" altLang="ko-KR" sz="1800" dirty="0">
                <a:latin typeface="Century Schoolbook" panose="02040604050505020304" pitchFamily="18" charset="0"/>
              </a:rPr>
              <a:t>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remove_if</a:t>
            </a:r>
            <a:r>
              <a:rPr lang="en-US" altLang="ko-KR" sz="1800" dirty="0">
                <a:latin typeface="Century Schoolbook" panose="02040604050505020304" pitchFamily="18" charset="0"/>
              </a:rPr>
              <a:t>(begin(bricks), end(bricks),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[](Brick&amp; b)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return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b.deleted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}), 	end(bricks));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window.draw</a:t>
            </a:r>
            <a:r>
              <a:rPr lang="en-US" altLang="ko-KR" sz="1800" dirty="0">
                <a:latin typeface="Century Schoolbook" panose="02040604050505020304" pitchFamily="18" charset="0"/>
              </a:rPr>
              <a:t>(ball);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window.draw</a:t>
            </a:r>
            <a:r>
              <a:rPr lang="en-US" altLang="ko-KR" sz="1800" dirty="0">
                <a:latin typeface="Century Schoolbook" panose="02040604050505020304" pitchFamily="18" charset="0"/>
              </a:rPr>
              <a:t>(paddle);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for (auto&amp; brick : bricks) 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window.draw</a:t>
            </a:r>
            <a:r>
              <a:rPr lang="en-US" altLang="ko-KR" sz="1800" dirty="0">
                <a:latin typeface="Century Schoolbook" panose="02040604050505020304" pitchFamily="18" charset="0"/>
              </a:rPr>
              <a:t>(brick);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window.display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3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5" name="_x95351952" descr="EMB00004d703e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7" y="1600200"/>
            <a:ext cx="5739695" cy="448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3" name="_x95351792" descr="EMB00004d703e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04" y="1600200"/>
            <a:ext cx="574711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3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091953"/>
            <a:ext cx="8153400" cy="56018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&lt;SFML/Graphics.hpp&gt;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sf;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const</a:t>
            </a:r>
            <a:r>
              <a:rPr lang="en-US" altLang="ko-KR" sz="1800" dirty="0">
                <a:latin typeface="Century Schoolbook" panose="02040604050505020304" pitchFamily="18" charset="0"/>
              </a:rPr>
              <a:t> float BALL_SPEED = 5.0;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Ball : public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CircleShape</a:t>
            </a: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float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BALL_SPEED, speedy = 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Ball(float x, float y) :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CircleShape</a:t>
            </a:r>
            <a:r>
              <a:rPr lang="en-US" altLang="ko-KR" sz="1800" dirty="0">
                <a:latin typeface="Century Schoolbook" panose="02040604050505020304" pitchFamily="18" charset="0"/>
              </a:rPr>
              <a:t>(12.0)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(x, 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setFillColor</a:t>
            </a:r>
            <a:r>
              <a:rPr lang="en-US" altLang="ko-KR" sz="1800" dirty="0">
                <a:latin typeface="Century Schoolbook" panose="02040604050505020304" pitchFamily="18" charset="0"/>
              </a:rPr>
              <a:t>(Color(255,128,0));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setOrigin</a:t>
            </a:r>
            <a:r>
              <a:rPr lang="en-US" altLang="ko-KR" sz="1800" dirty="0">
                <a:latin typeface="Century Schoolbook" panose="02040604050505020304" pitchFamily="18" charset="0"/>
              </a:rPr>
              <a:t>(0, 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update();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2518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091953"/>
            <a:ext cx="8153400" cy="56018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void Ball::update()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move(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, speedy);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if ((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().x) &lt; 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else if ((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().x + 2 * 20) &gt; 800)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-BALL_SPEED;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if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().y &lt; 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speedy = 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else if ((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().y + 2 * 20) &gt; 600)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speedy = -BALL_SPEED;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0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884778"/>
            <a:ext cx="8153400" cy="59302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main() 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Ball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ball</a:t>
            </a:r>
            <a:r>
              <a:rPr lang="en-US" altLang="ko-KR" sz="1800" dirty="0">
                <a:latin typeface="Century Schoolbook" panose="02040604050505020304" pitchFamily="18" charset="0"/>
              </a:rPr>
              <a:t> ={ 800.0 / 2, 600.0 / 2 };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RenderWindow</a:t>
            </a:r>
            <a:r>
              <a:rPr lang="en-US" altLang="ko-KR" sz="1800" dirty="0">
                <a:latin typeface="Century Schoolbook" panose="02040604050505020304" pitchFamily="18" charset="0"/>
              </a:rPr>
              <a:t> window(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VideoMode</a:t>
            </a:r>
            <a:r>
              <a:rPr lang="en-US" altLang="ko-KR" sz="1800" dirty="0">
                <a:latin typeface="Century Schoolbook" panose="02040604050505020304" pitchFamily="18" charset="0"/>
              </a:rPr>
              <a:t>(800, 600), "My window");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window.setFramerateLimit</a:t>
            </a:r>
            <a:r>
              <a:rPr lang="en-US" altLang="ko-KR" sz="1800" dirty="0">
                <a:latin typeface="Century Schoolbook" panose="02040604050505020304" pitchFamily="18" charset="0"/>
              </a:rPr>
              <a:t>(60);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while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window.isOpen</a:t>
            </a:r>
            <a:r>
              <a:rPr lang="en-US" altLang="ko-KR" sz="1800" dirty="0">
                <a:latin typeface="Century Schoolbook" panose="02040604050505020304" pitchFamily="18" charset="0"/>
              </a:rPr>
              <a:t>())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window.clear</a:t>
            </a:r>
            <a:r>
              <a:rPr lang="en-US" altLang="ko-KR" sz="1800" dirty="0">
                <a:latin typeface="Century Schoolbook" panose="02040604050505020304" pitchFamily="18" charset="0"/>
              </a:rPr>
              <a:t>(sf::Color::Blue);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Event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event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while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window.pollEvent</a:t>
            </a:r>
            <a:r>
              <a:rPr lang="en-US" altLang="ko-KR" sz="1800" dirty="0">
                <a:latin typeface="Century Schoolbook" panose="02040604050505020304" pitchFamily="18" charset="0"/>
              </a:rPr>
              <a:t>(event))	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if 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event.type</a:t>
            </a:r>
            <a:r>
              <a:rPr lang="en-US" altLang="ko-KR" sz="1800" dirty="0">
                <a:latin typeface="Century Schoolbook" panose="02040604050505020304" pitchFamily="18" charset="0"/>
              </a:rPr>
              <a:t> == sf::Event::Closed)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window.close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}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ball.update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window.draw</a:t>
            </a:r>
            <a:r>
              <a:rPr lang="en-US" altLang="ko-KR" sz="1800" dirty="0">
                <a:latin typeface="Century Schoolbook" panose="02040604050505020304" pitchFamily="18" charset="0"/>
              </a:rPr>
              <a:t>(ball);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window.display</a:t>
            </a:r>
            <a:r>
              <a:rPr lang="en-US" altLang="ko-KR" sz="1800" dirty="0">
                <a:latin typeface="Century Schoolbook" panose="02040604050505020304" pitchFamily="18" charset="0"/>
              </a:rPr>
              <a:t>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0;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6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7937" name="_x95350912" descr="EMB00004d703e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83" y="1600200"/>
            <a:ext cx="5768266" cy="45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5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843378"/>
            <a:ext cx="8153400" cy="60146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#include &lt;SFML/Graphics.hpp&gt;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std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using namespace sf;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const</a:t>
            </a:r>
            <a:r>
              <a:rPr lang="en-US" altLang="ko-KR" sz="1800" dirty="0">
                <a:latin typeface="Century Schoolbook" panose="02040604050505020304" pitchFamily="18" charset="0"/>
              </a:rPr>
              <a:t> float BALL_SPEED = 5.0;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Paddle : public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RectangleShape</a:t>
            </a: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float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init_x</a:t>
            </a:r>
            <a:r>
              <a:rPr lang="en-US" altLang="ko-KR" sz="1800" dirty="0">
                <a:latin typeface="Century Schoolbook" panose="02040604050505020304" pitchFamily="18" charset="0"/>
              </a:rPr>
              <a:t>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init_y</a:t>
            </a:r>
            <a:r>
              <a:rPr lang="en-US" altLang="ko-KR" sz="1800" dirty="0">
                <a:latin typeface="Century Schoolbook" panose="02040604050505020304" pitchFamily="18" charset="0"/>
              </a:rPr>
              <a:t>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Paddle(float x, float y):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init_x</a:t>
            </a:r>
            <a:r>
              <a:rPr lang="en-US" altLang="ko-KR" sz="1800" dirty="0">
                <a:latin typeface="Century Schoolbook" panose="02040604050505020304" pitchFamily="18" charset="0"/>
              </a:rPr>
              <a:t>(x),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init_y</a:t>
            </a:r>
            <a:r>
              <a:rPr lang="en-US" altLang="ko-KR" sz="1800" dirty="0">
                <a:latin typeface="Century Schoolbook" panose="02040604050505020304" pitchFamily="18" charset="0"/>
              </a:rPr>
              <a:t>(y)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setSize</a:t>
            </a:r>
            <a:r>
              <a:rPr lang="en-US" altLang="ko-KR" sz="1800" dirty="0">
                <a:latin typeface="Century Schoolbook" panose="02040604050505020304" pitchFamily="18" charset="0"/>
              </a:rPr>
              <a:t>({ 80.0, 20.0 });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(x, 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setFillColor</a:t>
            </a:r>
            <a:r>
              <a:rPr lang="en-US" altLang="ko-KR" sz="1800" dirty="0">
                <a:latin typeface="Century Schoolbook" panose="02040604050505020304" pitchFamily="18" charset="0"/>
              </a:rPr>
              <a:t>(Color(0,255, 64));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setOrigin</a:t>
            </a:r>
            <a:r>
              <a:rPr lang="en-US" altLang="ko-KR" sz="1800" dirty="0">
                <a:latin typeface="Century Schoolbook" panose="02040604050505020304" pitchFamily="18" charset="0"/>
              </a:rPr>
              <a:t>(0, 0);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update(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x)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(x,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init_y</a:t>
            </a:r>
            <a:r>
              <a:rPr lang="en-US" altLang="ko-KR" sz="1800" dirty="0">
                <a:latin typeface="Century Schoolbook" panose="02040604050505020304" pitchFamily="18" charset="0"/>
              </a:rPr>
              <a:t>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5971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 noGrp="1"/>
          </p:cNvSpPr>
          <p:nvPr>
            <p:ph sz="quarter" idx="1"/>
          </p:nvPr>
        </p:nvSpPr>
        <p:spPr>
          <a:xfrm>
            <a:off x="612648" y="1642369"/>
            <a:ext cx="8153400" cy="50513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class Ball : public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CircleShape</a:t>
            </a: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public: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float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speedx</a:t>
            </a:r>
            <a:r>
              <a:rPr lang="en-US" altLang="ko-KR" sz="1800" dirty="0">
                <a:latin typeface="Century Schoolbook" panose="02040604050505020304" pitchFamily="18" charset="0"/>
              </a:rPr>
              <a:t> = BALL_SPEED, speedy = BALL_SPEED;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Ball(float x, float y) :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CircleShape</a:t>
            </a:r>
            <a:r>
              <a:rPr lang="en-US" altLang="ko-KR" sz="1800" dirty="0">
                <a:latin typeface="Century Schoolbook" panose="02040604050505020304" pitchFamily="18" charset="0"/>
              </a:rPr>
              <a:t>(12.0)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{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setPosition</a:t>
            </a:r>
            <a:r>
              <a:rPr lang="en-US" altLang="ko-KR" sz="1800" dirty="0">
                <a:latin typeface="Century Schoolbook" panose="02040604050505020304" pitchFamily="18" charset="0"/>
              </a:rPr>
              <a:t>(x, y);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setFillColor</a:t>
            </a:r>
            <a:r>
              <a:rPr lang="en-US" altLang="ko-KR" sz="1800" dirty="0">
                <a:latin typeface="Century Schoolbook" panose="02040604050505020304" pitchFamily="18" charset="0"/>
              </a:rPr>
              <a:t>(Color(255,128,0));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setOrigin</a:t>
            </a:r>
            <a:r>
              <a:rPr lang="en-US" altLang="ko-KR" sz="1800" dirty="0">
                <a:latin typeface="Century Schoolbook" panose="02040604050505020304" pitchFamily="18" charset="0"/>
              </a:rPr>
              <a:t>(0, 0);</a:t>
            </a:r>
          </a:p>
          <a:p>
            <a:pPr marL="0" indent="0" algn="just">
              <a:lnSpc>
                <a:spcPts val="1500"/>
              </a:lnSpc>
              <a:buNone/>
            </a:pPr>
            <a:endParaRPr lang="en-US" altLang="ko-KR" sz="18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}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void update();</a:t>
            </a:r>
          </a:p>
          <a:p>
            <a:pPr marL="0" indent="0" algn="just">
              <a:lnSpc>
                <a:spcPts val="1500"/>
              </a:lnSpc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6023578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59462</TotalTime>
  <Words>237</Words>
  <Application>Microsoft Office PowerPoint</Application>
  <PresentationFormat>화면 슬라이드 쇼(4:3)</PresentationFormat>
  <Paragraphs>312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HY얕은샘물M</vt:lpstr>
      <vt:lpstr>굴림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과제</vt:lpstr>
      <vt:lpstr>소스 step #1</vt:lpstr>
      <vt:lpstr>PowerPoint 프레젠테이션</vt:lpstr>
      <vt:lpstr>소스 step #2</vt:lpstr>
      <vt:lpstr>소스 step #2</vt:lpstr>
      <vt:lpstr>소스 step #2</vt:lpstr>
      <vt:lpstr>PowerPoint 프레젠테이션</vt:lpstr>
      <vt:lpstr>소스 step #3</vt:lpstr>
      <vt:lpstr>소스 step #3</vt:lpstr>
      <vt:lpstr>소스 step #3</vt:lpstr>
      <vt:lpstr>소스 step #3</vt:lpstr>
      <vt:lpstr>소스 step #3</vt:lpstr>
      <vt:lpstr>소스 step #3</vt:lpstr>
      <vt:lpstr>PowerPoint 프레젠테이션</vt:lpstr>
      <vt:lpstr>소스 step #4</vt:lpstr>
      <vt:lpstr>소스 step #4</vt:lpstr>
      <vt:lpstr>소스 step #4</vt:lpstr>
      <vt:lpstr>소스 step #4</vt:lpstr>
      <vt:lpstr>소스 step #4</vt:lpstr>
      <vt:lpstr>소스 step #4</vt:lpstr>
      <vt:lpstr>소스 step #4</vt:lpstr>
      <vt:lpstr>소스 step #4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이 연</cp:lastModifiedBy>
  <cp:revision>852</cp:revision>
  <dcterms:created xsi:type="dcterms:W3CDTF">2007-06-29T06:43:39Z</dcterms:created>
  <dcterms:modified xsi:type="dcterms:W3CDTF">2019-10-29T23:49:19Z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