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82" r:id="rId4"/>
    <p:sldId id="258" r:id="rId5"/>
    <p:sldId id="259" r:id="rId6"/>
    <p:sldId id="260" r:id="rId7"/>
    <p:sldId id="261" r:id="rId8"/>
    <p:sldId id="262" r:id="rId9"/>
    <p:sldId id="263" r:id="rId10"/>
    <p:sldId id="264" r:id="rId11"/>
    <p:sldId id="265" r:id="rId12"/>
    <p:sldId id="269" r:id="rId13"/>
    <p:sldId id="270" r:id="rId14"/>
    <p:sldId id="278" r:id="rId15"/>
    <p:sldId id="272" r:id="rId16"/>
    <p:sldId id="274" r:id="rId17"/>
    <p:sldId id="273" r:id="rId18"/>
    <p:sldId id="275" r:id="rId19"/>
    <p:sldId id="276" r:id="rId20"/>
    <p:sldId id="277" r:id="rId21"/>
    <p:sldId id="279" r:id="rId22"/>
    <p:sldId id="280" r:id="rId23"/>
    <p:sldId id="285" r:id="rId24"/>
    <p:sldId id="284" r:id="rId25"/>
    <p:sldId id="286" r:id="rId26"/>
    <p:sldId id="283" r:id="rId27"/>
    <p:sldId id="28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89880-336D-47BC-A53E-3AC08F41E744}">
  <a:tblStyle styleId="{AD189880-336D-47BC-A53E-3AC08F41E74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DB4FEAD-1EC5-42BD-99B1-9AFD24A5E13D}" styleName="Table_1">
    <a:wholeTbl>
      <a:tcTxStyle b="off" i="off">
        <a:font>
          <a:latin typeface="Bookman Old Style"/>
          <a:ea typeface="Bookman Old Style"/>
          <a:cs typeface="Bookman Old Styl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Bookman Old Style"/>
          <a:ea typeface="Bookman Old Style"/>
          <a:cs typeface="Bookman Old Style"/>
        </a:font>
        <a:schemeClr val="lt1"/>
      </a:tcTxStyle>
      <a:tcStyle>
        <a:tcBdr/>
        <a:fill>
          <a:solidFill>
            <a:schemeClr val="accent1"/>
          </a:solidFill>
        </a:fill>
      </a:tcStyle>
    </a:lastCol>
    <a:firstCol>
      <a:tcTxStyle b="on" i="off">
        <a:font>
          <a:latin typeface="Bookman Old Style"/>
          <a:ea typeface="Bookman Old Style"/>
          <a:cs typeface="Bookman Old Style"/>
        </a:font>
        <a:schemeClr val="lt1"/>
      </a:tcTxStyle>
      <a:tcStyle>
        <a:tcBdr/>
        <a:fill>
          <a:solidFill>
            <a:schemeClr val="accent1"/>
          </a:solidFill>
        </a:fill>
      </a:tcStyle>
    </a:firstCol>
    <a:lastRow>
      <a:tcTxStyle b="on" i="off">
        <a:font>
          <a:latin typeface="Bookman Old Style"/>
          <a:ea typeface="Bookman Old Style"/>
          <a:cs typeface="Bookman Old Styl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Bookman Old Style"/>
          <a:ea typeface="Bookman Old Style"/>
          <a:cs typeface="Bookman Old Styl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242A0643-F636-D000-8F74-8991925FD26C}"/>
            </a:ext>
          </a:extLst>
        </p:cNvPr>
        <p:cNvGrpSpPr/>
        <p:nvPr/>
      </p:nvGrpSpPr>
      <p:grpSpPr>
        <a:xfrm>
          <a:off x="0" y="0"/>
          <a:ext cx="0" cy="0"/>
          <a:chOff x="0" y="0"/>
          <a:chExt cx="0" cy="0"/>
        </a:xfrm>
      </p:grpSpPr>
      <p:sp>
        <p:nvSpPr>
          <p:cNvPr id="141" name="Google Shape;141;p9:notes">
            <a:extLst>
              <a:ext uri="{FF2B5EF4-FFF2-40B4-BE49-F238E27FC236}">
                <a16:creationId xmlns:a16="http://schemas.microsoft.com/office/drawing/2014/main" id="{F6C6DE40-5B14-6910-6EF9-0AD362C033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a:extLst>
              <a:ext uri="{FF2B5EF4-FFF2-40B4-BE49-F238E27FC236}">
                <a16:creationId xmlns:a16="http://schemas.microsoft.com/office/drawing/2014/main" id="{E4A6C71B-0435-1A44-BE81-71B7E4166C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0824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DD3E6D0-F0B1-0EBA-D9D7-C63FAEB961C8}"/>
            </a:ext>
          </a:extLst>
        </p:cNvPr>
        <p:cNvGrpSpPr/>
        <p:nvPr/>
      </p:nvGrpSpPr>
      <p:grpSpPr>
        <a:xfrm>
          <a:off x="0" y="0"/>
          <a:ext cx="0" cy="0"/>
          <a:chOff x="0" y="0"/>
          <a:chExt cx="0" cy="0"/>
        </a:xfrm>
      </p:grpSpPr>
      <p:sp>
        <p:nvSpPr>
          <p:cNvPr id="141" name="Google Shape;141;p9:notes">
            <a:extLst>
              <a:ext uri="{FF2B5EF4-FFF2-40B4-BE49-F238E27FC236}">
                <a16:creationId xmlns:a16="http://schemas.microsoft.com/office/drawing/2014/main" id="{FF0A7D5C-3EC5-1824-DDFA-BC5A503BC0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a:extLst>
              <a:ext uri="{FF2B5EF4-FFF2-40B4-BE49-F238E27FC236}">
                <a16:creationId xmlns:a16="http://schemas.microsoft.com/office/drawing/2014/main" id="{AA13A7C8-9A9C-7971-52E4-745F6FD762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564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A72E573D-4433-76D2-F3F8-12512CE9B4FF}"/>
            </a:ext>
          </a:extLst>
        </p:cNvPr>
        <p:cNvGrpSpPr/>
        <p:nvPr/>
      </p:nvGrpSpPr>
      <p:grpSpPr>
        <a:xfrm>
          <a:off x="0" y="0"/>
          <a:ext cx="0" cy="0"/>
          <a:chOff x="0" y="0"/>
          <a:chExt cx="0" cy="0"/>
        </a:xfrm>
      </p:grpSpPr>
      <p:sp>
        <p:nvSpPr>
          <p:cNvPr id="141" name="Google Shape;141;p9:notes">
            <a:extLst>
              <a:ext uri="{FF2B5EF4-FFF2-40B4-BE49-F238E27FC236}">
                <a16:creationId xmlns:a16="http://schemas.microsoft.com/office/drawing/2014/main" id="{8B775F42-5C3D-9458-C4D6-03F81964E2C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a:extLst>
              <a:ext uri="{FF2B5EF4-FFF2-40B4-BE49-F238E27FC236}">
                <a16:creationId xmlns:a16="http://schemas.microsoft.com/office/drawing/2014/main" id="{F4A9CF34-D5A0-42E5-C7C6-6E36FD6F83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657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977C1B2-A8B8-8D24-5357-B5BB364FFE22}"/>
            </a:ext>
          </a:extLst>
        </p:cNvPr>
        <p:cNvGrpSpPr/>
        <p:nvPr/>
      </p:nvGrpSpPr>
      <p:grpSpPr>
        <a:xfrm>
          <a:off x="0" y="0"/>
          <a:ext cx="0" cy="0"/>
          <a:chOff x="0" y="0"/>
          <a:chExt cx="0" cy="0"/>
        </a:xfrm>
      </p:grpSpPr>
      <p:sp>
        <p:nvSpPr>
          <p:cNvPr id="141" name="Google Shape;141;p9:notes">
            <a:extLst>
              <a:ext uri="{FF2B5EF4-FFF2-40B4-BE49-F238E27FC236}">
                <a16:creationId xmlns:a16="http://schemas.microsoft.com/office/drawing/2014/main" id="{91D27539-31B0-D52A-ADA0-1DADF4CBB4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a:extLst>
              <a:ext uri="{FF2B5EF4-FFF2-40B4-BE49-F238E27FC236}">
                <a16:creationId xmlns:a16="http://schemas.microsoft.com/office/drawing/2014/main" id="{E135C73C-9939-BC15-3CBA-C09018A9F5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491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89B1138-D5BC-273A-B5CE-4ECAA70B6169}"/>
            </a:ext>
          </a:extLst>
        </p:cNvPr>
        <p:cNvGrpSpPr/>
        <p:nvPr/>
      </p:nvGrpSpPr>
      <p:grpSpPr>
        <a:xfrm>
          <a:off x="0" y="0"/>
          <a:ext cx="0" cy="0"/>
          <a:chOff x="0" y="0"/>
          <a:chExt cx="0" cy="0"/>
        </a:xfrm>
      </p:grpSpPr>
      <p:sp>
        <p:nvSpPr>
          <p:cNvPr id="141" name="Google Shape;141;p9:notes">
            <a:extLst>
              <a:ext uri="{FF2B5EF4-FFF2-40B4-BE49-F238E27FC236}">
                <a16:creationId xmlns:a16="http://schemas.microsoft.com/office/drawing/2014/main" id="{990F06B3-7CD2-788A-B118-2B9AC2BC9BA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a:extLst>
              <a:ext uri="{FF2B5EF4-FFF2-40B4-BE49-F238E27FC236}">
                <a16:creationId xmlns:a16="http://schemas.microsoft.com/office/drawing/2014/main" id="{B3993487-E54F-774C-A566-BFAA6DC886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984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0" name="Google Shape;20;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6" name="Google Shape;16;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452284" y="879930"/>
            <a:ext cx="11503741" cy="962898"/>
          </a:xfrm>
          <a:prstGeom prst="rect">
            <a:avLst/>
          </a:prstGeom>
          <a:noFill/>
          <a:ln>
            <a:noFill/>
          </a:ln>
        </p:spPr>
        <p:txBody>
          <a:bodyPr spcFirstLastPara="1" wrap="square" lIns="91425" tIns="45700" rIns="91425" bIns="45700" anchor="ctr" anchorCtr="0">
            <a:noAutofit/>
          </a:bodyPr>
          <a:lstStyle/>
          <a:p>
            <a:pPr marL="663575" marR="1880870" lvl="0" indent="0" algn="ctr" rtl="0">
              <a:lnSpc>
                <a:spcPct val="93000"/>
              </a:lnSpc>
              <a:spcBef>
                <a:spcPts val="0"/>
              </a:spcBef>
              <a:spcAft>
                <a:spcPts val="0"/>
              </a:spcAft>
              <a:buClr>
                <a:srgbClr val="000000"/>
              </a:buClr>
              <a:buSzPts val="2400"/>
              <a:buFont typeface="Times New Roman"/>
              <a:buNone/>
            </a:pPr>
            <a:r>
              <a:rPr lang="en-US" sz="2400" b="1" dirty="0">
                <a:solidFill>
                  <a:srgbClr val="000000"/>
                </a:solidFill>
                <a:latin typeface="Times New Roman"/>
                <a:ea typeface="Times New Roman"/>
                <a:cs typeface="Times New Roman"/>
                <a:sym typeface="Times New Roman"/>
              </a:rPr>
              <a:t>           </a:t>
            </a:r>
            <a:r>
              <a:rPr lang="en-US" b="1" dirty="0">
                <a:solidFill>
                  <a:srgbClr val="000000"/>
                </a:solidFill>
                <a:latin typeface="Times New Roman"/>
                <a:ea typeface="Times New Roman"/>
                <a:cs typeface="Times New Roman"/>
                <a:sym typeface="Times New Roman"/>
              </a:rPr>
              <a:t>RE-FORESTATION USING ROBOTIC VEHICLE</a:t>
            </a:r>
            <a:endParaRPr sz="2400" dirty="0">
              <a:latin typeface="Times New Roman"/>
              <a:ea typeface="Times New Roman"/>
              <a:cs typeface="Times New Roman"/>
              <a:sym typeface="Times New Roman"/>
            </a:endParaRPr>
          </a:p>
        </p:txBody>
      </p:sp>
      <p:sp>
        <p:nvSpPr>
          <p:cNvPr id="92" name="Google Shape;92;p13"/>
          <p:cNvSpPr txBox="1">
            <a:spLocks noGrp="1"/>
          </p:cNvSpPr>
          <p:nvPr>
            <p:ph type="subTitle" idx="1"/>
          </p:nvPr>
        </p:nvSpPr>
        <p:spPr>
          <a:xfrm>
            <a:off x="930151" y="1834287"/>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ts val="2000"/>
              <a:buNone/>
            </a:pPr>
            <a:r>
              <a:rPr lang="en-US" dirty="0">
                <a:latin typeface="Cambria"/>
                <a:ea typeface="Cambria"/>
                <a:cs typeface="Cambria"/>
                <a:sym typeface="Cambria"/>
              </a:rPr>
              <a:t>Batch Number: CIT-G15</a:t>
            </a:r>
            <a:endParaRPr dirty="0">
              <a:latin typeface="Cambria"/>
              <a:ea typeface="Cambria"/>
              <a:cs typeface="Cambria"/>
              <a:sym typeface="Cambria"/>
            </a:endParaRPr>
          </a:p>
          <a:p>
            <a:pPr marL="0" lvl="0" indent="0" algn="l" rtl="0">
              <a:lnSpc>
                <a:spcPct val="100000"/>
              </a:lnSpc>
              <a:spcBef>
                <a:spcPts val="400"/>
              </a:spcBef>
              <a:spcAft>
                <a:spcPts val="0"/>
              </a:spcAft>
              <a:buClr>
                <a:srgbClr val="17365D"/>
              </a:buClr>
              <a:buSzPts val="2000"/>
              <a:buNone/>
            </a:pPr>
            <a:endParaRPr dirty="0">
              <a:latin typeface="Cambria"/>
              <a:ea typeface="Cambria"/>
              <a:cs typeface="Cambria"/>
              <a:sym typeface="Cambria"/>
            </a:endParaRPr>
          </a:p>
        </p:txBody>
      </p:sp>
      <p:graphicFrame>
        <p:nvGraphicFramePr>
          <p:cNvPr id="93" name="Google Shape;93;p13"/>
          <p:cNvGraphicFramePr/>
          <p:nvPr>
            <p:extLst>
              <p:ext uri="{D42A27DB-BD31-4B8C-83A1-F6EECF244321}">
                <p14:modId xmlns:p14="http://schemas.microsoft.com/office/powerpoint/2010/main" val="340580612"/>
              </p:ext>
            </p:extLst>
          </p:nvPr>
        </p:nvGraphicFramePr>
        <p:xfrm>
          <a:off x="553347" y="2705050"/>
          <a:ext cx="5418675" cy="1828850"/>
        </p:xfrm>
        <a:graphic>
          <a:graphicData uri="http://schemas.openxmlformats.org/drawingml/2006/table">
            <a:tbl>
              <a:tblPr>
                <a:noFill/>
                <a:tableStyleId>{AD189880-336D-47BC-A53E-3AC08F41E744}</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Bookman Old Style"/>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4" name="Google Shape;94;p13"/>
          <p:cNvSpPr txBox="1"/>
          <p:nvPr/>
        </p:nvSpPr>
        <p:spPr>
          <a:xfrm>
            <a:off x="6525369" y="2338474"/>
            <a:ext cx="5514300" cy="1931530"/>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100000"/>
              </a:lnSpc>
              <a:spcBef>
                <a:spcPts val="0"/>
              </a:spcBef>
              <a:spcAft>
                <a:spcPts val="0"/>
              </a:spcAft>
              <a:buClr>
                <a:srgbClr val="17365D"/>
              </a:buClr>
              <a:buSzPts val="2000"/>
              <a:buFont typeface="Arial"/>
              <a:buNone/>
            </a:pPr>
            <a:r>
              <a:rPr lang="en-US" sz="2000" b="1" i="0" u="none" strike="noStrike" cap="none" dirty="0">
                <a:solidFill>
                  <a:srgbClr val="17365D"/>
                </a:solidFill>
                <a:latin typeface="Cambria"/>
                <a:ea typeface="Cambria"/>
                <a:cs typeface="Cambria"/>
                <a:sym typeface="Cambria"/>
              </a:rPr>
              <a:t>Under the Supervision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mbria"/>
                <a:ea typeface="Cambria"/>
                <a:cs typeface="Cambria"/>
                <a:sym typeface="Cambria"/>
              </a:rPr>
              <a:t>Dr. Anandaraj S P</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17365D"/>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900" b="1" i="0" u="none" strike="noStrike" cap="none" dirty="0">
                <a:solidFill>
                  <a:srgbClr val="17365D"/>
                </a:solidFill>
                <a:latin typeface="Cambria"/>
                <a:ea typeface="Cambria"/>
                <a:cs typeface="Cambria"/>
                <a:sym typeface="Cambria"/>
              </a:rPr>
              <a:t>Head Of Department CCS,CIT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US" sz="1900" b="1" i="0" u="none" strike="noStrike" cap="none" dirty="0">
                <a:solidFill>
                  <a:srgbClr val="17365D"/>
                </a:solidFill>
                <a:latin typeface="Cambria"/>
                <a:ea typeface="Cambria"/>
                <a:cs typeface="Cambria"/>
                <a:sym typeface="Cambria"/>
              </a:rPr>
              <a:t>School of Computer Science and Engineering</a:t>
            </a:r>
            <a:endParaRPr sz="1300" b="0" i="0" u="none" strike="noStrike" cap="none" dirty="0">
              <a:solidFill>
                <a:schemeClr val="dk1"/>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900" b="1" i="0" u="none" strike="noStrike" cap="none" dirty="0">
                <a:solidFill>
                  <a:srgbClr val="17365D"/>
                </a:solidFill>
                <a:latin typeface="Cambria"/>
                <a:ea typeface="Cambria"/>
                <a:cs typeface="Cambria"/>
                <a:sym typeface="Cambria"/>
              </a:rPr>
              <a:t>Presidency University</a:t>
            </a:r>
            <a:endParaRPr sz="1300" b="0" i="0" u="none" strike="noStrike" cap="none" dirty="0">
              <a:solidFill>
                <a:schemeClr val="dk1"/>
              </a:solidFill>
              <a:latin typeface="Cambria"/>
              <a:ea typeface="Cambria"/>
              <a:cs typeface="Cambria"/>
              <a:sym typeface="Cambria"/>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
        <p:nvSpPr>
          <p:cNvPr id="95" name="Google Shape;95;p13"/>
          <p:cNvSpPr txBox="1"/>
          <p:nvPr/>
        </p:nvSpPr>
        <p:spPr>
          <a:xfrm>
            <a:off x="3986772" y="0"/>
            <a:ext cx="3970500" cy="886389"/>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00000"/>
              </a:lnSpc>
              <a:spcBef>
                <a:spcPts val="0"/>
              </a:spcBef>
              <a:spcAft>
                <a:spcPts val="0"/>
              </a:spcAft>
              <a:buClr>
                <a:srgbClr val="17365D"/>
              </a:buClr>
              <a:buSzPct val="100000"/>
              <a:buFont typeface="Arial"/>
              <a:buNone/>
            </a:pPr>
            <a:r>
              <a:rPr lang="en-US" sz="2800" b="1" i="0" u="none" strike="noStrike" cap="none" dirty="0">
                <a:solidFill>
                  <a:srgbClr val="17365D"/>
                </a:solidFill>
                <a:latin typeface="Times New Roman" panose="02020603050405020304" pitchFamily="18" charset="0"/>
                <a:ea typeface="Cambria"/>
                <a:cs typeface="Times New Roman" panose="02020603050405020304" pitchFamily="18" charset="0"/>
                <a:sym typeface="Cambria"/>
              </a:rPr>
              <a:t>PIP2001 Capstone Project</a:t>
            </a:r>
            <a:endParaRPr sz="2800" b="0" i="0" u="none" strike="noStrike" cap="none" dirty="0">
              <a:solidFill>
                <a:schemeClr val="dk1"/>
              </a:solidFill>
              <a:latin typeface="Times New Roman" panose="02020603050405020304" pitchFamily="18" charset="0"/>
              <a:ea typeface="Cambria"/>
              <a:cs typeface="Times New Roman" panose="02020603050405020304" pitchFamily="18" charset="0"/>
              <a:sym typeface="Cambria"/>
            </a:endParaRPr>
          </a:p>
          <a:p>
            <a:pPr marL="0" marR="0" lvl="0" indent="0" algn="ctr" rtl="0">
              <a:lnSpc>
                <a:spcPct val="100000"/>
              </a:lnSpc>
              <a:spcBef>
                <a:spcPts val="310"/>
              </a:spcBef>
              <a:spcAft>
                <a:spcPts val="0"/>
              </a:spcAft>
              <a:buClr>
                <a:srgbClr val="17365D"/>
              </a:buClr>
              <a:buSzPct val="100000"/>
              <a:buFont typeface="Arial"/>
              <a:buNone/>
            </a:pPr>
            <a:r>
              <a:rPr lang="en-US" sz="2800" b="1" i="0" u="none" strike="noStrike" cap="none" dirty="0">
                <a:solidFill>
                  <a:srgbClr val="17365D"/>
                </a:solidFill>
                <a:latin typeface="Times New Roman" panose="02020603050405020304" pitchFamily="18" charset="0"/>
                <a:ea typeface="Cambria"/>
                <a:cs typeface="Times New Roman" panose="02020603050405020304" pitchFamily="18" charset="0"/>
                <a:sym typeface="Cambria"/>
              </a:rPr>
              <a:t>Review-4</a:t>
            </a:r>
            <a:endParaRPr sz="2800" b="1" i="0" u="none" strike="noStrike" cap="none" dirty="0">
              <a:solidFill>
                <a:srgbClr val="17365D"/>
              </a:solidFill>
              <a:latin typeface="Times New Roman" panose="02020603050405020304" pitchFamily="18" charset="0"/>
              <a:ea typeface="Cambria"/>
              <a:cs typeface="Times New Roman" panose="02020603050405020304" pitchFamily="18" charset="0"/>
              <a:sym typeface="Cambria"/>
            </a:endParaRPr>
          </a:p>
        </p:txBody>
      </p:sp>
      <p:sp>
        <p:nvSpPr>
          <p:cNvPr id="96" name="Google Shape;96;p13"/>
          <p:cNvSpPr txBox="1"/>
          <p:nvPr/>
        </p:nvSpPr>
        <p:spPr>
          <a:xfrm>
            <a:off x="0" y="4415970"/>
            <a:ext cx="12192001" cy="15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Program: </a:t>
            </a:r>
            <a:r>
              <a:rPr lang="en-US" sz="2000" b="1" i="0" u="none" strike="noStrike" cap="none" dirty="0">
                <a:solidFill>
                  <a:srgbClr val="002060"/>
                </a:solidFill>
                <a:latin typeface="Cambria"/>
                <a:ea typeface="Cambria"/>
                <a:cs typeface="Cambria"/>
                <a:sym typeface="Cambria"/>
              </a:rPr>
              <a:t>CSE IOT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accent1"/>
                </a:solidFill>
                <a:latin typeface="Cambria"/>
                <a:ea typeface="Cambria"/>
                <a:cs typeface="Cambria"/>
                <a:sym typeface="Cambria"/>
              </a:rPr>
              <a:t>Name of the HOD: </a:t>
            </a:r>
            <a:r>
              <a:rPr lang="en-US" sz="2000" b="1" i="0" u="none" strike="noStrike" cap="none" dirty="0">
                <a:solidFill>
                  <a:schemeClr val="dk1"/>
                </a:solidFill>
                <a:latin typeface="Cambria"/>
                <a:ea typeface="Cambria"/>
                <a:cs typeface="Cambria"/>
                <a:sym typeface="Cambria"/>
              </a:rPr>
              <a:t>Dr. Anandaraj S P</a:t>
            </a:r>
            <a:endParaRPr sz="2000" b="1" i="0" u="none" strike="noStrike" cap="none" dirty="0">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accent1"/>
                </a:solidFill>
                <a:latin typeface="Cambria"/>
                <a:ea typeface="Cambria"/>
                <a:cs typeface="Cambria"/>
                <a:sym typeface="Cambria"/>
              </a:rPr>
              <a:t>Name of the Program Project Coordinator: </a:t>
            </a:r>
            <a:r>
              <a:rPr lang="en-US" sz="2000" b="1" i="0" u="none" strike="noStrike" cap="none" dirty="0">
                <a:solidFill>
                  <a:schemeClr val="dk1"/>
                </a:solidFill>
                <a:latin typeface="Cambria"/>
                <a:ea typeface="Cambria"/>
                <a:cs typeface="Cambria"/>
                <a:sym typeface="Cambria"/>
              </a:rPr>
              <a:t>Dr. Sharmasth Vali Y</a:t>
            </a:r>
            <a:endParaRPr sz="2000" b="1" i="0" u="none" strike="noStrike" cap="none" dirty="0">
              <a:solidFill>
                <a:schemeClr val="accent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accent1"/>
                </a:solidFill>
                <a:latin typeface="Cambria"/>
                <a:ea typeface="Cambria"/>
                <a:cs typeface="Cambria"/>
                <a:sym typeface="Cambria"/>
              </a:rPr>
              <a:t>Name of the School Project Coordinators: </a:t>
            </a:r>
            <a:r>
              <a:rPr lang="en-US" sz="2000" b="1" i="0" u="none" strike="noStrike" cap="none" dirty="0">
                <a:solidFill>
                  <a:schemeClr val="dk1"/>
                </a:solidFill>
                <a:latin typeface="Cambria"/>
                <a:ea typeface="Cambria"/>
                <a:cs typeface="Cambria"/>
                <a:sym typeface="Cambria"/>
              </a:rPr>
              <a:t>Dr. Sampath A K / Dr. Abdul Khadar A / Mr. Md </a:t>
            </a:r>
            <a:r>
              <a:rPr lang="en-US" sz="2000" b="1" i="0" u="none" strike="noStrike" cap="none" dirty="0" err="1">
                <a:solidFill>
                  <a:schemeClr val="dk1"/>
                </a:solidFill>
                <a:latin typeface="Cambria"/>
                <a:ea typeface="Cambria"/>
                <a:cs typeface="Cambria"/>
                <a:sym typeface="Cambria"/>
              </a:rPr>
              <a:t>Ziaur</a:t>
            </a:r>
            <a:r>
              <a:rPr lang="en-US" sz="2000" b="1" i="0" u="none" strike="noStrike" cap="none" dirty="0">
                <a:solidFill>
                  <a:schemeClr val="dk1"/>
                </a:solidFill>
                <a:latin typeface="Cambria"/>
                <a:ea typeface="Cambria"/>
                <a:cs typeface="Cambria"/>
                <a:sym typeface="Cambria"/>
              </a:rPr>
              <a:t> Rahman</a:t>
            </a:r>
            <a:endParaRPr sz="2000" b="1" i="0" u="none" strike="noStrike" cap="none" dirty="0">
              <a:solidFill>
                <a:schemeClr val="dk1"/>
              </a:solidFill>
              <a:latin typeface="Cambria"/>
              <a:ea typeface="Cambria"/>
              <a:cs typeface="Cambria"/>
              <a:sym typeface="Cambria"/>
            </a:endParaRPr>
          </a:p>
        </p:txBody>
      </p:sp>
      <p:graphicFrame>
        <p:nvGraphicFramePr>
          <p:cNvPr id="97" name="Google Shape;97;p13"/>
          <p:cNvGraphicFramePr/>
          <p:nvPr>
            <p:extLst>
              <p:ext uri="{D42A27DB-BD31-4B8C-83A1-F6EECF244321}">
                <p14:modId xmlns:p14="http://schemas.microsoft.com/office/powerpoint/2010/main" val="2498795133"/>
              </p:ext>
            </p:extLst>
          </p:nvPr>
        </p:nvGraphicFramePr>
        <p:xfrm>
          <a:off x="930151" y="2338474"/>
          <a:ext cx="4984600" cy="1854250"/>
        </p:xfrm>
        <a:graphic>
          <a:graphicData uri="http://schemas.openxmlformats.org/drawingml/2006/table">
            <a:tbl>
              <a:tblPr firstRow="1" bandRow="1">
                <a:noFill/>
                <a:tableStyleId>{EDB4FEAD-1EC5-42BD-99B1-9AFD24A5E13D}</a:tableStyleId>
              </a:tblPr>
              <a:tblGrid>
                <a:gridCol w="2492300">
                  <a:extLst>
                    <a:ext uri="{9D8B030D-6E8A-4147-A177-3AD203B41FA5}">
                      <a16:colId xmlns:a16="http://schemas.microsoft.com/office/drawing/2014/main" val="20000"/>
                    </a:ext>
                  </a:extLst>
                </a:gridCol>
                <a:gridCol w="24923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STUDENT NAME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ROLL NUMBER</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20211CIT0070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NANDINI R</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20211CIT0101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REDDY SREYA</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20211CIT0106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CHANDANA K</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20211CIT0153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VINUTHA K</a:t>
                      </a: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PROPOSED METHODOLOGY</a:t>
            </a:r>
            <a:endParaRPr dirty="0">
              <a:latin typeface="Times New Roman" panose="02020603050405020304" pitchFamily="18" charset="0"/>
              <a:cs typeface="Times New Roman" panose="02020603050405020304" pitchFamily="18" charset="0"/>
            </a:endParaRPr>
          </a:p>
        </p:txBody>
      </p:sp>
      <p:sp>
        <p:nvSpPr>
          <p:cNvPr id="145" name="Google Shape;145;p21"/>
          <p:cNvSpPr txBox="1">
            <a:spLocks noGrp="1"/>
          </p:cNvSpPr>
          <p:nvPr>
            <p:ph type="body" idx="1"/>
          </p:nvPr>
        </p:nvSpPr>
        <p:spPr>
          <a:xfrm>
            <a:off x="812799" y="1143001"/>
            <a:ext cx="10808929" cy="4952997"/>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1.Reforestation Robotic Vehicle: </a:t>
            </a:r>
          </a:p>
          <a:p>
            <a:pPr marL="0" lvl="0" indent="0" algn="just" rtl="0">
              <a:lnSpc>
                <a:spcPct val="100000"/>
              </a:lnSpc>
              <a:spcBef>
                <a:spcPts val="0"/>
              </a:spcBef>
              <a:spcAft>
                <a:spcPts val="0"/>
              </a:spcAft>
              <a:buClr>
                <a:schemeClr val="dk1"/>
              </a:buClr>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The Hardware Backbone</a:t>
            </a:r>
          </a:p>
          <a:p>
            <a:pPr marL="0" lvl="0" indent="0" algn="just" rtl="0">
              <a:lnSpc>
                <a:spcPct val="100000"/>
              </a:lnSpc>
              <a:spcBef>
                <a:spcPts val="0"/>
              </a:spcBef>
              <a:spcAft>
                <a:spcPts val="0"/>
              </a:spcAft>
              <a:buClr>
                <a:schemeClr val="dk1"/>
              </a:buClr>
              <a:buSzPts val="3200"/>
              <a:buNone/>
            </a:pPr>
            <a:endParaRPr lang="en-US" sz="18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0"/>
              </a:spcBef>
              <a:spcAft>
                <a:spcPts val="0"/>
              </a:spcAft>
              <a:buClr>
                <a:schemeClr val="dk1"/>
              </a:buClr>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2.Data Management and Remote </a:t>
            </a:r>
          </a:p>
          <a:p>
            <a:pPr marL="0" lvl="0" indent="0" algn="just" rtl="0">
              <a:lnSpc>
                <a:spcPct val="100000"/>
              </a:lnSpc>
              <a:spcBef>
                <a:spcPts val="0"/>
              </a:spcBef>
              <a:spcAft>
                <a:spcPts val="0"/>
              </a:spcAft>
              <a:buClr>
                <a:schemeClr val="dk1"/>
              </a:buClr>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Control via Blynk App</a:t>
            </a:r>
          </a:p>
          <a:p>
            <a:pPr marL="0" lvl="0" indent="0" algn="just" rtl="0">
              <a:lnSpc>
                <a:spcPct val="100000"/>
              </a:lnSpc>
              <a:spcBef>
                <a:spcPts val="0"/>
              </a:spcBef>
              <a:spcAft>
                <a:spcPts val="0"/>
              </a:spcAft>
              <a:buClr>
                <a:schemeClr val="dk1"/>
              </a:buClr>
              <a:buSzPts val="3200"/>
              <a:buNone/>
            </a:pPr>
            <a:endParaRPr lang="en-US" sz="1800" dirty="0">
              <a:latin typeface="Times New Roman" panose="02020603050405020304" pitchFamily="18" charset="0"/>
              <a:cs typeface="Times New Roman" panose="02020603050405020304" pitchFamily="18" charset="0"/>
            </a:endParaRPr>
          </a:p>
          <a:p>
            <a:pPr marL="0" indent="0" algn="just">
              <a:spcBef>
                <a:spcPts val="0"/>
              </a:spcBef>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3.Sensor Integration for Real-Time </a:t>
            </a:r>
          </a:p>
          <a:p>
            <a:pPr marL="0" indent="0" algn="just">
              <a:spcBef>
                <a:spcPts val="0"/>
              </a:spcBef>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Environmental Monitoring</a:t>
            </a:r>
          </a:p>
          <a:p>
            <a:pPr marL="0" indent="0" algn="just">
              <a:spcBef>
                <a:spcPts val="0"/>
              </a:spcBef>
              <a:buSzPts val="3200"/>
              <a:buNone/>
            </a:pPr>
            <a:endParaRPr lang="en-US" sz="1800" b="1" dirty="0">
              <a:latin typeface="Times New Roman" panose="02020603050405020304" pitchFamily="18" charset="0"/>
              <a:cs typeface="Times New Roman" panose="02020603050405020304" pitchFamily="18" charset="0"/>
            </a:endParaRPr>
          </a:p>
          <a:p>
            <a:pPr marL="0" indent="0" algn="just">
              <a:spcBef>
                <a:spcPts val="0"/>
              </a:spcBef>
              <a:buSzPts val="3200"/>
              <a:buNone/>
            </a:pPr>
            <a:r>
              <a:rPr lang="en-US" sz="1800" b="1" dirty="0">
                <a:latin typeface="Times New Roman" panose="02020603050405020304" pitchFamily="18" charset="0"/>
                <a:ea typeface="Times New Roman"/>
                <a:cs typeface="Times New Roman" panose="02020603050405020304" pitchFamily="18" charset="0"/>
                <a:sym typeface="Times New Roman"/>
              </a:rPr>
              <a:t>4.Precision in Planting and Maintenance</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342900" lvl="0" indent="-139700" algn="l" rtl="0">
              <a:lnSpc>
                <a:spcPct val="100000"/>
              </a:lnSpc>
              <a:spcBef>
                <a:spcPts val="640"/>
              </a:spcBef>
              <a:spcAft>
                <a:spcPts val="0"/>
              </a:spcAft>
              <a:buClr>
                <a:schemeClr val="dk1"/>
              </a:buClr>
              <a:buSzPts val="3200"/>
              <a:buNone/>
            </a:pPr>
            <a:endParaRPr sz="32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3200"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FA9AAF0D-F41D-6768-AE48-A6A9CB1335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2879" y="1040606"/>
            <a:ext cx="5846322" cy="51577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151" name="Google Shape;151;p2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1800"/>
              <a:buChar char="•"/>
            </a:pPr>
            <a:r>
              <a:rPr lang="en-US" sz="1800" dirty="0">
                <a:latin typeface="Times New Roman"/>
                <a:ea typeface="Times New Roman"/>
                <a:cs typeface="Times New Roman"/>
                <a:sym typeface="Times New Roman"/>
              </a:rPr>
              <a:t>Design and develop a robust and cost-effective robotic vehicle equipped with necessary sensors such as GPS, LiDAR, cameras, etc., actuators, and control systems for autonomous navigation and operation in diverse field conditions.</a:t>
            </a: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Develop and implement autonomous systems for pest and disease control, such as targeted spraying or the release of beneficial insects.</a:t>
            </a: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A decision support system: be developed so that farmers may receive in-time and also accurate irrigation, fertilizers, and pest control inputs based on crop predictions coupled with the environmental conditions.</a:t>
            </a: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Collect data and analyze data gathered from the field test and pinpoint where changes are necessary for refining system design and operations.</a:t>
            </a: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User-friendly interfaces and training programs have to be developed to assist farmers in adopting and appropriately using the technology.</a:t>
            </a: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342900" lvl="0" indent="-165100" algn="l" rtl="0">
              <a:lnSpc>
                <a:spcPct val="100000"/>
              </a:lnSpc>
              <a:spcBef>
                <a:spcPts val="560"/>
              </a:spcBef>
              <a:spcAft>
                <a:spcPts val="0"/>
              </a:spcAft>
              <a:buClr>
                <a:schemeClr val="dk1"/>
              </a:buClr>
              <a:buSzPts val="2800"/>
              <a:buNone/>
            </a:pPr>
            <a:endParaRPr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9109534-0CA9-482A-748B-E2456EE6C979}"/>
            </a:ext>
          </a:extLst>
        </p:cNvPr>
        <p:cNvGrpSpPr/>
        <p:nvPr/>
      </p:nvGrpSpPr>
      <p:grpSpPr>
        <a:xfrm>
          <a:off x="0" y="0"/>
          <a:ext cx="0" cy="0"/>
          <a:chOff x="0" y="0"/>
          <a:chExt cx="0" cy="0"/>
        </a:xfrm>
      </p:grpSpPr>
      <p:sp>
        <p:nvSpPr>
          <p:cNvPr id="144" name="Google Shape;144;p21">
            <a:extLst>
              <a:ext uri="{FF2B5EF4-FFF2-40B4-BE49-F238E27FC236}">
                <a16:creationId xmlns:a16="http://schemas.microsoft.com/office/drawing/2014/main" id="{7A506DCD-23AA-3806-9D37-86080ED73A2E}"/>
              </a:ext>
            </a:extLst>
          </p:cNvPr>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t>SYSTEM DESIGN AND IMPLEMENTATION</a:t>
            </a:r>
            <a:endParaRPr dirty="0"/>
          </a:p>
        </p:txBody>
      </p:sp>
      <p:sp>
        <p:nvSpPr>
          <p:cNvPr id="145" name="Google Shape;145;p21">
            <a:extLst>
              <a:ext uri="{FF2B5EF4-FFF2-40B4-BE49-F238E27FC236}">
                <a16:creationId xmlns:a16="http://schemas.microsoft.com/office/drawing/2014/main" id="{20014D91-4202-DC37-598E-96724B57AEC8}"/>
              </a:ext>
            </a:extLst>
          </p:cNvPr>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endParaRPr lang="en-US" sz="1400" dirty="0">
              <a:latin typeface="Times New Roman" panose="02020603050405020304" pitchFamily="18" charset="0"/>
              <a:ea typeface="Times New Roman"/>
              <a:cs typeface="Times New Roman" panose="02020603050405020304" pitchFamily="18" charset="0"/>
              <a:sym typeface="Times New Roman"/>
            </a:endParaRPr>
          </a:p>
          <a:p>
            <a:pPr marL="342900" lvl="0" indent="-139700" algn="l" rtl="0">
              <a:lnSpc>
                <a:spcPct val="100000"/>
              </a:lnSpc>
              <a:spcBef>
                <a:spcPts val="640"/>
              </a:spcBef>
              <a:spcAft>
                <a:spcPts val="0"/>
              </a:spcAft>
              <a:buClr>
                <a:schemeClr val="dk1"/>
              </a:buClr>
              <a:buSzPts val="3200"/>
              <a:buNone/>
            </a:pPr>
            <a:endParaRPr sz="32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3200"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0A2B00C-F2D4-3A24-BBF2-7B03ADC9A017}"/>
              </a:ext>
            </a:extLst>
          </p:cNvPr>
          <p:cNvPicPr>
            <a:picLocks noChangeAspect="1"/>
          </p:cNvPicPr>
          <p:nvPr/>
        </p:nvPicPr>
        <p:blipFill>
          <a:blip r:embed="rId3"/>
          <a:stretch>
            <a:fillRect/>
          </a:stretch>
        </p:blipFill>
        <p:spPr>
          <a:xfrm>
            <a:off x="1189703" y="1044680"/>
            <a:ext cx="9232491" cy="5043948"/>
          </a:xfrm>
          <a:prstGeom prst="rect">
            <a:avLst/>
          </a:prstGeom>
        </p:spPr>
      </p:pic>
    </p:spTree>
    <p:extLst>
      <p:ext uri="{BB962C8B-B14F-4D97-AF65-F5344CB8AC3E}">
        <p14:creationId xmlns:p14="http://schemas.microsoft.com/office/powerpoint/2010/main" val="341776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C8ACE85-4F37-4448-2298-E8585CA3C21F}"/>
            </a:ext>
          </a:extLst>
        </p:cNvPr>
        <p:cNvGrpSpPr/>
        <p:nvPr/>
      </p:nvGrpSpPr>
      <p:grpSpPr>
        <a:xfrm>
          <a:off x="0" y="0"/>
          <a:ext cx="0" cy="0"/>
          <a:chOff x="0" y="0"/>
          <a:chExt cx="0" cy="0"/>
        </a:xfrm>
      </p:grpSpPr>
      <p:sp>
        <p:nvSpPr>
          <p:cNvPr id="144" name="Google Shape;144;p21">
            <a:extLst>
              <a:ext uri="{FF2B5EF4-FFF2-40B4-BE49-F238E27FC236}">
                <a16:creationId xmlns:a16="http://schemas.microsoft.com/office/drawing/2014/main" id="{7F794FBD-14CB-D110-BA85-A35401534404}"/>
              </a:ext>
            </a:extLst>
          </p:cNvPr>
          <p:cNvSpPr txBox="1">
            <a:spLocks noGrp="1"/>
          </p:cNvSpPr>
          <p:nvPr>
            <p:ph type="title"/>
          </p:nvPr>
        </p:nvSpPr>
        <p:spPr>
          <a:xfrm>
            <a:off x="812801"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SYSTEM DESIGN AND IMPLEMENTATION</a:t>
            </a:r>
            <a:endParaRPr dirty="0">
              <a:latin typeface="Times New Roman" panose="02020603050405020304" pitchFamily="18" charset="0"/>
              <a:cs typeface="Times New Roman" panose="02020603050405020304" pitchFamily="18" charset="0"/>
            </a:endParaRPr>
          </a:p>
        </p:txBody>
      </p:sp>
      <p:sp>
        <p:nvSpPr>
          <p:cNvPr id="145" name="Google Shape;145;p21">
            <a:extLst>
              <a:ext uri="{FF2B5EF4-FFF2-40B4-BE49-F238E27FC236}">
                <a16:creationId xmlns:a16="http://schemas.microsoft.com/office/drawing/2014/main" id="{0C8B6815-68E2-2011-5B44-BFB9F025B60E}"/>
              </a:ext>
            </a:extLst>
          </p:cNvPr>
          <p:cNvSpPr txBox="1">
            <a:spLocks noGrp="1"/>
          </p:cNvSpPr>
          <p:nvPr>
            <p:ph type="body" idx="1"/>
          </p:nvPr>
        </p:nvSpPr>
        <p:spPr>
          <a:xfrm>
            <a:off x="812801" y="952501"/>
            <a:ext cx="4290142" cy="5114002"/>
          </a:xfrm>
          <a:prstGeom prst="rect">
            <a:avLst/>
          </a:prstGeom>
          <a:noFill/>
          <a:ln>
            <a:noFill/>
          </a:ln>
        </p:spPr>
        <p:txBody>
          <a:bodyPr spcFirstLastPara="1" wrap="square" lIns="91425" tIns="45700" rIns="91425" bIns="45700" anchor="t" anchorCtr="0">
            <a:normAutofit fontScale="25000" lnSpcReduction="20000"/>
          </a:bodyPr>
          <a:lstStyle/>
          <a:p>
            <a:pPr marL="76200" indent="0" algn="just">
              <a:lnSpc>
                <a:spcPct val="150000"/>
              </a:lnSpc>
              <a:buNone/>
            </a:pPr>
            <a:r>
              <a:rPr lang="en-IN" sz="6400" b="1" dirty="0">
                <a:effectLst/>
                <a:latin typeface="Times New Roman" panose="02020603050405020304" pitchFamily="18" charset="0"/>
                <a:ea typeface="Times New Roman" panose="02020603050405020304" pitchFamily="18" charset="0"/>
              </a:rPr>
              <a:t>Step 1: Hardware Setup</a:t>
            </a:r>
            <a:endParaRPr lang="en-IN" sz="6400" dirty="0">
              <a:latin typeface="Times New Roman" panose="02020603050405020304" pitchFamily="18" charset="0"/>
              <a:ea typeface="Times New Roman" panose="02020603050405020304" pitchFamily="18" charset="0"/>
            </a:endParaRPr>
          </a:p>
          <a:p>
            <a:pPr marL="76200" indent="0" algn="just">
              <a:lnSpc>
                <a:spcPct val="150000"/>
              </a:lnSpc>
              <a:buNone/>
            </a:pPr>
            <a:r>
              <a:rPr lang="en-IN" sz="6400" dirty="0">
                <a:effectLst/>
                <a:latin typeface="Times New Roman" panose="02020603050405020304" pitchFamily="18" charset="0"/>
                <a:ea typeface="Times New Roman" panose="02020603050405020304" pitchFamily="18" charset="0"/>
              </a:rPr>
              <a:t>1.1 Node MCU ESP32 Integration</a:t>
            </a:r>
          </a:p>
          <a:p>
            <a:pPr marL="0" indent="0">
              <a:lnSpc>
                <a:spcPct val="150000"/>
              </a:lnSpc>
              <a:spcBef>
                <a:spcPts val="0"/>
              </a:spcBef>
              <a:buSzPts val="3200"/>
              <a:buNone/>
            </a:pPr>
            <a:r>
              <a:rPr lang="en-IN" sz="6400" dirty="0">
                <a:effectLst/>
                <a:latin typeface="Times New Roman" panose="02020603050405020304" pitchFamily="18" charset="0"/>
                <a:ea typeface="Times New Roman" panose="02020603050405020304" pitchFamily="18" charset="0"/>
              </a:rPr>
              <a:t> 1.2 Sensors Setup</a:t>
            </a:r>
          </a:p>
          <a:p>
            <a:pPr marL="0" indent="0">
              <a:lnSpc>
                <a:spcPct val="150000"/>
              </a:lnSpc>
              <a:spcBef>
                <a:spcPts val="0"/>
              </a:spcBef>
              <a:buSzPts val="3200"/>
              <a:buNone/>
            </a:pPr>
            <a:r>
              <a:rPr lang="en-IN" sz="6400" dirty="0">
                <a:effectLst/>
                <a:latin typeface="Times New Roman" panose="02020603050405020304" pitchFamily="18" charset="0"/>
                <a:ea typeface="Times New Roman" panose="02020603050405020304" pitchFamily="18" charset="0"/>
              </a:rPr>
              <a:t> 1.3 Actuators Setup</a:t>
            </a:r>
          </a:p>
          <a:p>
            <a:pPr marL="0" indent="0">
              <a:lnSpc>
                <a:spcPct val="150000"/>
              </a:lnSpc>
              <a:spcBef>
                <a:spcPts val="0"/>
              </a:spcBef>
              <a:buSzPts val="3200"/>
              <a:buNone/>
            </a:pPr>
            <a:r>
              <a:rPr lang="en-IN" sz="6400" dirty="0">
                <a:effectLst/>
                <a:latin typeface="Times New Roman" panose="02020603050405020304" pitchFamily="18" charset="0"/>
                <a:ea typeface="Times New Roman" panose="02020603050405020304" pitchFamily="18" charset="0"/>
              </a:rPr>
              <a:t> 1.4 LCD Display (16x2 with I2C)</a:t>
            </a:r>
          </a:p>
          <a:p>
            <a:pPr marL="0" indent="0">
              <a:lnSpc>
                <a:spcPct val="150000"/>
              </a:lnSpc>
              <a:spcBef>
                <a:spcPts val="0"/>
              </a:spcBef>
              <a:buSzPts val="3200"/>
              <a:buNone/>
            </a:pPr>
            <a:r>
              <a:rPr lang="en-IN" sz="6400" dirty="0">
                <a:effectLst/>
                <a:latin typeface="Times New Roman" panose="02020603050405020304" pitchFamily="18" charset="0"/>
                <a:ea typeface="Times New Roman" panose="02020603050405020304" pitchFamily="18" charset="0"/>
              </a:rPr>
              <a:t> 1.5 RF Module</a:t>
            </a:r>
            <a:endParaRPr lang="en-US" sz="6400" dirty="0">
              <a:latin typeface="Times New Roman" panose="02020603050405020304" pitchFamily="18" charset="0"/>
              <a:ea typeface="Times New Roman"/>
              <a:cs typeface="Times New Roman" panose="02020603050405020304" pitchFamily="18" charset="0"/>
              <a:sym typeface="Times New Roman"/>
            </a:endParaRPr>
          </a:p>
          <a:p>
            <a:pPr marL="76200" indent="0" algn="just">
              <a:lnSpc>
                <a:spcPct val="150000"/>
              </a:lnSpc>
              <a:buNone/>
            </a:pPr>
            <a:r>
              <a:rPr lang="en-IN" sz="6400" b="1" dirty="0">
                <a:effectLst/>
                <a:latin typeface="Times New Roman" panose="02020603050405020304" pitchFamily="18" charset="0"/>
                <a:ea typeface="Times New Roman" panose="02020603050405020304" pitchFamily="18" charset="0"/>
              </a:rPr>
              <a:t>Step 2: Programming</a:t>
            </a:r>
          </a:p>
          <a:p>
            <a:pPr marL="76200" indent="0" algn="just">
              <a:lnSpc>
                <a:spcPct val="150000"/>
              </a:lnSpc>
              <a:buNone/>
            </a:pPr>
            <a:r>
              <a:rPr lang="en-IN" sz="6400" dirty="0">
                <a:effectLst/>
                <a:latin typeface="Times New Roman" panose="02020603050405020304" pitchFamily="18" charset="0"/>
                <a:ea typeface="Times New Roman" panose="02020603050405020304" pitchFamily="18" charset="0"/>
              </a:rPr>
              <a:t>2.1 Setting Up the Environment</a:t>
            </a:r>
          </a:p>
          <a:p>
            <a:pPr marL="76200" indent="0" algn="just">
              <a:lnSpc>
                <a:spcPct val="150000"/>
              </a:lnSpc>
              <a:buNone/>
            </a:pPr>
            <a:r>
              <a:rPr lang="en-IN" sz="6400" dirty="0">
                <a:effectLst/>
                <a:latin typeface="Times New Roman" panose="02020603050405020304" pitchFamily="18" charset="0"/>
                <a:ea typeface="Times New Roman" panose="02020603050405020304" pitchFamily="18" charset="0"/>
              </a:rPr>
              <a:t>2.2 Code Development</a:t>
            </a:r>
          </a:p>
          <a:p>
            <a:pPr marL="76200" indent="0" algn="just">
              <a:lnSpc>
                <a:spcPct val="150000"/>
              </a:lnSpc>
              <a:buNone/>
            </a:pPr>
            <a:r>
              <a:rPr lang="en-IN" sz="6400" b="1" dirty="0">
                <a:effectLst/>
                <a:latin typeface="Times New Roman" panose="02020603050405020304" pitchFamily="18" charset="0"/>
                <a:ea typeface="Times New Roman" panose="02020603050405020304" pitchFamily="18" charset="0"/>
              </a:rPr>
              <a:t>Step 3: Power Supply Management</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IN" sz="6400" b="1" dirty="0">
                <a:effectLst/>
                <a:latin typeface="Times New Roman" panose="02020603050405020304" pitchFamily="18" charset="0"/>
                <a:ea typeface="Times New Roman" panose="02020603050405020304" pitchFamily="18" charset="0"/>
              </a:rPr>
              <a:t>Step 4: Testing and Debugging</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IN" sz="6400" b="1" dirty="0">
                <a:effectLst/>
                <a:latin typeface="Times New Roman" panose="02020603050405020304" pitchFamily="18" charset="0"/>
                <a:ea typeface="Times New Roman" panose="02020603050405020304" pitchFamily="18" charset="0"/>
              </a:rPr>
              <a:t>Step 4: Testing and Debugging</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IN" sz="6400" dirty="0">
                <a:effectLst/>
                <a:latin typeface="Times New Roman" panose="02020603050405020304" pitchFamily="18" charset="0"/>
                <a:ea typeface="Times New Roman" panose="02020603050405020304" pitchFamily="18" charset="0"/>
              </a:rPr>
              <a:t>4.1 Individual Component Testing</a:t>
            </a:r>
          </a:p>
          <a:p>
            <a:pPr marL="76200" indent="0" algn="just">
              <a:lnSpc>
                <a:spcPct val="150000"/>
              </a:lnSpc>
              <a:buNone/>
            </a:pPr>
            <a:r>
              <a:rPr lang="en-IN" sz="6400" dirty="0">
                <a:effectLst/>
                <a:latin typeface="Times New Roman" panose="02020603050405020304" pitchFamily="18" charset="0"/>
                <a:ea typeface="Times New Roman" panose="02020603050405020304" pitchFamily="18" charset="0"/>
              </a:rPr>
              <a:t>4.2 Integration Testing</a:t>
            </a:r>
          </a:p>
          <a:p>
            <a:pPr marL="7620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00000"/>
              </a:lnSpc>
              <a:spcBef>
                <a:spcPts val="0"/>
              </a:spcBef>
              <a:spcAft>
                <a:spcPts val="0"/>
              </a:spcAft>
              <a:buClr>
                <a:schemeClr val="dk1"/>
              </a:buClr>
              <a:buSzPts val="3200"/>
              <a:buChar char="•"/>
            </a:pPr>
            <a:endParaRPr lang="en-US" sz="1400" dirty="0">
              <a:latin typeface="Times New Roman" panose="02020603050405020304" pitchFamily="18" charset="0"/>
              <a:ea typeface="Times New Roman"/>
              <a:cs typeface="Times New Roman" panose="02020603050405020304" pitchFamily="18" charset="0"/>
              <a:sym typeface="Times New Roman"/>
            </a:endParaRPr>
          </a:p>
          <a:p>
            <a:pPr marL="342900" lvl="0" indent="-139700" algn="l" rtl="0">
              <a:lnSpc>
                <a:spcPct val="100000"/>
              </a:lnSpc>
              <a:spcBef>
                <a:spcPts val="640"/>
              </a:spcBef>
              <a:spcAft>
                <a:spcPts val="0"/>
              </a:spcAft>
              <a:buClr>
                <a:schemeClr val="dk1"/>
              </a:buClr>
              <a:buSzPts val="3200"/>
              <a:buNone/>
            </a:pPr>
            <a:endParaRPr sz="32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32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97350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47340F1-CB69-0BD8-E41B-0CD97F021AE9}"/>
            </a:ext>
          </a:extLst>
        </p:cNvPr>
        <p:cNvGrpSpPr/>
        <p:nvPr/>
      </p:nvGrpSpPr>
      <p:grpSpPr>
        <a:xfrm>
          <a:off x="0" y="0"/>
          <a:ext cx="0" cy="0"/>
          <a:chOff x="0" y="0"/>
          <a:chExt cx="0" cy="0"/>
        </a:xfrm>
      </p:grpSpPr>
      <p:sp>
        <p:nvSpPr>
          <p:cNvPr id="144" name="Google Shape;144;p21">
            <a:extLst>
              <a:ext uri="{FF2B5EF4-FFF2-40B4-BE49-F238E27FC236}">
                <a16:creationId xmlns:a16="http://schemas.microsoft.com/office/drawing/2014/main" id="{E03563D7-29EE-4D9D-FDD5-C96AD7CC713A}"/>
              </a:ext>
            </a:extLst>
          </p:cNvPr>
          <p:cNvSpPr txBox="1">
            <a:spLocks noGrp="1"/>
          </p:cNvSpPr>
          <p:nvPr>
            <p:ph type="title"/>
          </p:nvPr>
        </p:nvSpPr>
        <p:spPr>
          <a:xfrm>
            <a:off x="812801"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SYSTEM DESIGN AND IMPLEMENTATION</a:t>
            </a:r>
            <a:endParaRPr dirty="0">
              <a:latin typeface="Times New Roman" panose="02020603050405020304" pitchFamily="18" charset="0"/>
              <a:cs typeface="Times New Roman" panose="02020603050405020304" pitchFamily="18" charset="0"/>
            </a:endParaRPr>
          </a:p>
        </p:txBody>
      </p:sp>
      <p:sp>
        <p:nvSpPr>
          <p:cNvPr id="145" name="Google Shape;145;p21">
            <a:extLst>
              <a:ext uri="{FF2B5EF4-FFF2-40B4-BE49-F238E27FC236}">
                <a16:creationId xmlns:a16="http://schemas.microsoft.com/office/drawing/2014/main" id="{53810F70-B396-8CA3-2714-601482897FF0}"/>
              </a:ext>
            </a:extLst>
          </p:cNvPr>
          <p:cNvSpPr txBox="1">
            <a:spLocks noGrp="1"/>
          </p:cNvSpPr>
          <p:nvPr>
            <p:ph type="body" idx="1"/>
          </p:nvPr>
        </p:nvSpPr>
        <p:spPr>
          <a:xfrm>
            <a:off x="812800" y="952501"/>
            <a:ext cx="8557341" cy="5114002"/>
          </a:xfrm>
          <a:prstGeom prst="rect">
            <a:avLst/>
          </a:prstGeom>
          <a:noFill/>
          <a:ln>
            <a:noFill/>
          </a:ln>
        </p:spPr>
        <p:txBody>
          <a:bodyPr spcFirstLastPara="1" wrap="square" lIns="91425" tIns="45700" rIns="91425" bIns="45700" anchor="t" anchorCtr="0">
            <a:normAutofit/>
          </a:bodyPr>
          <a:lstStyle/>
          <a:p>
            <a:pPr algn="just">
              <a:lnSpc>
                <a:spcPct val="150000"/>
              </a:lnSpc>
            </a:pPr>
            <a:r>
              <a:rPr lang="en-IN" sz="1600" b="1" dirty="0">
                <a:effectLst/>
                <a:latin typeface="Times New Roman" panose="02020603050405020304" pitchFamily="18" charset="0"/>
                <a:ea typeface="Times New Roman" panose="02020603050405020304" pitchFamily="18" charset="0"/>
              </a:rPr>
              <a:t>Step 5: Deployment</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rPr>
              <a:t>5.1 Installation</a:t>
            </a:r>
          </a:p>
          <a:p>
            <a:pPr algn="just">
              <a:lnSpc>
                <a:spcPct val="150000"/>
              </a:lnSpc>
            </a:pPr>
            <a:r>
              <a:rPr lang="en-IN" sz="1600" dirty="0">
                <a:effectLst/>
                <a:latin typeface="Times New Roman" panose="02020603050405020304" pitchFamily="18" charset="0"/>
                <a:ea typeface="Times New Roman" panose="02020603050405020304" pitchFamily="18" charset="0"/>
              </a:rPr>
              <a:t>5.2 Monitoring and Maintenance</a:t>
            </a:r>
          </a:p>
          <a:p>
            <a:pPr marL="76200" indent="0" algn="just">
              <a:lnSpc>
                <a:spcPct val="150000"/>
              </a:lnSpc>
              <a:buNone/>
            </a:pPr>
            <a:r>
              <a:rPr lang="en-IN" b="1" dirty="0">
                <a:effectLst/>
                <a:latin typeface="Times New Roman" panose="02020603050405020304" pitchFamily="18" charset="0"/>
                <a:ea typeface="Times New Roman" panose="02020603050405020304" pitchFamily="18" charset="0"/>
              </a:rPr>
              <a:t>Key Functionalities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Automated Irrigation</a:t>
            </a:r>
            <a:r>
              <a:rPr lang="en-IN" sz="1600" dirty="0">
                <a:effectLst/>
                <a:latin typeface="Times New Roman" panose="02020603050405020304" pitchFamily="18" charset="0"/>
                <a:ea typeface="Times New Roman" panose="02020603050405020304" pitchFamily="18" charset="0"/>
              </a:rPr>
              <a:t>: </a:t>
            </a:r>
          </a:p>
          <a:p>
            <a:pPr marL="742950" lvl="1" indent="-285750" algn="just">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If the soil moisture is low, the pump will activate to irrigate the field.</a:t>
            </a:r>
          </a:p>
          <a:p>
            <a:pPr marL="342900" lvl="0" indent="-342900" algn="just">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Ploughing and Seed Sowing</a:t>
            </a:r>
            <a:r>
              <a:rPr lang="en-IN" sz="1600" dirty="0">
                <a:effectLst/>
                <a:latin typeface="Times New Roman" panose="02020603050405020304" pitchFamily="18" charset="0"/>
                <a:ea typeface="Times New Roman" panose="02020603050405020304" pitchFamily="18" charset="0"/>
              </a:rPr>
              <a:t>: </a:t>
            </a:r>
          </a:p>
          <a:p>
            <a:pPr marL="742950" lvl="1" indent="-285750" algn="just">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Servo motors perform ploughing and controlled seed sowing operations.</a:t>
            </a:r>
          </a:p>
          <a:p>
            <a:pPr marL="342900" lvl="0" indent="-342900" algn="just">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Weather Monitoring</a:t>
            </a:r>
            <a:r>
              <a:rPr lang="en-IN" sz="1600" dirty="0">
                <a:effectLst/>
                <a:latin typeface="Times New Roman" panose="02020603050405020304" pitchFamily="18" charset="0"/>
                <a:ea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rPr>
              <a:t>The DHT and BMP sensors provide environmental data for better decision-making</a:t>
            </a:r>
          </a:p>
          <a:p>
            <a:pPr marL="7620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00000"/>
              </a:lnSpc>
              <a:spcBef>
                <a:spcPts val="0"/>
              </a:spcBef>
              <a:spcAft>
                <a:spcPts val="0"/>
              </a:spcAft>
              <a:buClr>
                <a:schemeClr val="dk1"/>
              </a:buClr>
              <a:buSzPts val="3200"/>
              <a:buChar char="•"/>
            </a:pPr>
            <a:endParaRPr lang="en-US" sz="1400" dirty="0">
              <a:latin typeface="Times New Roman" panose="02020603050405020304" pitchFamily="18" charset="0"/>
              <a:ea typeface="Times New Roman"/>
              <a:cs typeface="Times New Roman" panose="02020603050405020304" pitchFamily="18" charset="0"/>
              <a:sym typeface="Times New Roman"/>
            </a:endParaRPr>
          </a:p>
          <a:p>
            <a:pPr marL="342900" lvl="0" indent="-139700" algn="l" rtl="0">
              <a:lnSpc>
                <a:spcPct val="100000"/>
              </a:lnSpc>
              <a:spcBef>
                <a:spcPts val="640"/>
              </a:spcBef>
              <a:spcAft>
                <a:spcPts val="0"/>
              </a:spcAft>
              <a:buClr>
                <a:schemeClr val="dk1"/>
              </a:buClr>
              <a:buSzPts val="3200"/>
              <a:buNone/>
            </a:pPr>
            <a:endParaRPr sz="32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32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2386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C7BE1F44-91D0-0248-12E1-B29BA260C487}"/>
            </a:ext>
          </a:extLst>
        </p:cNvPr>
        <p:cNvGrpSpPr/>
        <p:nvPr/>
      </p:nvGrpSpPr>
      <p:grpSpPr>
        <a:xfrm>
          <a:off x="0" y="0"/>
          <a:ext cx="0" cy="0"/>
          <a:chOff x="0" y="0"/>
          <a:chExt cx="0" cy="0"/>
        </a:xfrm>
      </p:grpSpPr>
      <p:sp>
        <p:nvSpPr>
          <p:cNvPr id="144" name="Google Shape;144;p21">
            <a:extLst>
              <a:ext uri="{FF2B5EF4-FFF2-40B4-BE49-F238E27FC236}">
                <a16:creationId xmlns:a16="http://schemas.microsoft.com/office/drawing/2014/main" id="{B1A3E865-C00E-BBB5-C2B0-C376796B910B}"/>
              </a:ext>
            </a:extLst>
          </p:cNvPr>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a:lnSpc>
                <a:spcPct val="150000"/>
              </a:lnSpc>
              <a:tabLst>
                <a:tab pos="619125" algn="l"/>
              </a:tabLst>
            </a:pPr>
            <a:r>
              <a:rPr lang="en-US" b="1" dirty="0">
                <a:effectLst/>
                <a:latin typeface="Times New Roman" panose="02020603050405020304" pitchFamily="18" charset="0"/>
                <a:ea typeface="Times New Roman" panose="02020603050405020304" pitchFamily="18" charset="0"/>
              </a:rPr>
              <a:t>TIMELINE FOR EXECUTION OF PROJECT</a:t>
            </a:r>
            <a:endParaRPr lang="en-IN" dirty="0">
              <a:effectLst/>
              <a:latin typeface="Times New Roman" panose="02020603050405020304" pitchFamily="18" charset="0"/>
              <a:ea typeface="Times New Roman" panose="02020603050405020304" pitchFamily="18" charset="0"/>
            </a:endParaRPr>
          </a:p>
        </p:txBody>
      </p:sp>
      <p:sp>
        <p:nvSpPr>
          <p:cNvPr id="145" name="Google Shape;145;p21">
            <a:extLst>
              <a:ext uri="{FF2B5EF4-FFF2-40B4-BE49-F238E27FC236}">
                <a16:creationId xmlns:a16="http://schemas.microsoft.com/office/drawing/2014/main" id="{4ED85A39-45F9-EF60-4607-BF9CCC14E9F3}"/>
              </a:ext>
            </a:extLst>
          </p:cNvPr>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endParaRPr lang="en-US" sz="1400" dirty="0">
              <a:latin typeface="Times New Roman" panose="02020603050405020304" pitchFamily="18" charset="0"/>
              <a:ea typeface="Times New Roman"/>
              <a:cs typeface="Times New Roman" panose="02020603050405020304" pitchFamily="18" charset="0"/>
              <a:sym typeface="Times New Roman"/>
            </a:endParaRPr>
          </a:p>
          <a:p>
            <a:pPr marL="342900" lvl="0" indent="-139700" algn="l" rtl="0">
              <a:lnSpc>
                <a:spcPct val="100000"/>
              </a:lnSpc>
              <a:spcBef>
                <a:spcPts val="640"/>
              </a:spcBef>
              <a:spcAft>
                <a:spcPts val="0"/>
              </a:spcAft>
              <a:buClr>
                <a:schemeClr val="dk1"/>
              </a:buClr>
              <a:buSzPts val="3200"/>
              <a:buNone/>
            </a:pPr>
            <a:endParaRPr sz="32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3200"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1A83DD3A-FA88-7B87-97C2-5012FD8AF8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5781" y="1143001"/>
            <a:ext cx="7659329" cy="4677696"/>
          </a:xfrm>
          <a:prstGeom prst="rect">
            <a:avLst/>
          </a:prstGeom>
          <a:noFill/>
          <a:ln>
            <a:noFill/>
          </a:ln>
        </p:spPr>
      </p:pic>
    </p:spTree>
    <p:extLst>
      <p:ext uri="{BB962C8B-B14F-4D97-AF65-F5344CB8AC3E}">
        <p14:creationId xmlns:p14="http://schemas.microsoft.com/office/powerpoint/2010/main" val="384102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3235BE72-3DEB-3309-8301-4A70B905AB94}"/>
            </a:ext>
          </a:extLst>
        </p:cNvPr>
        <p:cNvGrpSpPr/>
        <p:nvPr/>
      </p:nvGrpSpPr>
      <p:grpSpPr>
        <a:xfrm>
          <a:off x="0" y="0"/>
          <a:ext cx="0" cy="0"/>
          <a:chOff x="0" y="0"/>
          <a:chExt cx="0" cy="0"/>
        </a:xfrm>
      </p:grpSpPr>
      <p:sp>
        <p:nvSpPr>
          <p:cNvPr id="144" name="Google Shape;144;p21">
            <a:extLst>
              <a:ext uri="{FF2B5EF4-FFF2-40B4-BE49-F238E27FC236}">
                <a16:creationId xmlns:a16="http://schemas.microsoft.com/office/drawing/2014/main" id="{6B4B18AD-0DB6-C4D8-AAED-76698B301A7D}"/>
              </a:ext>
            </a:extLst>
          </p:cNvPr>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a:lnSpc>
                <a:spcPct val="150000"/>
              </a:lnSpc>
              <a:tabLst>
                <a:tab pos="619125" algn="l"/>
              </a:tabLst>
            </a:pPr>
            <a:r>
              <a:rPr lang="en-US" b="1" dirty="0">
                <a:effectLst/>
                <a:latin typeface="Times New Roman" panose="02020603050405020304" pitchFamily="18" charset="0"/>
                <a:ea typeface="Times New Roman" panose="02020603050405020304" pitchFamily="18" charset="0"/>
              </a:rPr>
              <a:t>TIMELINE FOR EXECUTION OF PROJECT</a:t>
            </a:r>
            <a:endParaRPr lang="en-IN" dirty="0">
              <a:effectLst/>
              <a:latin typeface="Times New Roman" panose="02020603050405020304" pitchFamily="18" charset="0"/>
              <a:ea typeface="Times New Roman" panose="02020603050405020304" pitchFamily="18" charset="0"/>
            </a:endParaRPr>
          </a:p>
        </p:txBody>
      </p:sp>
      <p:sp>
        <p:nvSpPr>
          <p:cNvPr id="145" name="Google Shape;145;p21">
            <a:extLst>
              <a:ext uri="{FF2B5EF4-FFF2-40B4-BE49-F238E27FC236}">
                <a16:creationId xmlns:a16="http://schemas.microsoft.com/office/drawing/2014/main" id="{61BD933A-1C09-7ED0-00B8-260E87DB0C93}"/>
              </a:ext>
            </a:extLst>
          </p:cNvPr>
          <p:cNvSpPr txBox="1">
            <a:spLocks noGrp="1"/>
          </p:cNvSpPr>
          <p:nvPr>
            <p:ph type="body" idx="1"/>
          </p:nvPr>
        </p:nvSpPr>
        <p:spPr>
          <a:xfrm>
            <a:off x="812800" y="952501"/>
            <a:ext cx="10668000" cy="4952997"/>
          </a:xfrm>
          <a:prstGeom prst="rect">
            <a:avLst/>
          </a:prstGeom>
          <a:noFill/>
          <a:ln>
            <a:noFill/>
          </a:ln>
        </p:spPr>
        <p:txBody>
          <a:bodyPr spcFirstLastPara="1" wrap="square" lIns="91425" tIns="45700" rIns="91425" bIns="45700" anchor="t" anchorCtr="0">
            <a:noAutofit/>
          </a:bodyPr>
          <a:lstStyle/>
          <a:p>
            <a:pPr marL="76200" indent="0">
              <a:lnSpc>
                <a:spcPct val="150000"/>
              </a:lnSpc>
              <a:buNone/>
            </a:pPr>
            <a:r>
              <a:rPr lang="en-IN" sz="2000" b="1" dirty="0">
                <a:effectLst/>
                <a:latin typeface="Times New Roman" panose="02020603050405020304" pitchFamily="18" charset="0"/>
                <a:ea typeface="Times New Roman" panose="02020603050405020304" pitchFamily="18" charset="0"/>
              </a:rPr>
              <a:t>Project Timeline:</a:t>
            </a:r>
          </a:p>
          <a:p>
            <a:pPr marL="76200" indent="0">
              <a:lnSpc>
                <a:spcPct val="150000"/>
              </a:lnSpc>
              <a:buNone/>
            </a:pPr>
            <a:r>
              <a:rPr lang="en-IN" sz="1800" b="1" dirty="0">
                <a:effectLst/>
                <a:latin typeface="Times New Roman" panose="02020603050405020304" pitchFamily="18" charset="0"/>
                <a:ea typeface="Times New Roman" panose="02020603050405020304" pitchFamily="18" charset="0"/>
              </a:rPr>
              <a:t>1. Research &amp; Planning</a:t>
            </a: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Start Date: September 1, 2024 - End Date: September 30, 2024</a:t>
            </a: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Duration: 1 month - Dependencies: None</a:t>
            </a: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Description: This phase involves initial research and planning activities to set the groundwork for the project. It includes defining objectives, identifying requirements, and creating a project plan.</a:t>
            </a:r>
          </a:p>
          <a:p>
            <a:pPr marL="342900" lvl="0" indent="-342900">
              <a:lnSpc>
                <a:spcPct val="150000"/>
              </a:lnSpc>
              <a:buSzPts val="1000"/>
              <a:buFont typeface="Symbol" panose="05050102010706020507" pitchFamily="18" charset="2"/>
              <a:buChar char=""/>
              <a:tabLst>
                <a:tab pos="457200" algn="l"/>
              </a:tabLst>
            </a:pP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SzPts val="1000"/>
              <a:buNone/>
              <a:tabLst>
                <a:tab pos="457200" algn="l"/>
              </a:tabLst>
            </a:pPr>
            <a:r>
              <a:rPr lang="en-IN" sz="1600" b="1" dirty="0">
                <a:effectLst/>
                <a:latin typeface="Times New Roman" panose="02020603050405020304" pitchFamily="18" charset="0"/>
                <a:ea typeface="Times New Roman" panose="02020603050405020304" pitchFamily="18" charset="0"/>
              </a:rPr>
              <a:t>2. </a:t>
            </a:r>
            <a:r>
              <a:rPr lang="en-IN" sz="1800" b="1" dirty="0">
                <a:effectLst/>
                <a:latin typeface="Times New Roman" panose="02020603050405020304" pitchFamily="18" charset="0"/>
                <a:ea typeface="Times New Roman" panose="02020603050405020304" pitchFamily="18" charset="0"/>
              </a:rPr>
              <a:t>Design &amp; Prototyping</a:t>
            </a: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Start Date: October 1, 2024 - End Date: October 31, 2024</a:t>
            </a: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Duration: 1 month - Dependencies: Research</a:t>
            </a: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Description: In this phase, the design and prototyping of the robotic vehicle take place. This includes creating detailed designs, building prototypes, and testing initial concepts.</a:t>
            </a:r>
          </a:p>
          <a:p>
            <a:pPr marL="342900" lvl="0" indent="-139700" algn="l" rtl="0">
              <a:lnSpc>
                <a:spcPct val="100000"/>
              </a:lnSpc>
              <a:spcBef>
                <a:spcPts val="640"/>
              </a:spcBef>
              <a:spcAft>
                <a:spcPts val="0"/>
              </a:spcAft>
              <a:buClr>
                <a:schemeClr val="dk1"/>
              </a:buClr>
              <a:buSzPts val="3200"/>
              <a:buNone/>
            </a:pPr>
            <a:endParaRPr sz="14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3266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1F6A-4773-5BCE-4CE3-56036E896827}"/>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TIMELINE FOR EXECUTION OF PROJECT(Cont..)</a:t>
            </a:r>
            <a:endParaRPr lang="en-IN" dirty="0"/>
          </a:p>
        </p:txBody>
      </p:sp>
      <p:sp>
        <p:nvSpPr>
          <p:cNvPr id="3" name="Text Placeholder 2">
            <a:extLst>
              <a:ext uri="{FF2B5EF4-FFF2-40B4-BE49-F238E27FC236}">
                <a16:creationId xmlns:a16="http://schemas.microsoft.com/office/drawing/2014/main" id="{8C204D53-D5FC-ED52-6D58-1DBBC68BED74}"/>
              </a:ext>
            </a:extLst>
          </p:cNvPr>
          <p:cNvSpPr>
            <a:spLocks noGrp="1"/>
          </p:cNvSpPr>
          <p:nvPr>
            <p:ph type="body" idx="1"/>
          </p:nvPr>
        </p:nvSpPr>
        <p:spPr/>
        <p:txBody>
          <a:bodyPr>
            <a:noAutofit/>
          </a:bodyPr>
          <a:lstStyle/>
          <a:p>
            <a:pPr marL="76200" indent="0">
              <a:lnSpc>
                <a:spcPct val="150000"/>
              </a:lnSpc>
              <a:buNone/>
            </a:pPr>
            <a:r>
              <a:rPr lang="en-US" sz="1800" b="1" dirty="0">
                <a:effectLst/>
                <a:latin typeface="Times New Roman" panose="02020603050405020304" pitchFamily="18" charset="0"/>
                <a:ea typeface="Times New Roman" panose="02020603050405020304" pitchFamily="18" charset="0"/>
              </a:rPr>
              <a:t>3. Hardware Integration</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Start Date: November 1, 2024 - End Date: November 30, 2024</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Duration: 1 month - Dependencies: Design</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Description: This phase involves integrating various hardware components into the robotic vehicle. This includes assembling sensors, actuators, and control systems to ensure they work together seamlessly.</a:t>
            </a:r>
          </a:p>
          <a:p>
            <a:pPr marL="342900" lvl="0" indent="-342900">
              <a:lnSpc>
                <a:spcPct val="150000"/>
              </a:lnSpc>
              <a:buSzPts val="1000"/>
              <a:buFont typeface="Symbol" panose="05050102010706020507" pitchFamily="18" charset="2"/>
              <a:buChar char=""/>
              <a:tabLst>
                <a:tab pos="457200" algn="l"/>
              </a:tabLst>
            </a:pPr>
            <a:endParaRPr lang="en-US" sz="1400" dirty="0">
              <a:effectLst/>
              <a:latin typeface="Times New Roman" panose="02020603050405020304" pitchFamily="18" charset="0"/>
              <a:ea typeface="Times New Roman" panose="02020603050405020304" pitchFamily="18" charset="0"/>
            </a:endParaRPr>
          </a:p>
          <a:p>
            <a:pPr marL="76200" indent="0">
              <a:lnSpc>
                <a:spcPct val="150000"/>
              </a:lnSpc>
              <a:buNone/>
            </a:pPr>
            <a:r>
              <a:rPr lang="en-US" sz="1800" b="1" dirty="0">
                <a:effectLst/>
                <a:latin typeface="Times New Roman" panose="02020603050405020304" pitchFamily="18" charset="0"/>
                <a:ea typeface="Times New Roman" panose="02020603050405020304" pitchFamily="18" charset="0"/>
              </a:rPr>
              <a:t>4. Software Development</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Start Date: December 1, 2024 - End Date: December 15, 2024</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Duration: 0.5 month - Dependencies: Design</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Description: During this phase, the necessary software for controlling the robotic vehicle is developed. This includes programming control algorithms and creating user interfaces.</a:t>
            </a:r>
          </a:p>
          <a:p>
            <a:pPr marL="76200" indent="0">
              <a:buNone/>
            </a:pPr>
            <a:endParaRPr lang="en-IN" sz="1400" dirty="0"/>
          </a:p>
        </p:txBody>
      </p:sp>
    </p:spTree>
    <p:extLst>
      <p:ext uri="{BB962C8B-B14F-4D97-AF65-F5344CB8AC3E}">
        <p14:creationId xmlns:p14="http://schemas.microsoft.com/office/powerpoint/2010/main" val="41337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D89A-715B-ADF1-C364-BC4C3B28F705}"/>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TIMELINE FOR EXECUTION OF PROJECT(Cont..)</a:t>
            </a:r>
            <a:endParaRPr lang="en-IN" dirty="0"/>
          </a:p>
        </p:txBody>
      </p:sp>
      <p:sp>
        <p:nvSpPr>
          <p:cNvPr id="3" name="Text Placeholder 2">
            <a:extLst>
              <a:ext uri="{FF2B5EF4-FFF2-40B4-BE49-F238E27FC236}">
                <a16:creationId xmlns:a16="http://schemas.microsoft.com/office/drawing/2014/main" id="{FCBBA687-0BB3-6787-FC92-6F07BE48CC81}"/>
              </a:ext>
            </a:extLst>
          </p:cNvPr>
          <p:cNvSpPr>
            <a:spLocks noGrp="1"/>
          </p:cNvSpPr>
          <p:nvPr>
            <p:ph type="body" idx="1"/>
          </p:nvPr>
        </p:nvSpPr>
        <p:spPr/>
        <p:txBody>
          <a:bodyPr/>
          <a:lstStyle/>
          <a:p>
            <a:pPr marL="76200" indent="0">
              <a:lnSpc>
                <a:spcPct val="150000"/>
              </a:lnSpc>
              <a:buNone/>
            </a:pPr>
            <a:r>
              <a:rPr lang="en-US" sz="1800" b="1" dirty="0">
                <a:effectLst/>
                <a:latin typeface="Times New Roman" panose="02020603050405020304" pitchFamily="18" charset="0"/>
                <a:ea typeface="Times New Roman" panose="02020603050405020304" pitchFamily="18" charset="0"/>
              </a:rPr>
              <a:t>5. Sensor Calibration &amp; Testing</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Start Date: December 16, 2024 - End Date: December 31, 2024</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Duration: 0.5 month - Dependencies: Hardware</a:t>
            </a:r>
          </a:p>
          <a:p>
            <a:pPr marL="342900" lvl="0" indent="-342900">
              <a:lnSpc>
                <a:spcPct val="150000"/>
              </a:lnSpc>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Description: This phase involves calibrating the sensors and testing the entire system to ensure it operates correctly. Any necessary adjustments are made to optimize performance.</a:t>
            </a:r>
            <a:endParaRPr lang="en-US" sz="1600"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39980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773C-4CD2-4E47-4564-5DA9C61A3F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OUTCOMES</a:t>
            </a:r>
          </a:p>
        </p:txBody>
      </p:sp>
      <p:sp>
        <p:nvSpPr>
          <p:cNvPr id="3" name="Text Placeholder 2">
            <a:extLst>
              <a:ext uri="{FF2B5EF4-FFF2-40B4-BE49-F238E27FC236}">
                <a16:creationId xmlns:a16="http://schemas.microsoft.com/office/drawing/2014/main" id="{DB39E1B8-89E2-2306-4EC9-032F59E9E732}"/>
              </a:ext>
            </a:extLst>
          </p:cNvPr>
          <p:cNvSpPr>
            <a:spLocks noGrp="1"/>
          </p:cNvSpPr>
          <p:nvPr>
            <p:ph type="body" idx="1"/>
          </p:nvPr>
        </p:nvSpPr>
        <p:spPr/>
        <p:txBody>
          <a:bodyPr/>
          <a:lstStyle/>
          <a:p>
            <a:r>
              <a:rPr lang="en-US" sz="2000" dirty="0">
                <a:effectLst/>
                <a:latin typeface="Times New Roman" panose="02020603050405020304" pitchFamily="18" charset="0"/>
                <a:ea typeface="Times New Roman" panose="02020603050405020304" pitchFamily="18" charset="0"/>
              </a:rPr>
              <a:t>Better productivity and Sustainability</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Powerful Crop Prediction</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Guide for novice Farmers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Automatic Farming Practices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Successful checking out on Rice </a:t>
            </a:r>
          </a:p>
          <a:p>
            <a:r>
              <a:rPr lang="en-US" sz="2000" dirty="0">
                <a:effectLst/>
                <a:latin typeface="Times New Roman" panose="02020603050405020304" pitchFamily="18" charset="0"/>
                <a:ea typeface="Times New Roman" panose="02020603050405020304" pitchFamily="18" charset="0"/>
              </a:rPr>
              <a:t>and Wheat plants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Insights for destiny traits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Ecological and monetary advantages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8483510-83E5-C04F-A03B-BEB174AA2CB5}"/>
              </a:ext>
            </a:extLst>
          </p:cNvPr>
          <p:cNvPicPr>
            <a:picLocks noChangeAspect="1"/>
          </p:cNvPicPr>
          <p:nvPr/>
        </p:nvPicPr>
        <p:blipFill>
          <a:blip r:embed="rId2"/>
          <a:stretch>
            <a:fillRect/>
          </a:stretch>
        </p:blipFill>
        <p:spPr>
          <a:xfrm>
            <a:off x="5351318" y="1084117"/>
            <a:ext cx="6380017" cy="5070764"/>
          </a:xfrm>
          <a:prstGeom prst="rect">
            <a:avLst/>
          </a:prstGeom>
        </p:spPr>
      </p:pic>
    </p:spTree>
    <p:extLst>
      <p:ext uri="{BB962C8B-B14F-4D97-AF65-F5344CB8AC3E}">
        <p14:creationId xmlns:p14="http://schemas.microsoft.com/office/powerpoint/2010/main" val="39697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03" name="Google Shape;103;p14"/>
          <p:cNvSpPr txBox="1">
            <a:spLocks noGrp="1"/>
          </p:cNvSpPr>
          <p:nvPr>
            <p:ph type="body" idx="1"/>
          </p:nvPr>
        </p:nvSpPr>
        <p:spPr>
          <a:xfrm>
            <a:off x="812800" y="952501"/>
            <a:ext cx="10668000" cy="4952997"/>
          </a:xfrm>
          <a:prstGeom prst="rect">
            <a:avLst/>
          </a:prstGeom>
          <a:noFill/>
          <a:ln>
            <a:noFill/>
          </a:ln>
        </p:spPr>
        <p:txBody>
          <a:bodyPr spcFirstLastPara="1" wrap="square" lIns="91425" tIns="45700" rIns="91425" bIns="45700" anchor="t" anchorCtr="0">
            <a:noAutofit/>
          </a:bodyPr>
          <a:lstStyle/>
          <a:p>
            <a:pPr marL="7620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next step toward more advanced agricultural practices is an automatic agriculture robot car, especially in a country like India, where agriculture forms the backbone of the economy and contributes highly to GDP. This innovative research introduces a novel approach for reforestation by integrating robotic vehicles with cutting-edge software and hardware components that can be used to improve productivity and sustainability in reforestation practices. The overall purpose of this study is to harness more advanced technologies like robotic vehicles and machine learning algorithms in farming and reforestation processes for the betterment of these operations. This system is proposed with two functionalities. The first is the robotic vehicle, which would automatically perform all farm operations such as ploughing, sowing, and irrigation, so planting is more precise and more resources are efficiently utilized. The second is a crop prediction system based on sensor readings from temperature, soil moisture, and atmospheric pressure to provide real-time data and suggest which crops will grow best in that area. </a:t>
            </a:r>
            <a:endParaRPr sz="16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165-B26D-AE1C-28A4-3216459C70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D696D0AA-8063-67C0-CA2D-481999624FA0}"/>
              </a:ext>
            </a:extLst>
          </p:cNvPr>
          <p:cNvSpPr>
            <a:spLocks noGrp="1"/>
          </p:cNvSpPr>
          <p:nvPr>
            <p:ph type="body" idx="1"/>
          </p:nvPr>
        </p:nvSpPr>
        <p:spPr/>
        <p:txBody>
          <a:bodyPr>
            <a:normAutofit/>
          </a:bodyPr>
          <a:lstStyle/>
          <a:p>
            <a:r>
              <a:rPr lang="en-US" sz="1600" dirty="0">
                <a:latin typeface="Times New Roman" panose="02020603050405020304" pitchFamily="18" charset="0"/>
                <a:cs typeface="Times New Roman" panose="02020603050405020304" pitchFamily="18" charset="0"/>
              </a:rPr>
              <a:t>The system automated critical agricultural tasks like ploughing, seed sowing, and irrigation, enhancing precision and reducing reliance on manual labor. This was achieved by integrating the Node MCU ESP32 microcontroller, sensors, and servo motors into a cost-effective and energy-efficient solution. The ESP32, with its dual-core processing and Wi-Fi connectivity, served as the system's hub, efficiently managing tasks like sensor data processing, motor control, and communication. Its scalability and affordability made the solution accessible to a wide user base.</a:t>
            </a:r>
          </a:p>
          <a:p>
            <a:r>
              <a:rPr lang="en-US" sz="1600" dirty="0">
                <a:latin typeface="Times New Roman" panose="02020603050405020304" pitchFamily="18" charset="0"/>
                <a:cs typeface="Times New Roman" panose="02020603050405020304" pitchFamily="18" charset="0"/>
              </a:rPr>
              <a:t>Real-time data from sensors, including soil moisture, temperature, and atmospheric pressure, optimized resource usage. For example, the irrigation system activated only when soil moisture dropped below a set threshold, conserving water. Servo motors ensured precision in ploughing and seed sowing, achieving uniformity in seed placement and soil preparation while maintaining energy efficiency.</a:t>
            </a:r>
          </a:p>
          <a:p>
            <a:r>
              <a:rPr lang="en-US" sz="1600" dirty="0">
                <a:latin typeface="Times New Roman" panose="02020603050405020304" pitchFamily="18" charset="0"/>
                <a:cs typeface="Times New Roman" panose="02020603050405020304" pitchFamily="18" charset="0"/>
              </a:rPr>
              <a:t>RF-controlled mobility added flexibility, allowing the robot to navigate varied terrains and adapt to different conditions. This feature, combined with reliable RF communication, made the system effective for both rural farming and reforestation projects where precision and accessibility are critical.</a:t>
            </a:r>
          </a:p>
          <a:p>
            <a:r>
              <a:rPr lang="en-US" sz="1600" dirty="0">
                <a:latin typeface="Times New Roman" panose="02020603050405020304" pitchFamily="18" charset="0"/>
                <a:cs typeface="Times New Roman" panose="02020603050405020304" pitchFamily="18" charset="0"/>
              </a:rPr>
              <a:t>The system also included a crop and yield recommendation module powered by machine learning algorithms. It analyzed environmental data to suggest suitable crops, improving decision-making and reducing crop failure risks. Yield prediction provided reliable forecasts for better planning and resource allocation.</a:t>
            </a:r>
          </a:p>
          <a:p>
            <a:r>
              <a:rPr lang="en-US" sz="1600" dirty="0">
                <a:latin typeface="Times New Roman" panose="02020603050405020304" pitchFamily="18" charset="0"/>
                <a:cs typeface="Times New Roman" panose="02020603050405020304" pitchFamily="18" charset="0"/>
              </a:rPr>
              <a:t>This smart farming solution combines automation, precision, and real-time data analytics, addressing agricultural challenges while being adaptable, affordable, and energy-efficient. Its scalability makes it ideal for applications ranging from small farms to large-scale reforestation, promoting sustainable and advanced farming practices.</a:t>
            </a:r>
          </a:p>
          <a:p>
            <a:endParaRPr lang="en-IN" dirty="0"/>
          </a:p>
        </p:txBody>
      </p:sp>
    </p:spTree>
    <p:extLst>
      <p:ext uri="{BB962C8B-B14F-4D97-AF65-F5344CB8AC3E}">
        <p14:creationId xmlns:p14="http://schemas.microsoft.com/office/powerpoint/2010/main" val="3970404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5B02-CFF0-E3AA-0082-F000183B5F3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71C8B0A3-C0D2-AD4E-A79C-E5DBF5C0F11B}"/>
              </a:ext>
            </a:extLst>
          </p:cNvPr>
          <p:cNvSpPr>
            <a:spLocks noGrp="1"/>
          </p:cNvSpPr>
          <p:nvPr>
            <p:ph type="body" idx="1"/>
          </p:nvPr>
        </p:nvSpPr>
        <p:spPr>
          <a:xfrm>
            <a:off x="812800" y="1054511"/>
            <a:ext cx="10668000" cy="4952997"/>
          </a:xfrm>
        </p:spPr>
        <p:txBody>
          <a:bodyPr>
            <a:normAutofit fontScale="25000" lnSpcReduction="20000"/>
          </a:bodyPr>
          <a:lstStyle/>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[1] F. a. A. O. (FAO), "The State of Food and Agriculture 2020: Overcoming Water Challenges in Agriculture".</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[2] P. S. a. N. G. R. Singh, "Emerging Technologies in Agriculture," Journal of Agricultural Sciences, vol.  27, p. 5, 2019.</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[3] J. W. a. Q. L. Y. Zhang, "Application of Robotics in Agriculture: Challenges and Opportunities,” International Robotics Journal, vol. 18, pp. 105- 121, 2021. </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[4] K. V. a. A. T. B. M. Moraitis, "Design and Implementation of an Urban Farming Robot,” Agricultural Robotics Quarterly, vol. 5, pp. 45-58, 2022.</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[5] J. I. Z. C. a. P. Hengjinda, "Applying AI Technology to the Operation of Smart Farm Robot,” Artificial Intelligence in Agriculture, vol. 4, pp. 12- 25, 2019. </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[6] S. L. a. H. L. M. Rossander, "Vision-Based Planting Position Selection System for an Unmanned Reforestation Robot," Forestry Robotics Journal, vol. 12, pp. 33-45, 2024.</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[7] M. S. a. P. Gupta, "Automation and IoT: Bridging technology and agriculture," Computers and Electronics in Agriculture, pp. 102-112, 2020. </a:t>
            </a:r>
            <a:endParaRPr lang="en-IN" sz="64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MY" sz="6400" dirty="0">
                <a:effectLst/>
                <a:latin typeface="Times New Roman" panose="02020603050405020304" pitchFamily="18" charset="0"/>
                <a:ea typeface="Times New Roman" panose="02020603050405020304" pitchFamily="18" charset="0"/>
              </a:rPr>
              <a:t>[8] A. M. a. S. E. Fkihi, "Machine Learning Applied to Tree Crop Yield Prediction Using Field Data and Satellite Imagery: A Case Study in a Citrus </a:t>
            </a:r>
            <a:endParaRPr lang="en-IN" sz="6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7753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65D2-F174-DDD0-C12B-85A4C19F547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PUBLICATIONS</a:t>
            </a:r>
          </a:p>
        </p:txBody>
      </p:sp>
      <p:pic>
        <p:nvPicPr>
          <p:cNvPr id="5" name="Picture 4">
            <a:extLst>
              <a:ext uri="{FF2B5EF4-FFF2-40B4-BE49-F238E27FC236}">
                <a16:creationId xmlns:a16="http://schemas.microsoft.com/office/drawing/2014/main" id="{F511C344-4ADB-6AC4-B075-536D2E16B98B}"/>
              </a:ext>
            </a:extLst>
          </p:cNvPr>
          <p:cNvPicPr>
            <a:picLocks noChangeAspect="1"/>
          </p:cNvPicPr>
          <p:nvPr/>
        </p:nvPicPr>
        <p:blipFill>
          <a:blip r:embed="rId2"/>
          <a:stretch>
            <a:fillRect/>
          </a:stretch>
        </p:blipFill>
        <p:spPr>
          <a:xfrm>
            <a:off x="1240779" y="976745"/>
            <a:ext cx="9710442" cy="5091546"/>
          </a:xfrm>
          <a:prstGeom prst="rect">
            <a:avLst/>
          </a:prstGeom>
        </p:spPr>
      </p:pic>
    </p:spTree>
    <p:extLst>
      <p:ext uri="{BB962C8B-B14F-4D97-AF65-F5344CB8AC3E}">
        <p14:creationId xmlns:p14="http://schemas.microsoft.com/office/powerpoint/2010/main" val="337799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6176-9EB4-598F-1A36-8A09E6D961DC}"/>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C76AE342-BD73-AF28-5062-523044C57EC7}"/>
              </a:ext>
            </a:extLst>
          </p:cNvPr>
          <p:cNvPicPr>
            <a:picLocks noChangeAspect="1"/>
          </p:cNvPicPr>
          <p:nvPr/>
        </p:nvPicPr>
        <p:blipFill>
          <a:blip r:embed="rId2"/>
          <a:stretch>
            <a:fillRect/>
          </a:stretch>
        </p:blipFill>
        <p:spPr>
          <a:xfrm>
            <a:off x="1240779" y="997527"/>
            <a:ext cx="9710442" cy="5098472"/>
          </a:xfrm>
          <a:prstGeom prst="rect">
            <a:avLst/>
          </a:prstGeom>
        </p:spPr>
      </p:pic>
    </p:spTree>
    <p:extLst>
      <p:ext uri="{BB962C8B-B14F-4D97-AF65-F5344CB8AC3E}">
        <p14:creationId xmlns:p14="http://schemas.microsoft.com/office/powerpoint/2010/main" val="171665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61E3-687E-A5BC-E93C-B2E6AF6EAD0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23DFAEC-FC9D-68E7-CB7A-1C2C8D27EC03}"/>
              </a:ext>
            </a:extLst>
          </p:cNvPr>
          <p:cNvPicPr>
            <a:picLocks noChangeAspect="1"/>
          </p:cNvPicPr>
          <p:nvPr/>
        </p:nvPicPr>
        <p:blipFill>
          <a:blip r:embed="rId2"/>
          <a:stretch>
            <a:fillRect/>
          </a:stretch>
        </p:blipFill>
        <p:spPr>
          <a:xfrm>
            <a:off x="1240779" y="1028700"/>
            <a:ext cx="9710442" cy="5067297"/>
          </a:xfrm>
          <a:prstGeom prst="rect">
            <a:avLst/>
          </a:prstGeom>
        </p:spPr>
      </p:pic>
    </p:spTree>
    <p:extLst>
      <p:ext uri="{BB962C8B-B14F-4D97-AF65-F5344CB8AC3E}">
        <p14:creationId xmlns:p14="http://schemas.microsoft.com/office/powerpoint/2010/main" val="189921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7389-7917-45BD-417E-11D1AA2E1B43}"/>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B6F9A3C3-0DDC-785B-944D-70BCF99493BC}"/>
              </a:ext>
            </a:extLst>
          </p:cNvPr>
          <p:cNvPicPr>
            <a:picLocks noChangeAspect="1"/>
          </p:cNvPicPr>
          <p:nvPr/>
        </p:nvPicPr>
        <p:blipFill>
          <a:blip r:embed="rId2"/>
          <a:stretch>
            <a:fillRect/>
          </a:stretch>
        </p:blipFill>
        <p:spPr>
          <a:xfrm>
            <a:off x="1240779" y="1007918"/>
            <a:ext cx="9710442" cy="5088080"/>
          </a:xfrm>
          <a:prstGeom prst="rect">
            <a:avLst/>
          </a:prstGeom>
        </p:spPr>
      </p:pic>
    </p:spTree>
    <p:extLst>
      <p:ext uri="{BB962C8B-B14F-4D97-AF65-F5344CB8AC3E}">
        <p14:creationId xmlns:p14="http://schemas.microsoft.com/office/powerpoint/2010/main" val="976199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FC02-E343-51D8-9D2E-FF3B0A4CAFE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94D4E485-1DBD-1A54-D3B2-01AC1B82EE3A}"/>
              </a:ext>
            </a:extLst>
          </p:cNvPr>
          <p:cNvPicPr>
            <a:picLocks noChangeAspect="1"/>
          </p:cNvPicPr>
          <p:nvPr/>
        </p:nvPicPr>
        <p:blipFill>
          <a:blip r:embed="rId2"/>
          <a:stretch>
            <a:fillRect/>
          </a:stretch>
        </p:blipFill>
        <p:spPr>
          <a:xfrm>
            <a:off x="1240779" y="1007919"/>
            <a:ext cx="9710442" cy="5070763"/>
          </a:xfrm>
          <a:prstGeom prst="rect">
            <a:avLst/>
          </a:prstGeom>
        </p:spPr>
      </p:pic>
    </p:spTree>
    <p:extLst>
      <p:ext uri="{BB962C8B-B14F-4D97-AF65-F5344CB8AC3E}">
        <p14:creationId xmlns:p14="http://schemas.microsoft.com/office/powerpoint/2010/main" val="2844885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8DAC32-C573-35A4-2FD8-ACE75CCECF7D}"/>
              </a:ext>
            </a:extLst>
          </p:cNvPr>
          <p:cNvSpPr>
            <a:spLocks noGrp="1"/>
          </p:cNvSpPr>
          <p:nvPr>
            <p:ph type="body" idx="1"/>
          </p:nvPr>
        </p:nvSpPr>
        <p:spPr/>
        <p:txBody>
          <a:bodyPr>
            <a:normAutofit/>
          </a:bodyPr>
          <a:lstStyle/>
          <a:p>
            <a:pPr marL="76200" indent="0">
              <a:buNone/>
            </a:pPr>
            <a:endParaRPr lang="en-IN" sz="9600" dirty="0">
              <a:latin typeface="Times New Roman" panose="02020603050405020304" pitchFamily="18" charset="0"/>
              <a:cs typeface="Times New Roman" panose="02020603050405020304" pitchFamily="18" charset="0"/>
            </a:endParaRPr>
          </a:p>
          <a:p>
            <a:pPr marL="76200" indent="0" algn="ctr">
              <a:buNone/>
            </a:pPr>
            <a:r>
              <a:rPr lang="en-IN" sz="9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78670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8706-6B47-216A-62DF-88EBF2914D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INTRODUCTION(Cont..)</a:t>
            </a:r>
            <a:endParaRPr lang="en-IN" dirty="0"/>
          </a:p>
        </p:txBody>
      </p:sp>
      <p:sp>
        <p:nvSpPr>
          <p:cNvPr id="3" name="Text Placeholder 2">
            <a:extLst>
              <a:ext uri="{FF2B5EF4-FFF2-40B4-BE49-F238E27FC236}">
                <a16:creationId xmlns:a16="http://schemas.microsoft.com/office/drawing/2014/main" id="{72533EC0-9BBB-BF54-6031-3512FCDFDA05}"/>
              </a:ext>
            </a:extLst>
          </p:cNvPr>
          <p:cNvSpPr>
            <a:spLocks noGrp="1"/>
          </p:cNvSpPr>
          <p:nvPr>
            <p:ph type="body" idx="1"/>
          </p:nvPr>
        </p:nvSpPr>
        <p:spPr>
          <a:xfrm>
            <a:off x="812800" y="952501"/>
            <a:ext cx="10668000" cy="4952997"/>
          </a:xfrm>
        </p:spPr>
        <p:txBody>
          <a:bodyPr/>
          <a:lstStyle/>
          <a:p>
            <a:pPr marL="76200" indent="0">
              <a:lnSpc>
                <a:spcPct val="150000"/>
              </a:lnSpc>
              <a:buNone/>
            </a:pPr>
            <a:r>
              <a:rPr lang="en-US" sz="1600" dirty="0">
                <a:effectLst/>
                <a:latin typeface="Times New Roman" panose="02020603050405020304" pitchFamily="18" charset="0"/>
                <a:ea typeface="Times New Roman" panose="02020603050405020304" pitchFamily="18" charset="0"/>
              </a:rPr>
              <a:t>The machine learning algorithms trained on the historical field data analyze these inputs to recommend adaptive crops, reducing the chances of crop failure and improving planting accuracy. This approach therefore has several transformative advantages including increased productivity due to decreased labor needs and improved accuracy in operations, sustainability through adaptive cropping and highly precise irrigation, and farmer empowerment, enabling adequate actionable information for beginning farmers. This marks a landmark for modernizing the farming and reforestation practices with the automated agriculture robot car and integrated functionalities. This research is bound to open future possibilities for where technology and agriculture blend to create sustainable solutions for the globe in addressing challenges related to food security and ecological sustainability by combining robotics with data-driven insights.</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5520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12800" y="172001"/>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sp>
        <p:nvSpPr>
          <p:cNvPr id="109" name="Google Shape;109;p15"/>
          <p:cNvSpPr txBox="1">
            <a:spLocks noGrp="1"/>
          </p:cNvSpPr>
          <p:nvPr>
            <p:ph type="body" idx="1"/>
          </p:nvPr>
        </p:nvSpPr>
        <p:spPr>
          <a:xfrm>
            <a:off x="812800" y="934065"/>
            <a:ext cx="10668000" cy="516193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2A2A2A"/>
              </a:buClr>
              <a:buSzPts val="1400"/>
              <a:buNone/>
            </a:pPr>
            <a:r>
              <a:rPr lang="en-US" sz="1600" b="1" dirty="0">
                <a:solidFill>
                  <a:srgbClr val="2A2A2A"/>
                </a:solidFill>
                <a:latin typeface="Times New Roman"/>
                <a:ea typeface="Times New Roman"/>
                <a:cs typeface="Times New Roman"/>
                <a:sym typeface="Times New Roman"/>
              </a:rPr>
              <a:t>01) Vision-based Planting Position Selection System for an Unmanned Reforestation Machine - Songyu Li, Morgan Rossander, Hakan Lideskog. 2024.</a:t>
            </a:r>
            <a:r>
              <a:rPr lang="en-US" sz="1600" b="1" i="1"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marR="0" lvl="0" indent="0" algn="just" rtl="0">
              <a:lnSpc>
                <a:spcPct val="150000"/>
              </a:lnSpc>
              <a:spcBef>
                <a:spcPts val="280"/>
              </a:spcBef>
              <a:spcAft>
                <a:spcPts val="0"/>
              </a:spcAft>
              <a:buClr>
                <a:schemeClr val="dk1"/>
              </a:buClr>
              <a:buSzPts val="1400"/>
              <a:buNone/>
            </a:pPr>
            <a:r>
              <a:rPr lang="en-US" sz="1600" b="1" dirty="0">
                <a:latin typeface="Times New Roman"/>
                <a:ea typeface="Times New Roman"/>
                <a:cs typeface="Times New Roman"/>
                <a:sym typeface="Times New Roman"/>
              </a:rPr>
              <a:t>OBSERVATIONS</a:t>
            </a:r>
            <a:endParaRPr sz="1600" dirty="0">
              <a:latin typeface="Times New Roman"/>
              <a:ea typeface="Times New Roman"/>
              <a:cs typeface="Times New Roman"/>
              <a:sym typeface="Times New Roman"/>
            </a:endParaRPr>
          </a:p>
          <a:p>
            <a:pPr marL="0" marR="0" lvl="0" indent="0" algn="just" rtl="0">
              <a:lnSpc>
                <a:spcPct val="150000"/>
              </a:lnSpc>
              <a:spcBef>
                <a:spcPts val="280"/>
              </a:spcBef>
              <a:spcAft>
                <a:spcPts val="0"/>
              </a:spcAft>
              <a:buClr>
                <a:schemeClr val="dk1"/>
              </a:buClr>
              <a:buSzPts val="1400"/>
              <a:buNone/>
            </a:pPr>
            <a:r>
              <a:rPr lang="en-US" sz="1600" dirty="0">
                <a:latin typeface="Times New Roman" panose="02020603050405020304" pitchFamily="18" charset="0"/>
                <a:ea typeface="Times New Roman"/>
                <a:cs typeface="Times New Roman" panose="02020603050405020304" pitchFamily="18" charset="0"/>
                <a:sym typeface="Times New Roman"/>
              </a:rPr>
              <a:t>The primary aim of the research paper is obstacle detection. The system effectively detects obstacles within specified areas , adequately approximating their positions and sizes for tree-planting operations.</a:t>
            </a:r>
            <a:endParaRPr sz="16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5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Plantable Region Extraction is one of the objective. The extraction of </a:t>
            </a:r>
            <a:r>
              <a:rPr lang="en-US" sz="1600" dirty="0" err="1">
                <a:latin typeface="Times New Roman" panose="02020603050405020304" pitchFamily="18" charset="0"/>
                <a:ea typeface="Times New Roman"/>
                <a:cs typeface="Times New Roman" panose="02020603050405020304" pitchFamily="18" charset="0"/>
                <a:sym typeface="Times New Roman"/>
              </a:rPr>
              <a:t>plantable</a:t>
            </a:r>
            <a:r>
              <a:rPr lang="en-US" sz="1600" dirty="0">
                <a:latin typeface="Times New Roman" panose="02020603050405020304" pitchFamily="18" charset="0"/>
                <a:ea typeface="Times New Roman"/>
                <a:cs typeface="Times New Roman" panose="02020603050405020304" pitchFamily="18" charset="0"/>
                <a:sym typeface="Times New Roman"/>
              </a:rPr>
              <a:t> areas and planning of planting points proved effective, achieving a feasible seedling density of 3400 seedlings/ha under ideal conditions and enabling adaptation to a standard target of 2500 seedlings/ha.</a:t>
            </a:r>
            <a:endParaRPr sz="16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Adjustable Seeding Density is the feature of the developed application. The kernel outer radius can be adjusted in real-time by a controller to adapt seeding density, addressing variations in target densities or field conditions.</a:t>
            </a:r>
            <a:endParaRPr sz="1600" dirty="0">
              <a:latin typeface="Times New Roman" panose="02020603050405020304" pitchFamily="18" charset="0"/>
              <a:cs typeface="Times New Roman" panose="02020603050405020304" pitchFamily="18" charset="0"/>
            </a:endParaRPr>
          </a:p>
          <a:p>
            <a:pPr marL="0" lvl="0" indent="0" algn="just" rtl="0">
              <a:lnSpc>
                <a:spcPct val="150000"/>
              </a:lnSpc>
              <a:spcBef>
                <a:spcPts val="1000"/>
              </a:spcBef>
              <a:spcAft>
                <a:spcPts val="0"/>
              </a:spcAft>
              <a:buClr>
                <a:schemeClr val="dk1"/>
              </a:buClr>
              <a:buSzPts val="1400"/>
              <a:buNone/>
            </a:pPr>
            <a:r>
              <a:rPr lang="en-US" sz="1600" dirty="0">
                <a:latin typeface="Times New Roman" panose="02020603050405020304" pitchFamily="18" charset="0"/>
                <a:ea typeface="Times New Roman"/>
                <a:cs typeface="Times New Roman" panose="02020603050405020304" pitchFamily="18" charset="0"/>
                <a:sym typeface="Times New Roman"/>
              </a:rPr>
              <a:t>3. The system demonstrated success in autonomous reforestation cycles, leveraging a vision-based planting position selection system in forest terrain for the first time.</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780"/>
              </a:spcBef>
              <a:spcAft>
                <a:spcPts val="0"/>
              </a:spcAft>
              <a:buClr>
                <a:schemeClr val="dk1"/>
              </a:buClr>
              <a:buSzPts val="1400"/>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LITERATURE REVIEW(Cont..)</a:t>
            </a:r>
            <a:endParaRPr dirty="0">
              <a:latin typeface="Times New Roman" panose="02020603050405020304" pitchFamily="18" charset="0"/>
              <a:cs typeface="Times New Roman" panose="02020603050405020304" pitchFamily="18" charset="0"/>
            </a:endParaRPr>
          </a:p>
        </p:txBody>
      </p:sp>
      <p:sp>
        <p:nvSpPr>
          <p:cNvPr id="115" name="Google Shape;115;p16"/>
          <p:cNvSpPr txBox="1">
            <a:spLocks noGrp="1"/>
          </p:cNvSpPr>
          <p:nvPr>
            <p:ph type="body" idx="1"/>
          </p:nvPr>
        </p:nvSpPr>
        <p:spPr>
          <a:xfrm>
            <a:off x="812800" y="952501"/>
            <a:ext cx="10668000" cy="4952997"/>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Clr>
                <a:srgbClr val="000000"/>
              </a:buClr>
              <a:buSzPts val="1400"/>
              <a:buNone/>
            </a:pPr>
            <a:r>
              <a:rPr lang="en-US" sz="1600" b="1" dirty="0">
                <a:solidFill>
                  <a:srgbClr val="000000"/>
                </a:solidFill>
                <a:latin typeface="Times New Roman"/>
                <a:ea typeface="Times New Roman"/>
                <a:cs typeface="Times New Roman"/>
                <a:sym typeface="Times New Roman"/>
              </a:rPr>
              <a:t>02) Design And Implementation Of An Urban Farming Robot.</a:t>
            </a:r>
            <a:endParaRPr sz="1600" dirty="0">
              <a:latin typeface="Times New Roman"/>
              <a:ea typeface="Times New Roman"/>
              <a:cs typeface="Times New Roman"/>
              <a:sym typeface="Times New Roman"/>
            </a:endParaRPr>
          </a:p>
          <a:p>
            <a:pPr marL="0" marR="0" lvl="0" indent="0" algn="just" rtl="0">
              <a:lnSpc>
                <a:spcPct val="150000"/>
              </a:lnSpc>
              <a:spcBef>
                <a:spcPts val="280"/>
              </a:spcBef>
              <a:spcAft>
                <a:spcPts val="0"/>
              </a:spcAft>
              <a:buClr>
                <a:srgbClr val="000000"/>
              </a:buClr>
              <a:buSzPts val="1400"/>
              <a:buNone/>
            </a:pPr>
            <a:r>
              <a:rPr lang="en-US" sz="1600" b="1" dirty="0">
                <a:solidFill>
                  <a:srgbClr val="000000"/>
                </a:solidFill>
                <a:latin typeface="Times New Roman"/>
                <a:ea typeface="Times New Roman"/>
                <a:cs typeface="Times New Roman"/>
                <a:sym typeface="Times New Roman"/>
              </a:rPr>
              <a:t>- Michail Moraitis ,Konstantinos Vaiopoulos , Athanasios T.Balafoutis (2022)</a:t>
            </a:r>
            <a:endParaRPr sz="1600" dirty="0">
              <a:latin typeface="Times New Roman"/>
              <a:ea typeface="Times New Roman"/>
              <a:cs typeface="Times New Roman"/>
              <a:sym typeface="Times New Roman"/>
            </a:endParaRPr>
          </a:p>
          <a:p>
            <a:pPr marL="0" marR="0" lvl="0" indent="0" algn="just" rtl="0">
              <a:lnSpc>
                <a:spcPct val="150000"/>
              </a:lnSpc>
              <a:spcBef>
                <a:spcPts val="280"/>
              </a:spcBef>
              <a:spcAft>
                <a:spcPts val="0"/>
              </a:spcAft>
              <a:buClr>
                <a:srgbClr val="000000"/>
              </a:buClr>
              <a:buSzPts val="1400"/>
              <a:buNone/>
            </a:pPr>
            <a:r>
              <a:rPr lang="en-US" sz="1600" b="1" dirty="0">
                <a:solidFill>
                  <a:srgbClr val="000000"/>
                </a:solidFill>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OBSERVATIONS</a:t>
            </a:r>
            <a:endParaRPr sz="1600" dirty="0">
              <a:latin typeface="Times New Roman"/>
              <a:ea typeface="Times New Roman"/>
              <a:cs typeface="Times New Roman"/>
              <a:sym typeface="Times New Roman"/>
            </a:endParaRPr>
          </a:p>
          <a:p>
            <a:pPr marL="342900" lvl="0" indent="-342900" algn="just" rtl="0">
              <a:lnSpc>
                <a:spcPct val="150000"/>
              </a:lnSpc>
              <a:spcBef>
                <a:spcPts val="28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main objective of image stitching process was achieved after selecting the openCV library.</a:t>
            </a:r>
            <a:endParaRPr sz="16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3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plant identification process was evaluated by comparing the robot’s output with a ground truth dataset or expert labels. Accuracy was determined by how correctly the system could classify different plant species or types, considering factors such as environmental conditions and image quality.</a:t>
            </a:r>
            <a:endParaRPr sz="16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 High accuracy ensures the system can reliably identify plants in various settings and scenarios.</a:t>
            </a:r>
            <a:endParaRPr sz="1600" dirty="0">
              <a:latin typeface="Times New Roman" panose="02020603050405020304" pitchFamily="18" charset="0"/>
              <a:cs typeface="Times New Roman" panose="02020603050405020304" pitchFamily="18" charset="0"/>
            </a:endParaRPr>
          </a:p>
          <a:p>
            <a:pPr marL="0" marR="0" lvl="0" indent="0" algn="l" rtl="0">
              <a:lnSpc>
                <a:spcPct val="150000"/>
              </a:lnSpc>
              <a:spcBef>
                <a:spcPts val="780"/>
              </a:spcBef>
              <a:spcAft>
                <a:spcPts val="0"/>
              </a:spcAft>
              <a:buClr>
                <a:schemeClr val="dk1"/>
              </a:buClr>
              <a:buSzPts val="1400"/>
              <a:buNone/>
            </a:pPr>
            <a:r>
              <a:rPr lang="en-US" sz="1600" dirty="0">
                <a:latin typeface="Times New Roman" panose="02020603050405020304" pitchFamily="18" charset="0"/>
                <a:ea typeface="Times New Roman"/>
                <a:cs typeface="Times New Roman" panose="02020603050405020304" pitchFamily="18" charset="0"/>
                <a:sym typeface="Times New Roman"/>
              </a:rPr>
              <a:t>4.     Localization accuracy is measured by determining the deviation between the robot’s predicted position of a plant and its actual position in the   environment. This is crucial for ensuring that the robot can accurately navigate and interact with plants, especially in tasks like plant inspection or picking.</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360"/>
              </a:spcBef>
              <a:spcAft>
                <a:spcPts val="0"/>
              </a:spcAft>
              <a:buClr>
                <a:schemeClr val="dk1"/>
              </a:buClr>
              <a:buSzPts val="1400"/>
              <a:buNone/>
            </a:pPr>
            <a:r>
              <a:rPr lang="en-US" sz="1600" dirty="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ea typeface="Times New Roman"/>
                <a:cs typeface="Times New Roman" panose="02020603050405020304" pitchFamily="18" charset="0"/>
                <a:sym typeface="Times New Roman"/>
              </a:rPr>
              <a:t>Errors in localization can lead to misidentification or missed plants, compromising the robot's performance.</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280"/>
              </a:spcBef>
              <a:spcAft>
                <a:spcPts val="0"/>
              </a:spcAft>
              <a:buClr>
                <a:schemeClr val="dk1"/>
              </a:buClr>
              <a:buSzPts val="1400"/>
              <a:buNone/>
            </a:pP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LITERATURE REVIEW(Cont..)</a:t>
            </a:r>
            <a:endParaRPr dirty="0"/>
          </a:p>
        </p:txBody>
      </p:sp>
      <p:sp>
        <p:nvSpPr>
          <p:cNvPr id="121" name="Google Shape;121;p17"/>
          <p:cNvSpPr txBox="1">
            <a:spLocks noGrp="1"/>
          </p:cNvSpPr>
          <p:nvPr>
            <p:ph type="body" idx="1"/>
          </p:nvPr>
        </p:nvSpPr>
        <p:spPr>
          <a:xfrm>
            <a:off x="812800" y="952501"/>
            <a:ext cx="10668000" cy="4952997"/>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rgbClr val="000000"/>
              </a:buClr>
              <a:buSzPct val="100000"/>
              <a:buNone/>
            </a:pPr>
            <a:r>
              <a:rPr lang="en-US" sz="6400" b="1" dirty="0">
                <a:solidFill>
                  <a:srgbClr val="000000"/>
                </a:solidFill>
                <a:latin typeface="Times New Roman" panose="02020603050405020304" pitchFamily="18" charset="0"/>
                <a:ea typeface="Times New Roman"/>
                <a:cs typeface="Times New Roman" panose="02020603050405020304" pitchFamily="18" charset="0"/>
                <a:sym typeface="Times New Roman"/>
              </a:rPr>
              <a:t>03)  Machine Learning In Applied Fruit Trees Yield Foretelling As Per Field Data And Satellite Imaging : A Case In Citrus Orchard- Abdellatif Moussaid, Sanaa El Fkihi, October (2022).</a:t>
            </a:r>
            <a:endParaRPr sz="6400" b="1"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279"/>
              </a:spcBef>
              <a:spcAft>
                <a:spcPts val="0"/>
              </a:spcAft>
              <a:buClr>
                <a:schemeClr val="dk1"/>
              </a:buClr>
              <a:buSzPct val="100000"/>
              <a:buNone/>
            </a:pPr>
            <a:r>
              <a:rPr lang="en-US" sz="6400" b="1" dirty="0">
                <a:latin typeface="Times New Roman" panose="02020603050405020304" pitchFamily="18" charset="0"/>
                <a:ea typeface="Times New Roman"/>
                <a:cs typeface="Times New Roman" panose="02020603050405020304" pitchFamily="18" charset="0"/>
                <a:sym typeface="Times New Roman"/>
              </a:rPr>
              <a:t>OBSERVATIONS</a:t>
            </a:r>
            <a:endParaRPr sz="6400" dirty="0">
              <a:latin typeface="Times New Roman" panose="02020603050405020304" pitchFamily="18" charset="0"/>
              <a:cs typeface="Times New Roman" panose="02020603050405020304" pitchFamily="18" charset="0"/>
            </a:endParaRPr>
          </a:p>
          <a:p>
            <a:pPr marL="0" lvl="0" indent="0" algn="l" rtl="0">
              <a:lnSpc>
                <a:spcPct val="150000"/>
              </a:lnSpc>
              <a:spcBef>
                <a:spcPts val="279"/>
              </a:spcBef>
              <a:spcAft>
                <a:spcPts val="0"/>
              </a:spcAft>
              <a:buClr>
                <a:schemeClr val="dk1"/>
              </a:buClr>
              <a:buSzPct val="100000"/>
              <a:buNone/>
            </a:pPr>
            <a:r>
              <a:rPr lang="en-US" sz="6400" b="0" dirty="0">
                <a:latin typeface="Times New Roman" panose="02020603050405020304" pitchFamily="18" charset="0"/>
                <a:ea typeface="Times New Roman"/>
                <a:cs typeface="Times New Roman" panose="02020603050405020304" pitchFamily="18" charset="0"/>
                <a:sym typeface="Times New Roman"/>
              </a:rPr>
              <a:t>The final model, combining field data and spectral information, achieved very satisfactory results with an average error of no more than 0.162.</a:t>
            </a:r>
            <a:endParaRPr sz="6400" b="1"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rtl="0">
              <a:lnSpc>
                <a:spcPct val="150000"/>
              </a:lnSpc>
              <a:spcBef>
                <a:spcPts val="500"/>
              </a:spcBef>
              <a:spcAft>
                <a:spcPts val="0"/>
              </a:spcAft>
              <a:buClr>
                <a:schemeClr val="dk1"/>
              </a:buClr>
              <a:buSzPct val="100000"/>
              <a:buFont typeface="Times New Roman"/>
              <a:buAutoNum type="arabicPeriod"/>
            </a:pPr>
            <a:r>
              <a:rPr lang="en-US" sz="6400" dirty="0">
                <a:latin typeface="Times New Roman" panose="02020603050405020304" pitchFamily="18" charset="0"/>
                <a:ea typeface="Times New Roman"/>
                <a:cs typeface="Times New Roman" panose="02020603050405020304" pitchFamily="18" charset="0"/>
                <a:sym typeface="Times New Roman"/>
              </a:rPr>
              <a:t> The approach was cost-effective, using easily collectable field data and free satellite images, making it a practical solution for farmers to gain reliable yield predictions before harvest.</a:t>
            </a:r>
            <a:endParaRPr sz="64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Clr>
                <a:schemeClr val="dk1"/>
              </a:buClr>
              <a:buSzPct val="100000"/>
              <a:buFont typeface="Times New Roman"/>
              <a:buAutoNum type="arabicPeriod"/>
            </a:pPr>
            <a:r>
              <a:rPr lang="en-US" sz="6400" dirty="0">
                <a:latin typeface="Times New Roman" panose="02020603050405020304" pitchFamily="18" charset="0"/>
                <a:ea typeface="Times New Roman"/>
                <a:cs typeface="Times New Roman" panose="02020603050405020304" pitchFamily="18" charset="0"/>
                <a:sym typeface="Times New Roman"/>
              </a:rPr>
              <a:t>Field data, such as irrigation, fertilization, and phytosanitary treatments, has shown to significantly improve yield prediction models. Combining these data with spectral information from satellite or UAV images creates a more cost-effective and efficient way to predict tree yield, especially in large-scale operations.</a:t>
            </a:r>
            <a:endParaRPr sz="64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Clr>
                <a:schemeClr val="dk1"/>
              </a:buClr>
              <a:buSzPct val="100000"/>
              <a:buFont typeface="Times New Roman"/>
              <a:buAutoNum type="arabicPeriod"/>
            </a:pPr>
            <a:r>
              <a:rPr lang="en-US" sz="6400" dirty="0">
                <a:latin typeface="Times New Roman" panose="02020603050405020304" pitchFamily="18" charset="0"/>
                <a:ea typeface="Times New Roman"/>
                <a:cs typeface="Times New Roman" panose="02020603050405020304" pitchFamily="18" charset="0"/>
                <a:sym typeface="Times New Roman"/>
              </a:rPr>
              <a:t>While spectral data (e.g., vegetation indices from satellite images) was important for estimating tree yield, it often relies on high-cost, paid satellite images, which are not accessible to all farmers. The integration of field data can help offset the cost and improve the prediction accuracy, making the process more affordable for smaller-scale farms.</a:t>
            </a:r>
            <a:endParaRPr sz="6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LITERATURE REVIEW(Cont..)</a:t>
            </a:r>
            <a:endParaRPr dirty="0"/>
          </a:p>
        </p:txBody>
      </p:sp>
      <p:sp>
        <p:nvSpPr>
          <p:cNvPr id="127" name="Google Shape;127;p18"/>
          <p:cNvSpPr txBox="1">
            <a:spLocks noGrp="1"/>
          </p:cNvSpPr>
          <p:nvPr>
            <p:ph type="body" idx="1"/>
          </p:nvPr>
        </p:nvSpPr>
        <p:spPr>
          <a:xfrm>
            <a:off x="812800" y="952501"/>
            <a:ext cx="10668000" cy="4952997"/>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400"/>
              <a:buNone/>
            </a:pPr>
            <a:r>
              <a:rPr lang="en-US" sz="1600" b="1" dirty="0">
                <a:latin typeface="Times New Roman"/>
                <a:ea typeface="Times New Roman"/>
                <a:cs typeface="Times New Roman"/>
                <a:sym typeface="Times New Roman"/>
              </a:rPr>
              <a:t>04) Planting Module Design for Automating Afforestation   Tylek Pamwek, Szewczyk Grzegorz (2023)</a:t>
            </a:r>
            <a:endParaRPr sz="1600" dirty="0">
              <a:latin typeface="Times New Roman"/>
              <a:ea typeface="Times New Roman"/>
              <a:cs typeface="Times New Roman"/>
              <a:sym typeface="Times New Roman"/>
            </a:endParaRPr>
          </a:p>
          <a:p>
            <a:pPr marL="0" marR="0" lvl="0" indent="0" algn="just" rtl="0">
              <a:lnSpc>
                <a:spcPct val="150000"/>
              </a:lnSpc>
              <a:spcBef>
                <a:spcPts val="1080"/>
              </a:spcBef>
              <a:spcAft>
                <a:spcPts val="0"/>
              </a:spcAft>
              <a:buClr>
                <a:schemeClr val="dk1"/>
              </a:buClr>
              <a:buSzPts val="1400"/>
              <a:buNone/>
            </a:pPr>
            <a:r>
              <a:rPr lang="en-US" sz="1600" b="1" dirty="0">
                <a:latin typeface="Times New Roman"/>
                <a:ea typeface="Times New Roman"/>
                <a:cs typeface="Times New Roman"/>
                <a:sym typeface="Times New Roman"/>
              </a:rPr>
              <a:t>   OBSERVATIONS</a:t>
            </a:r>
            <a:endParaRPr sz="1600" dirty="0">
              <a:latin typeface="Times New Roman"/>
              <a:ea typeface="Times New Roman"/>
              <a:cs typeface="Times New Roman"/>
              <a:sym typeface="Times New Roman"/>
            </a:endParaRPr>
          </a:p>
          <a:p>
            <a:pPr marL="342900" marR="0" lvl="0" indent="-342900" algn="just" rtl="0">
              <a:lnSpc>
                <a:spcPct val="150000"/>
              </a:lnSpc>
              <a:spcBef>
                <a:spcPts val="13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paper highlights the labor-intensive nature of manual forest regeneration, which requires significant time and effort (38 man-hours/ha for manual planting). This serves as the primary motivation for developing an automated system to reduce human labor and increase efficiency in forest planting.</a:t>
            </a:r>
            <a:endParaRPr sz="1600" dirty="0">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10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proposed autonomous robot aims to revolutionize forest regeneration by automating the planting process. This is achieved through an innovative technology that includes a key working unit: a universal, openable dibble combined with a three-toothed shaft, which prepares the soil for planting without the need to stop the base vehicle, ensuring continuous operation.</a:t>
            </a:r>
            <a:endParaRPr sz="1600" dirty="0">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10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introduction of the autonomous robot for forest regeneration promises to significantly reduce the time required for planting by replacing manual labor, leading to more efficient use of resources. Additionally, the continuous operation feature of the machine reduces downtime, potentially improving the cost-effectiveness of afforestation efforts.</a:t>
            </a:r>
            <a:endParaRPr sz="1600" dirty="0">
              <a:latin typeface="Times New Roman" panose="02020603050405020304" pitchFamily="18" charset="0"/>
              <a:cs typeface="Times New Roman" panose="02020603050405020304" pitchFamily="18" charset="0"/>
            </a:endParaRPr>
          </a:p>
          <a:p>
            <a:pPr marL="342900" lvl="0" indent="-254000" algn="l" rtl="0">
              <a:lnSpc>
                <a:spcPct val="100000"/>
              </a:lnSpc>
              <a:spcBef>
                <a:spcPts val="780"/>
              </a:spcBef>
              <a:spcAft>
                <a:spcPts val="0"/>
              </a:spcAft>
              <a:buClr>
                <a:schemeClr val="dk1"/>
              </a:buClr>
              <a:buSzPts val="1400"/>
              <a:buNone/>
            </a:pP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LITERATURE REVIEW(Cont..)</a:t>
            </a:r>
            <a:endParaRPr dirty="0"/>
          </a:p>
        </p:txBody>
      </p:sp>
      <p:sp>
        <p:nvSpPr>
          <p:cNvPr id="133" name="Google Shape;133;p19"/>
          <p:cNvSpPr txBox="1">
            <a:spLocks noGrp="1"/>
          </p:cNvSpPr>
          <p:nvPr>
            <p:ph type="body" idx="1"/>
          </p:nvPr>
        </p:nvSpPr>
        <p:spPr>
          <a:xfrm>
            <a:off x="698090" y="854178"/>
            <a:ext cx="11277600" cy="495299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400"/>
              <a:buNone/>
            </a:pPr>
            <a:r>
              <a:rPr lang="en-US" sz="1600" b="1" dirty="0">
                <a:latin typeface="Times New Roman"/>
                <a:ea typeface="Times New Roman"/>
                <a:cs typeface="Times New Roman"/>
                <a:sym typeface="Times New Roman"/>
              </a:rPr>
              <a:t>05) Application of Artificial Intelligence Technology Into Smart Farm Robot Operations</a:t>
            </a:r>
            <a:endParaRPr sz="1600" dirty="0">
              <a:latin typeface="Times New Roman"/>
              <a:ea typeface="Times New Roman"/>
              <a:cs typeface="Times New Roman"/>
              <a:sym typeface="Times New Roman"/>
            </a:endParaRPr>
          </a:p>
          <a:p>
            <a:pPr marL="0" marR="0" lvl="0" indent="0" algn="l" rtl="0">
              <a:lnSpc>
                <a:spcPct val="150000"/>
              </a:lnSpc>
              <a:spcBef>
                <a:spcPts val="280"/>
              </a:spcBef>
              <a:spcAft>
                <a:spcPts val="0"/>
              </a:spcAft>
              <a:buClr>
                <a:schemeClr val="dk1"/>
              </a:buClr>
              <a:buSzPts val="1400"/>
              <a:buNone/>
            </a:pPr>
            <a:r>
              <a:rPr lang="en-US" sz="1600" b="1" dirty="0">
                <a:latin typeface="Times New Roman"/>
                <a:ea typeface="Times New Roman"/>
                <a:cs typeface="Times New Roman"/>
                <a:sym typeface="Times New Roman"/>
              </a:rPr>
              <a:t> - Joy Iong-Zong Chen and Pisith Hengjinda</a:t>
            </a:r>
            <a:endParaRPr sz="1600" dirty="0">
              <a:latin typeface="Times New Roman"/>
              <a:ea typeface="Times New Roman"/>
              <a:cs typeface="Times New Roman"/>
              <a:sym typeface="Times New Roman"/>
            </a:endParaRPr>
          </a:p>
          <a:p>
            <a:pPr marL="0" marR="0" lvl="0" indent="0" algn="l" rtl="0">
              <a:lnSpc>
                <a:spcPct val="150000"/>
              </a:lnSpc>
              <a:spcBef>
                <a:spcPts val="280"/>
              </a:spcBef>
              <a:spcAft>
                <a:spcPts val="0"/>
              </a:spcAft>
              <a:buClr>
                <a:schemeClr val="dk1"/>
              </a:buClr>
              <a:buSzPts val="1400"/>
              <a:buNone/>
            </a:pPr>
            <a:r>
              <a:rPr lang="en-US" sz="1600" b="1" dirty="0">
                <a:latin typeface="Times New Roman"/>
                <a:ea typeface="Times New Roman"/>
                <a:cs typeface="Times New Roman"/>
                <a:sym typeface="Times New Roman"/>
              </a:rPr>
              <a:t>OBSERVATIONS</a:t>
            </a:r>
            <a:endParaRPr sz="1600" dirty="0">
              <a:latin typeface="Times New Roman"/>
              <a:ea typeface="Times New Roman"/>
              <a:cs typeface="Times New Roman"/>
              <a:sym typeface="Times New Roman"/>
            </a:endParaRPr>
          </a:p>
          <a:p>
            <a:pPr marL="342900" lvl="0" indent="-342900" algn="just" rtl="0">
              <a:lnSpc>
                <a:spcPct val="150000"/>
              </a:lnSpc>
              <a:spcBef>
                <a:spcPts val="5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camera in the sensor control subsystem enables the robot to capture images and compare them to monitor the growth of rice plants.</a:t>
            </a:r>
            <a:endParaRPr sz="16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 By analyzing these images, the robot can accurately detect any diseases that may affect the rice plants, ensuring early intervention and better crop management.</a:t>
            </a:r>
            <a:endParaRPr sz="16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1000"/>
              </a:spcBef>
              <a:spcAft>
                <a:spcPts val="0"/>
              </a:spcAft>
              <a:buClr>
                <a:schemeClr val="dk1"/>
              </a:buClr>
              <a:buSzPts val="1400"/>
              <a:buFont typeface="Times New Roman"/>
              <a:buAutoNum type="arabicPeriod"/>
            </a:pPr>
            <a:r>
              <a:rPr lang="en-US" sz="1600" dirty="0">
                <a:latin typeface="Times New Roman" panose="02020603050405020304" pitchFamily="18" charset="0"/>
                <a:ea typeface="Times New Roman"/>
                <a:cs typeface="Times New Roman" panose="02020603050405020304" pitchFamily="18" charset="0"/>
                <a:sym typeface="Times New Roman"/>
              </a:rPr>
              <a:t>The ultrasonic sensor measures the water level in the rice field. If the water level falls below a preset threshold, the robot can trigger the main station to pump water back into the paddy at a consistent rate, ensuring the rice plants receive the proper amount of water for optimal growth.</a:t>
            </a:r>
            <a:endParaRPr sz="1600" dirty="0">
              <a:latin typeface="Times New Roman" panose="02020603050405020304" pitchFamily="18" charset="0"/>
              <a:cs typeface="Times New Roman" panose="02020603050405020304" pitchFamily="18" charset="0"/>
            </a:endParaRPr>
          </a:p>
          <a:p>
            <a:pPr marL="0" marR="0" lvl="0" indent="0" algn="l" rtl="0">
              <a:lnSpc>
                <a:spcPct val="150000"/>
              </a:lnSpc>
              <a:spcBef>
                <a:spcPts val="780"/>
              </a:spcBef>
              <a:spcAft>
                <a:spcPts val="0"/>
              </a:spcAft>
              <a:buClr>
                <a:schemeClr val="dk1"/>
              </a:buClr>
              <a:buSzPts val="1400"/>
              <a:buNone/>
            </a:pPr>
            <a:r>
              <a:rPr lang="en-US" sz="1600" dirty="0">
                <a:latin typeface="Times New Roman" panose="02020603050405020304" pitchFamily="18" charset="0"/>
                <a:ea typeface="Times New Roman"/>
                <a:cs typeface="Times New Roman" panose="02020603050405020304" pitchFamily="18" charset="0"/>
                <a:sym typeface="Times New Roman"/>
              </a:rPr>
              <a:t>4. The temperature and humidity sensor helps the robot monitor the environmental conditions of the rice field. When the air temperature rises above a set threshold, the robot can instruct the main station to spray water into the air to lower the temperature, providing a more favorable environment for plant growth.</a:t>
            </a:r>
            <a:endParaRPr sz="1600" dirty="0">
              <a:latin typeface="Times New Roman" panose="02020603050405020304" pitchFamily="18" charset="0"/>
              <a:cs typeface="Times New Roman" panose="02020603050405020304" pitchFamily="18" charset="0"/>
            </a:endParaRPr>
          </a:p>
          <a:p>
            <a:pPr marL="342900" lvl="0" indent="-254000" algn="l" rtl="0">
              <a:lnSpc>
                <a:spcPct val="100000"/>
              </a:lnSpc>
              <a:spcBef>
                <a:spcPts val="280"/>
              </a:spcBef>
              <a:spcAft>
                <a:spcPts val="0"/>
              </a:spcAft>
              <a:buClr>
                <a:schemeClr val="dk1"/>
              </a:buClr>
              <a:buSzPts val="1400"/>
              <a:buNone/>
            </a:pP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812800" y="205813"/>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dirty="0">
                <a:latin typeface="Times New Roman" panose="02020603050405020304" pitchFamily="18" charset="0"/>
                <a:cs typeface="Times New Roman" panose="02020603050405020304" pitchFamily="18" charset="0"/>
              </a:rPr>
              <a:t>RESEARCH GAPS</a:t>
            </a:r>
            <a:endParaRPr dirty="0">
              <a:latin typeface="Times New Roman" panose="02020603050405020304" pitchFamily="18" charset="0"/>
              <a:cs typeface="Times New Roman" panose="02020603050405020304" pitchFamily="18" charset="0"/>
            </a:endParaRPr>
          </a:p>
        </p:txBody>
      </p:sp>
      <p:sp>
        <p:nvSpPr>
          <p:cNvPr id="139" name="Google Shape;139;p2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0"/>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Limitations in Current Technological Advancements in Agriculture: </a:t>
            </a:r>
            <a:r>
              <a:rPr lang="en-US" sz="1700" dirty="0">
                <a:latin typeface="Times New Roman" panose="02020603050405020304" pitchFamily="18" charset="0"/>
                <a:ea typeface="Times New Roman"/>
                <a:cs typeface="Times New Roman" panose="02020603050405020304" pitchFamily="18" charset="0"/>
                <a:sym typeface="Times New Roman"/>
              </a:rPr>
              <a:t>These challenges emphasize the need for further innovation and refinement to address the diverse and complex demands of modern farming practices</a:t>
            </a:r>
            <a:endParaRPr sz="1700" dirty="0">
              <a:latin typeface="Times New Roman" panose="02020603050405020304" pitchFamily="18" charset="0"/>
              <a:cs typeface="Times New Roman" panose="02020603050405020304" pitchFamily="18" charset="0"/>
            </a:endParaRPr>
          </a:p>
          <a:p>
            <a:pPr marL="0" lvl="0" indent="0" algn="l" rtl="0">
              <a:lnSpc>
                <a:spcPct val="100000"/>
              </a:lnSpc>
              <a:spcBef>
                <a:spcPts val="296"/>
              </a:spcBef>
              <a:spcAft>
                <a:spcPts val="0"/>
              </a:spcAft>
              <a:buClr>
                <a:schemeClr val="dk1"/>
              </a:buClr>
              <a:buSzPct val="100000"/>
              <a:buNone/>
            </a:pPr>
            <a:endParaRPr sz="17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296"/>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Urban Garden Focus and Scalability Issues :</a:t>
            </a:r>
            <a:r>
              <a:rPr lang="en-US" sz="1700" dirty="0">
                <a:latin typeface="Times New Roman" panose="02020603050405020304" pitchFamily="18" charset="0"/>
                <a:ea typeface="Times New Roman"/>
                <a:cs typeface="Times New Roman" panose="02020603050405020304" pitchFamily="18" charset="0"/>
                <a:sym typeface="Times New Roman"/>
              </a:rPr>
              <a:t>Transitioning these systems to rural settings requires substantial modifications to handle uneven terrains, unpredictable weather, and diverse crop requirements.</a:t>
            </a:r>
            <a:endParaRPr sz="1700" dirty="0">
              <a:latin typeface="Times New Roman" panose="02020603050405020304" pitchFamily="18" charset="0"/>
              <a:cs typeface="Times New Roman" panose="02020603050405020304" pitchFamily="18" charset="0"/>
            </a:endParaRPr>
          </a:p>
          <a:p>
            <a:pPr marL="0" lvl="0" indent="0" algn="l" rtl="0">
              <a:lnSpc>
                <a:spcPct val="100000"/>
              </a:lnSpc>
              <a:spcBef>
                <a:spcPts val="296"/>
              </a:spcBef>
              <a:spcAft>
                <a:spcPts val="0"/>
              </a:spcAft>
              <a:buClr>
                <a:schemeClr val="dk1"/>
              </a:buClr>
              <a:buSzPct val="100000"/>
              <a:buNone/>
            </a:pPr>
            <a:endParaRPr sz="17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296"/>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Inadequate Integration of Advanced Analysis Techniques : </a:t>
            </a:r>
            <a:r>
              <a:rPr lang="en-US" sz="1700" dirty="0">
                <a:latin typeface="Times New Roman" panose="02020603050405020304" pitchFamily="18" charset="0"/>
                <a:ea typeface="Times New Roman"/>
                <a:cs typeface="Times New Roman" panose="02020603050405020304" pitchFamily="18" charset="0"/>
                <a:sym typeface="Times New Roman"/>
              </a:rPr>
              <a:t>Accurate crop predictions and recommendations require synthesizing diverse datasets, including soil composition, weather forecasts, pest patterns, and historical trends.</a:t>
            </a:r>
            <a:endParaRPr sz="1700" dirty="0">
              <a:latin typeface="Times New Roman" panose="02020603050405020304" pitchFamily="18" charset="0"/>
              <a:cs typeface="Times New Roman" panose="02020603050405020304" pitchFamily="18" charset="0"/>
            </a:endParaRPr>
          </a:p>
          <a:p>
            <a:pPr marL="0" lvl="0" indent="0" algn="l" rtl="0">
              <a:lnSpc>
                <a:spcPct val="100000"/>
              </a:lnSpc>
              <a:spcBef>
                <a:spcPts val="296"/>
              </a:spcBef>
              <a:spcAft>
                <a:spcPts val="0"/>
              </a:spcAft>
              <a:buClr>
                <a:schemeClr val="dk1"/>
              </a:buClr>
              <a:buSzPct val="100000"/>
              <a:buNone/>
            </a:pPr>
            <a:endParaRPr sz="17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296"/>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Absence of Real-Time Data Integration : M</a:t>
            </a:r>
            <a:r>
              <a:rPr lang="en-US" sz="1700" dirty="0">
                <a:latin typeface="Times New Roman" panose="02020603050405020304" pitchFamily="18" charset="0"/>
                <a:ea typeface="Times New Roman"/>
                <a:cs typeface="Times New Roman" panose="02020603050405020304" pitchFamily="18" charset="0"/>
                <a:sym typeface="Times New Roman"/>
              </a:rPr>
              <a:t>any current technologies fall short in incorporating real-time monitoring capabilities. Parameters such as soil moisture, temperature, humidity, and atmospheric pressure need continuous observation to inform decisions on irrigation, fertilization, and pest management.</a:t>
            </a:r>
            <a:endParaRPr sz="1700" dirty="0">
              <a:latin typeface="Times New Roman" panose="02020603050405020304" pitchFamily="18" charset="0"/>
              <a:cs typeface="Times New Roman" panose="02020603050405020304" pitchFamily="18" charset="0"/>
            </a:endParaRPr>
          </a:p>
          <a:p>
            <a:pPr marL="0" lvl="0" indent="0" algn="l" rtl="0">
              <a:lnSpc>
                <a:spcPct val="100000"/>
              </a:lnSpc>
              <a:spcBef>
                <a:spcPts val="296"/>
              </a:spcBef>
              <a:spcAft>
                <a:spcPts val="0"/>
              </a:spcAft>
              <a:buClr>
                <a:schemeClr val="dk1"/>
              </a:buClr>
              <a:buSzPct val="100000"/>
              <a:buNone/>
            </a:pPr>
            <a:endParaRPr sz="17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296"/>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 Limitations in Sensor-Based Monitoring :  </a:t>
            </a:r>
            <a:r>
              <a:rPr lang="en-US" sz="1700" dirty="0">
                <a:latin typeface="Times New Roman" panose="02020603050405020304" pitchFamily="18" charset="0"/>
                <a:ea typeface="Times New Roman"/>
                <a:cs typeface="Times New Roman" panose="02020603050405020304" pitchFamily="18" charset="0"/>
                <a:sym typeface="Times New Roman"/>
              </a:rPr>
              <a:t>Fragmented approach restricts the ability of systems to account for the complex interactions between various environmental factors that influence crop health.</a:t>
            </a:r>
            <a:endParaRPr sz="1700" dirty="0">
              <a:latin typeface="Times New Roman" panose="02020603050405020304" pitchFamily="18" charset="0"/>
              <a:cs typeface="Times New Roman" panose="02020603050405020304" pitchFamily="18" charset="0"/>
            </a:endParaRPr>
          </a:p>
          <a:p>
            <a:pPr marL="0" lvl="0" indent="0" algn="l" rtl="0">
              <a:lnSpc>
                <a:spcPct val="100000"/>
              </a:lnSpc>
              <a:spcBef>
                <a:spcPts val="296"/>
              </a:spcBef>
              <a:spcAft>
                <a:spcPts val="0"/>
              </a:spcAft>
              <a:buClr>
                <a:schemeClr val="dk1"/>
              </a:buClr>
              <a:buSzPct val="100000"/>
              <a:buNone/>
            </a:pPr>
            <a:endParaRPr sz="17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296"/>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Over-Reliance on Historical Data : </a:t>
            </a:r>
            <a:r>
              <a:rPr lang="en-US" sz="1700" dirty="0">
                <a:latin typeface="Times New Roman" panose="02020603050405020304" pitchFamily="18" charset="0"/>
                <a:ea typeface="Times New Roman"/>
                <a:cs typeface="Times New Roman" panose="02020603050405020304" pitchFamily="18" charset="0"/>
                <a:sym typeface="Times New Roman"/>
              </a:rPr>
              <a:t>The dependence on historical data is another critical shortfall in current agricultural technologies. Historical datasets are invaluable for understanding trends, such as seasonal crop yields or pest </a:t>
            </a:r>
            <a:r>
              <a:rPr lang="en-US" sz="1700" dirty="0" err="1">
                <a:latin typeface="Times New Roman" panose="02020603050405020304" pitchFamily="18" charset="0"/>
                <a:ea typeface="Times New Roman"/>
                <a:cs typeface="Times New Roman" panose="02020603050405020304" pitchFamily="18" charset="0"/>
                <a:sym typeface="Times New Roman"/>
              </a:rPr>
              <a:t>behaviours</a:t>
            </a:r>
            <a:r>
              <a:rPr lang="en-US" sz="1700" dirty="0">
                <a:latin typeface="Times New Roman" panose="02020603050405020304" pitchFamily="18" charset="0"/>
                <a:ea typeface="Times New Roman"/>
                <a:cs typeface="Times New Roman" panose="02020603050405020304" pitchFamily="18" charset="0"/>
                <a:sym typeface="Times New Roman"/>
              </a:rPr>
              <a:t>.</a:t>
            </a:r>
            <a:endParaRPr sz="1700" dirty="0">
              <a:latin typeface="Times New Roman" panose="02020603050405020304" pitchFamily="18" charset="0"/>
              <a:cs typeface="Times New Roman" panose="02020603050405020304" pitchFamily="18" charset="0"/>
            </a:endParaRPr>
          </a:p>
          <a:p>
            <a:pPr marL="0" lvl="0" indent="0" algn="l" rtl="0">
              <a:lnSpc>
                <a:spcPct val="100000"/>
              </a:lnSpc>
              <a:spcBef>
                <a:spcPts val="296"/>
              </a:spcBef>
              <a:spcAft>
                <a:spcPts val="0"/>
              </a:spcAft>
              <a:buClr>
                <a:schemeClr val="dk1"/>
              </a:buClr>
              <a:buSzPct val="100000"/>
              <a:buNone/>
            </a:pPr>
            <a:endParaRPr sz="17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296"/>
              </a:spcBef>
              <a:spcAft>
                <a:spcPts val="0"/>
              </a:spcAft>
              <a:buClr>
                <a:schemeClr val="dk1"/>
              </a:buClr>
              <a:buSzPct val="100000"/>
              <a:buChar char="•"/>
            </a:pPr>
            <a:r>
              <a:rPr lang="en-US" sz="1700" b="1" dirty="0">
                <a:latin typeface="Times New Roman" panose="02020603050405020304" pitchFamily="18" charset="0"/>
                <a:ea typeface="Times New Roman"/>
                <a:cs typeface="Times New Roman" panose="02020603050405020304" pitchFamily="18" charset="0"/>
                <a:sym typeface="Times New Roman"/>
              </a:rPr>
              <a:t>Path Forward : </a:t>
            </a:r>
            <a:r>
              <a:rPr lang="en-US" sz="1700" dirty="0">
                <a:latin typeface="Times New Roman" panose="02020603050405020304" pitchFamily="18" charset="0"/>
                <a:ea typeface="Times New Roman"/>
                <a:cs typeface="Times New Roman" panose="02020603050405020304" pitchFamily="18" charset="0"/>
                <a:sym typeface="Times New Roman"/>
              </a:rPr>
              <a:t>To overcome the limitations currently hindering the effectiveness and adoption of advanced agricultural technologies, future developments should focus on creating more integrated, adaptable, and data-driven systems. </a:t>
            </a:r>
            <a:endParaRPr sz="1700" dirty="0">
              <a:latin typeface="Times New Roman" panose="02020603050405020304" pitchFamily="18" charset="0"/>
              <a:cs typeface="Times New Roman" panose="02020603050405020304" pitchFamily="18" charset="0"/>
            </a:endParaRPr>
          </a:p>
          <a:p>
            <a:pPr marL="342900" lvl="0" indent="-248920" algn="l" rtl="0">
              <a:lnSpc>
                <a:spcPct val="100000"/>
              </a:lnSpc>
              <a:spcBef>
                <a:spcPts val="296"/>
              </a:spcBef>
              <a:spcAft>
                <a:spcPts val="0"/>
              </a:spcAft>
              <a:buClr>
                <a:schemeClr val="dk1"/>
              </a:buClr>
              <a:buSzPct val="100000"/>
              <a:buNone/>
            </a:pPr>
            <a:endParaRPr sz="1600" dirty="0">
              <a:latin typeface="Times New Roman"/>
              <a:ea typeface="Times New Roman"/>
              <a:cs typeface="Times New Roman"/>
              <a:sym typeface="Times New Roman"/>
            </a:endParaRPr>
          </a:p>
          <a:p>
            <a:pPr marL="342900" lvl="0" indent="-248920" algn="l" rtl="0">
              <a:lnSpc>
                <a:spcPct val="100000"/>
              </a:lnSpc>
              <a:spcBef>
                <a:spcPts val="296"/>
              </a:spcBef>
              <a:spcAft>
                <a:spcPts val="0"/>
              </a:spcAft>
              <a:buClr>
                <a:schemeClr val="dk1"/>
              </a:buClr>
              <a:buSzPct val="100000"/>
              <a:buNone/>
            </a:pPr>
            <a:endParaRPr sz="1600" dirty="0">
              <a:latin typeface="Times New Roman"/>
              <a:ea typeface="Times New Roman"/>
              <a:cs typeface="Times New Roman"/>
              <a:sym typeface="Times New Roman"/>
            </a:endParaRPr>
          </a:p>
          <a:p>
            <a:pPr marL="342900" lvl="0" indent="-248920" algn="l" rtl="0">
              <a:lnSpc>
                <a:spcPct val="100000"/>
              </a:lnSpc>
              <a:spcBef>
                <a:spcPts val="296"/>
              </a:spcBef>
              <a:spcAft>
                <a:spcPts val="0"/>
              </a:spcAft>
              <a:buClr>
                <a:schemeClr val="dk1"/>
              </a:buClr>
              <a:buSzPct val="100000"/>
              <a:buNone/>
            </a:pPr>
            <a:endParaRPr sz="1600" dirty="0">
              <a:latin typeface="Times New Roman"/>
              <a:ea typeface="Times New Roman"/>
              <a:cs typeface="Times New Roman"/>
              <a:sym typeface="Times New Roman"/>
            </a:endParaRPr>
          </a:p>
          <a:p>
            <a:pPr marL="342900" lvl="0" indent="-248920" algn="l" rtl="0">
              <a:lnSpc>
                <a:spcPct val="100000"/>
              </a:lnSpc>
              <a:spcBef>
                <a:spcPts val="296"/>
              </a:spcBef>
              <a:spcAft>
                <a:spcPts val="0"/>
              </a:spcAft>
              <a:buClr>
                <a:schemeClr val="dk1"/>
              </a:buClr>
              <a:buSzPct val="100000"/>
              <a:buNone/>
            </a:pPr>
            <a:endParaRPr sz="1600" dirty="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2855</Words>
  <Application>Microsoft Office PowerPoint</Application>
  <PresentationFormat>Widescreen</PresentationFormat>
  <Paragraphs>185</Paragraphs>
  <Slides>27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Bookman Old Style</vt:lpstr>
      <vt:lpstr>Calibri</vt:lpstr>
      <vt:lpstr>Cambria</vt:lpstr>
      <vt:lpstr>Courier New</vt:lpstr>
      <vt:lpstr>Symbol</vt:lpstr>
      <vt:lpstr>Times New Roman</vt:lpstr>
      <vt:lpstr>Verdana</vt:lpstr>
      <vt:lpstr>Bioinformatics</vt:lpstr>
      <vt:lpstr>           RE-FORESTATION USING ROBOTIC VEHICLE</vt:lpstr>
      <vt:lpstr>INTRODUCTION</vt:lpstr>
      <vt:lpstr>INTRODUCTION(Cont..)</vt:lpstr>
      <vt:lpstr>LITERATURE REVIEW</vt:lpstr>
      <vt:lpstr>LITERATURE REVIEW(Cont..)</vt:lpstr>
      <vt:lpstr>LITERATURE REVIEW(Cont..)</vt:lpstr>
      <vt:lpstr>LITERATURE REVIEW(Cont..)</vt:lpstr>
      <vt:lpstr>LITERATURE REVIEW(Cont..)</vt:lpstr>
      <vt:lpstr>RESEARCH GAPS</vt:lpstr>
      <vt:lpstr>PROPOSED METHODOLOGY</vt:lpstr>
      <vt:lpstr>OBJECTIVES</vt:lpstr>
      <vt:lpstr>SYSTEM DESIGN AND IMPLEMENTATION</vt:lpstr>
      <vt:lpstr>SYSTEM DESIGN AND IMPLEMENTATION</vt:lpstr>
      <vt:lpstr>SYSTEM DESIGN AND IMPLEMENTATION</vt:lpstr>
      <vt:lpstr>TIMELINE FOR EXECUTION OF PROJECT</vt:lpstr>
      <vt:lpstr>TIMELINE FOR EXECUTION OF PROJECT</vt:lpstr>
      <vt:lpstr>TIMELINE FOR EXECUTION OF PROJECT(Cont..)</vt:lpstr>
      <vt:lpstr>TIMELINE FOR EXECUTION OF PROJECT(Cont..)</vt:lpstr>
      <vt:lpstr>OUTCOMES</vt:lpstr>
      <vt:lpstr>CONCLUSION</vt:lpstr>
      <vt:lpstr>REFERENCES</vt:lpstr>
      <vt:lpstr>PUBLICATIONS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NANDINI R</dc:creator>
  <cp:lastModifiedBy>NANDINI R</cp:lastModifiedBy>
  <cp:revision>5</cp:revision>
  <dcterms:modified xsi:type="dcterms:W3CDTF">2025-01-17T20:11:03Z</dcterms:modified>
</cp:coreProperties>
</file>