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90" r:id="rId4"/>
    <p:sldId id="258" r:id="rId5"/>
    <p:sldId id="276" r:id="rId6"/>
    <p:sldId id="259" r:id="rId7"/>
    <p:sldId id="292" r:id="rId8"/>
    <p:sldId id="260" r:id="rId9"/>
    <p:sldId id="261" r:id="rId10"/>
    <p:sldId id="296" r:id="rId11"/>
    <p:sldId id="275" r:id="rId12"/>
    <p:sldId id="293" r:id="rId13"/>
    <p:sldId id="277" r:id="rId14"/>
    <p:sldId id="294" r:id="rId15"/>
    <p:sldId id="295" r:id="rId16"/>
    <p:sldId id="262" r:id="rId17"/>
    <p:sldId id="263" r:id="rId18"/>
    <p:sldId id="264" r:id="rId19"/>
    <p:sldId id="268" r:id="rId20"/>
    <p:sldId id="265" r:id="rId21"/>
    <p:sldId id="291"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17/02/2025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ink.springer.com/article/10.1007/s42979-023-02398-5#auth-S_-Kavitha-Aff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827791" y="1051924"/>
            <a:ext cx="12337702" cy="962898"/>
          </a:xfrm>
          <a:prstGeom prst="rect">
            <a:avLst/>
          </a:prstGeom>
          <a:noFill/>
          <a:ln>
            <a:noFill/>
          </a:ln>
        </p:spPr>
        <p:txBody>
          <a:bodyPr spcFirstLastPara="1" wrap="square" lIns="91425" tIns="45700" rIns="91425" bIns="45700" anchor="ctr" anchorCtr="0">
            <a:noAutofit/>
          </a:bodyPr>
          <a:lstStyle/>
          <a:p>
            <a:pPr marL="663575" marR="1880870" algn="ctr">
              <a:lnSpc>
                <a:spcPct val="93000"/>
              </a:lnSpc>
              <a:spcAft>
                <a:spcPts val="0"/>
              </a:spcAft>
              <a:tabLst>
                <a:tab pos="4738370" algn="l"/>
              </a:tabLst>
            </a:pPr>
            <a:r>
              <a:rPr lang="en-US" sz="2400" b="1" dirty="0">
                <a:effectLst/>
                <a:latin typeface="Times New Roman" panose="02020603050405020304" pitchFamily="18" charset="0"/>
                <a:ea typeface="Times New Roman" panose="02020603050405020304" pitchFamily="18" charset="0"/>
              </a:rPr>
              <a:t>Identification of Different Medicinal Plants/Raw materials through Image Processing Using Machine Learning Algorithms</a:t>
            </a:r>
            <a:endParaRPr lang="en-IN" sz="2400" dirty="0">
              <a:effectLst/>
              <a:latin typeface="Times New Roman" panose="02020603050405020304" pitchFamily="18" charset="0"/>
              <a:ea typeface="Times New Roman" panose="02020603050405020304" pitchFamily="18" charset="0"/>
            </a:endParaRPr>
          </a:p>
        </p:txBody>
      </p:sp>
      <p:sp>
        <p:nvSpPr>
          <p:cNvPr id="88" name="Google Shape;88;p13"/>
          <p:cNvSpPr txBox="1">
            <a:spLocks noGrp="1"/>
          </p:cNvSpPr>
          <p:nvPr>
            <p:ph type="subTitle" idx="1"/>
          </p:nvPr>
        </p:nvSpPr>
        <p:spPr>
          <a:xfrm>
            <a:off x="902996"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CIT-G18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0" name="Google Shape;90;p13"/>
          <p:cNvSpPr txBox="1"/>
          <p:nvPr/>
        </p:nvSpPr>
        <p:spPr>
          <a:xfrm>
            <a:off x="6480195" y="2472612"/>
            <a:ext cx="5514300" cy="193153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p>
          <a:p>
            <a:pPr algn="ctr">
              <a:buClr>
                <a:srgbClr val="17365D"/>
              </a:buClr>
              <a:buSzPts val="2000"/>
            </a:pPr>
            <a:r>
              <a:rPr lang="en-IN" sz="1800" b="1" dirty="0">
                <a:solidFill>
                  <a:schemeClr val="tx1"/>
                </a:solidFill>
                <a:latin typeface="Cambria" panose="02040503050406030204" pitchFamily="18" charset="0"/>
                <a:ea typeface="Cambria" panose="02040503050406030204" pitchFamily="18" charset="0"/>
                <a:cs typeface="Verdana" panose="020B0604030504040204"/>
              </a:rPr>
              <a:t>Dr. Anandaraj S P</a:t>
            </a:r>
          </a:p>
          <a:p>
            <a:pPr algn="ctr">
              <a:buClr>
                <a:srgbClr val="17365D"/>
              </a:buClr>
              <a:buSzPts val="2000"/>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sz="19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Head </a:t>
            </a:r>
            <a:r>
              <a:rPr lang="en-US" sz="19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Of Department </a:t>
            </a:r>
            <a:r>
              <a:rPr lang="en-US" sz="19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CCS,CIT</a:t>
            </a:r>
          </a:p>
          <a:p>
            <a:pPr marL="0" marR="0" lvl="0" indent="0" algn="l" rtl="0">
              <a:spcBef>
                <a:spcPts val="340"/>
              </a:spcBef>
              <a:spcAft>
                <a:spcPts val="0"/>
              </a:spcAft>
              <a:buClr>
                <a:srgbClr val="17365D"/>
              </a:buClr>
              <a:buSzPts val="1700"/>
              <a:buFont typeface="Arial" panose="020B0604020202020204"/>
              <a:buNone/>
            </a:pPr>
            <a:r>
              <a:rPr lang="en-US" sz="19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13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9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13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UNIVERSITY </a:t>
            </a:r>
            <a:r>
              <a:rPr lang="en-GB"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PROJECT</a:t>
            </a:r>
          </a:p>
          <a:p>
            <a:pPr marL="0" marR="0" lvl="0" indent="0" algn="ctr" rtl="0">
              <a:spcBef>
                <a:spcPts val="0"/>
              </a:spcBef>
              <a:spcAft>
                <a:spcPts val="0"/>
              </a:spcAft>
              <a:buClr>
                <a:srgbClr val="17365D"/>
              </a:buClr>
              <a:buSzPct val="100000"/>
              <a:buFont typeface="Arial" panose="020B0604020202020204"/>
              <a:buNone/>
            </a:pPr>
            <a:r>
              <a:rPr lang="en-GB"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rgbClr val="002060"/>
                </a:solidFill>
                <a:latin typeface="Cambria" panose="02040503050406030204" pitchFamily="18" charset="0"/>
                <a:ea typeface="Cambria" panose="02040503050406030204" pitchFamily="18" charset="0"/>
                <a:cs typeface="Verdana" panose="020B0604030504040204"/>
                <a:sym typeface="Verdana" panose="020B0604030504040204"/>
              </a:rPr>
              <a:t>CSE IOT</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sz="2000" b="1" dirty="0" err="1">
                <a:solidFill>
                  <a:schemeClr val="tx1"/>
                </a:solidFill>
                <a:latin typeface="Cambria" panose="02040503050406030204" pitchFamily="18" charset="0"/>
                <a:ea typeface="Cambria" panose="02040503050406030204" pitchFamily="18" charset="0"/>
                <a:cs typeface="Verdana" panose="020B0604030504040204"/>
              </a:rPr>
              <a:t>Dr.</a:t>
            </a:r>
            <a:r>
              <a:rPr lang="en-IN" sz="2000" b="1" dirty="0">
                <a:solidFill>
                  <a:schemeClr val="tx1"/>
                </a:solidFill>
                <a:latin typeface="Cambria" panose="02040503050406030204" pitchFamily="18" charset="0"/>
                <a:ea typeface="Cambria" panose="02040503050406030204" pitchFamily="18" charset="0"/>
                <a:cs typeface="Verdana" panose="020B0604030504040204"/>
              </a:rPr>
              <a:t> Anandaraj S P</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Sharmasth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nvGraphicFramePr>
        <p:xfrm>
          <a:off x="902996" y="2549943"/>
          <a:ext cx="4984620" cy="1854200"/>
        </p:xfrm>
        <a:graphic>
          <a:graphicData uri="http://schemas.openxmlformats.org/drawingml/2006/table">
            <a:tbl>
              <a:tblPr firstRow="1" bandRow="1">
                <a:tableStyleId>{5C22544A-7EE6-4342-B048-85BDC9FD1C3A}</a:tableStyleId>
              </a:tblPr>
              <a:tblGrid>
                <a:gridCol w="2492310">
                  <a:extLst>
                    <a:ext uri="{9D8B030D-6E8A-4147-A177-3AD203B41FA5}">
                      <a16:colId xmlns:a16="http://schemas.microsoft.com/office/drawing/2014/main" val="20000"/>
                    </a:ext>
                  </a:extLst>
                </a:gridCol>
                <a:gridCol w="2492310">
                  <a:extLst>
                    <a:ext uri="{9D8B030D-6E8A-4147-A177-3AD203B41FA5}">
                      <a16:colId xmlns:a16="http://schemas.microsoft.com/office/drawing/2014/main" val="20001"/>
                    </a:ext>
                  </a:extLst>
                </a:gridCol>
              </a:tblGrid>
              <a:tr h="370840">
                <a:tc>
                  <a:txBody>
                    <a:bodyPr/>
                    <a:lstStyle/>
                    <a:p>
                      <a:r>
                        <a:rPr lang="en-IN" dirty="0">
                          <a:latin typeface="Times New Roman" panose="02020603050405020304" pitchFamily="18" charset="0"/>
                          <a:cs typeface="Times New Roman" panose="02020603050405020304" pitchFamily="18" charset="0"/>
                        </a:rPr>
                        <a:t>STUDENT NAME</a:t>
                      </a:r>
                    </a:p>
                  </a:txBody>
                  <a:tcPr/>
                </a:tc>
                <a:tc>
                  <a:txBody>
                    <a:bodyPr/>
                    <a:lstStyle/>
                    <a:p>
                      <a:r>
                        <a:rPr lang="en-IN"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20211CIT0070</a:t>
                      </a:r>
                    </a:p>
                  </a:txBody>
                  <a:tcPr/>
                </a:tc>
                <a:tc>
                  <a:txBody>
                    <a:bodyPr/>
                    <a:lstStyle/>
                    <a:p>
                      <a:r>
                        <a:rPr lang="en-IN" dirty="0">
                          <a:latin typeface="Times New Roman" panose="02020603050405020304" pitchFamily="18" charset="0"/>
                          <a:cs typeface="Times New Roman" panose="02020603050405020304" pitchFamily="18" charset="0"/>
                        </a:rPr>
                        <a:t>NANDINI R</a:t>
                      </a:r>
                    </a:p>
                  </a:txBody>
                  <a:tcPr/>
                </a:tc>
                <a:extLst>
                  <a:ext uri="{0D108BD9-81ED-4DB2-BD59-A6C34878D82A}">
                    <a16:rowId xmlns:a16="http://schemas.microsoft.com/office/drawing/2014/main" val="10001"/>
                  </a:ext>
                </a:extLst>
              </a:tr>
              <a:tr h="370840">
                <a:tc>
                  <a:txBody>
                    <a:bodyPr/>
                    <a:lstStyle/>
                    <a:p>
                      <a:r>
                        <a:rPr lang="en-IN" dirty="0">
                          <a:latin typeface="Times New Roman" panose="02020603050405020304" pitchFamily="18" charset="0"/>
                          <a:cs typeface="Times New Roman" panose="02020603050405020304" pitchFamily="18" charset="0"/>
                        </a:rPr>
                        <a:t>20211CIT0101</a:t>
                      </a:r>
                    </a:p>
                  </a:txBody>
                  <a:tcPr/>
                </a:tc>
                <a:tc>
                  <a:txBody>
                    <a:bodyPr/>
                    <a:lstStyle/>
                    <a:p>
                      <a:r>
                        <a:rPr lang="en-IN" dirty="0">
                          <a:latin typeface="Times New Roman" panose="02020603050405020304" pitchFamily="18" charset="0"/>
                          <a:cs typeface="Times New Roman" panose="02020603050405020304" pitchFamily="18" charset="0"/>
                        </a:rPr>
                        <a:t>REDDY SREYA</a:t>
                      </a:r>
                    </a:p>
                  </a:txBody>
                  <a:tcPr/>
                </a:tc>
                <a:extLst>
                  <a:ext uri="{0D108BD9-81ED-4DB2-BD59-A6C34878D82A}">
                    <a16:rowId xmlns:a16="http://schemas.microsoft.com/office/drawing/2014/main" val="10002"/>
                  </a:ext>
                </a:extLst>
              </a:tr>
              <a:tr h="370840">
                <a:tc>
                  <a:txBody>
                    <a:bodyPr/>
                    <a:lstStyle/>
                    <a:p>
                      <a:r>
                        <a:rPr lang="en-IN" dirty="0">
                          <a:latin typeface="Times New Roman" panose="02020603050405020304" pitchFamily="18" charset="0"/>
                          <a:cs typeface="Times New Roman" panose="02020603050405020304" pitchFamily="18" charset="0"/>
                        </a:rPr>
                        <a:t>20211CIT0106</a:t>
                      </a:r>
                    </a:p>
                  </a:txBody>
                  <a:tcPr/>
                </a:tc>
                <a:tc>
                  <a:txBody>
                    <a:bodyPr/>
                    <a:lstStyle/>
                    <a:p>
                      <a:r>
                        <a:rPr lang="en-IN" dirty="0">
                          <a:latin typeface="Times New Roman" panose="02020603050405020304" pitchFamily="18" charset="0"/>
                          <a:cs typeface="Times New Roman" panose="02020603050405020304" pitchFamily="18" charset="0"/>
                        </a:rPr>
                        <a:t>CHANDANA K</a:t>
                      </a:r>
                    </a:p>
                  </a:txBody>
                  <a:tcPr/>
                </a:tc>
                <a:extLst>
                  <a:ext uri="{0D108BD9-81ED-4DB2-BD59-A6C34878D82A}">
                    <a16:rowId xmlns:a16="http://schemas.microsoft.com/office/drawing/2014/main" val="10003"/>
                  </a:ext>
                </a:extLst>
              </a:tr>
              <a:tr h="370840">
                <a:tc>
                  <a:txBody>
                    <a:bodyPr/>
                    <a:lstStyle/>
                    <a:p>
                      <a:r>
                        <a:rPr lang="en-IN" dirty="0">
                          <a:latin typeface="Times New Roman" panose="02020603050405020304" pitchFamily="18" charset="0"/>
                          <a:cs typeface="Times New Roman" panose="02020603050405020304" pitchFamily="18" charset="0"/>
                        </a:rPr>
                        <a:t>20211CIT0153</a:t>
                      </a:r>
                    </a:p>
                  </a:txBody>
                  <a:tcPr/>
                </a:tc>
                <a:tc>
                  <a:txBody>
                    <a:bodyPr/>
                    <a:lstStyle/>
                    <a:p>
                      <a:r>
                        <a:rPr lang="en-IN" dirty="0">
                          <a:latin typeface="Times New Roman" panose="02020603050405020304" pitchFamily="18" charset="0"/>
                          <a:cs typeface="Times New Roman" panose="02020603050405020304" pitchFamily="18" charset="0"/>
                        </a:rPr>
                        <a:t>VINUTHA K</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5DFCA-4369-7E95-F21E-59AFEF146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A7FDEF-A481-1878-3B99-A96E3BB5FFCE}"/>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C3CB1DFA-716A-9E7D-E2C7-128F849B877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4.Machine Learning Model Training:</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Train models using deep learning architectures (CNNs,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VGG16) for superior accuracy.</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Implement classical ML models like SVM and Random Forest for comparison.</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Optimize hyperparameters using Grid Search or Bayesian Optimization.</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Use data augmentation techniques to increase dataset size and diversity.</a:t>
            </a:r>
          </a:p>
          <a:p>
            <a:pPr marL="0" indent="0">
              <a:buNone/>
            </a:pPr>
            <a:r>
              <a:rPr lang="en-US" sz="1800" b="1" dirty="0">
                <a:latin typeface="Times New Roman" panose="02020603050405020304" pitchFamily="18" charset="0"/>
                <a:cs typeface="Times New Roman" panose="02020603050405020304" pitchFamily="18" charset="0"/>
              </a:rPr>
              <a:t>5.Classification &amp; Prediction:</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Apply trained models to classify plant species with high confidence.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Implement an ensemble learning approach for improved accuracy.</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Evaluate models using metrics like accuracy, precision, recall, and F1-score.</a:t>
            </a:r>
          </a:p>
          <a:p>
            <a:pPr marL="0" indent="0">
              <a:buNone/>
            </a:pPr>
            <a:r>
              <a:rPr lang="en-US" sz="1800" b="1" dirty="0">
                <a:latin typeface="Times New Roman" panose="02020603050405020304" pitchFamily="18" charset="0"/>
                <a:cs typeface="Times New Roman" panose="02020603050405020304" pitchFamily="18" charset="0"/>
              </a:rPr>
              <a:t>6.Output &amp; Application:</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Display classified plant names along with medicinal properties and uses.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Develop a user-friendly interface for farmers, researchers, and healthcare professionals.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Integrate results with mobile apps or web platforms for real-time plant identification.</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Enable API integration for further applications in agriculture and pharmaceuticals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03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BB00A520-0BDB-E968-24C0-EDC8D04CA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743" y="1143000"/>
            <a:ext cx="8826759" cy="487524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629D5-567D-EA49-8564-C47E276E1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55C79-AD93-ED0B-509B-0ACB7DF1AA4C}"/>
              </a:ext>
            </a:extLst>
          </p:cNvPr>
          <p:cNvSpPr>
            <a:spLocks noGrp="1"/>
          </p:cNvSpPr>
          <p:nvPr>
            <p:ph type="title"/>
          </p:nvPr>
        </p:nvSpPr>
        <p:spPr/>
        <p:txBody>
          <a:bodyPr/>
          <a:lstStyle/>
          <a:p>
            <a:r>
              <a:rPr lang="en-US" dirty="0"/>
              <a:t>Architecture</a:t>
            </a:r>
            <a:endParaRPr lang="en-IN" dirty="0"/>
          </a:p>
        </p:txBody>
      </p:sp>
      <p:sp>
        <p:nvSpPr>
          <p:cNvPr id="7" name="TextBox 6">
            <a:extLst>
              <a:ext uri="{FF2B5EF4-FFF2-40B4-BE49-F238E27FC236}">
                <a16:creationId xmlns:a16="http://schemas.microsoft.com/office/drawing/2014/main" id="{8E16E12A-8192-0F80-22BF-F95E005BDE18}"/>
              </a:ext>
            </a:extLst>
          </p:cNvPr>
          <p:cNvSpPr txBox="1"/>
          <p:nvPr/>
        </p:nvSpPr>
        <p:spPr>
          <a:xfrm>
            <a:off x="729861" y="1233616"/>
            <a:ext cx="10924073" cy="42473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Architecture Flow:</a:t>
            </a:r>
          </a:p>
          <a:p>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Image Acquisition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Collect images of medicinal plants/raw materials using cameras or existing datasets.</a:t>
            </a:r>
          </a:p>
          <a:p>
            <a:pPr>
              <a:buFont typeface="+mj-lt"/>
              <a:buAutoNum type="arabicPeriod"/>
            </a:pPr>
            <a:r>
              <a:rPr lang="en-US" b="1" dirty="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Noise removal, resizing, contrast enhancement, and normalization.</a:t>
            </a:r>
          </a:p>
          <a:p>
            <a:pPr>
              <a:buFont typeface="+mj-lt"/>
              <a:buAutoNum type="arabicPeriod"/>
            </a:pPr>
            <a:r>
              <a:rPr lang="en-US" b="1" dirty="0">
                <a:latin typeface="Times New Roman" panose="02020603050405020304" pitchFamily="18" charset="0"/>
                <a:cs typeface="Times New Roman" panose="02020603050405020304" pitchFamily="18" charset="0"/>
              </a:rPr>
              <a:t>Feature Extraction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Extract features like color, texture, shape, and edge detection using image processing techniques.</a:t>
            </a:r>
          </a:p>
          <a:p>
            <a:pPr>
              <a:buFont typeface="+mj-lt"/>
              <a:buAutoNum type="arabicPeriod"/>
            </a:pPr>
            <a:r>
              <a:rPr lang="en-US" b="1" dirty="0">
                <a:latin typeface="Times New Roman" panose="02020603050405020304" pitchFamily="18" charset="0"/>
                <a:cs typeface="Times New Roman" panose="02020603050405020304" pitchFamily="18" charset="0"/>
              </a:rPr>
              <a:t>Machine Learning Model</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Train a model using supervised learning techniques like CNN (Convolutional Neural Networks), SVM (Support Vector Machine), or Random Forest.</a:t>
            </a:r>
          </a:p>
          <a:p>
            <a:pPr>
              <a:buFont typeface="+mj-lt"/>
              <a:buAutoNum type="arabicPeriod"/>
            </a:pPr>
            <a:r>
              <a:rPr lang="en-US" b="1" dirty="0">
                <a:latin typeface="Times New Roman" panose="02020603050405020304" pitchFamily="18" charset="0"/>
                <a:cs typeface="Times New Roman" panose="02020603050405020304" pitchFamily="18" charset="0"/>
              </a:rPr>
              <a:t>Classification &amp; Prediction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Identify the plant or raw material based on trained data.</a:t>
            </a:r>
          </a:p>
          <a:p>
            <a:pPr>
              <a:buFont typeface="+mj-lt"/>
              <a:buAutoNum type="arabicPeriod"/>
            </a:pPr>
            <a:r>
              <a:rPr lang="en-US" b="1" dirty="0">
                <a:latin typeface="Times New Roman" panose="02020603050405020304" pitchFamily="18" charset="0"/>
                <a:cs typeface="Times New Roman" panose="02020603050405020304" pitchFamily="18" charset="0"/>
              </a:rPr>
              <a:t>Output &amp; Application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Display the identified plant with details such as scientific name, medicinal properties, and uses.</a:t>
            </a:r>
          </a:p>
        </p:txBody>
      </p:sp>
    </p:spTree>
    <p:extLst>
      <p:ext uri="{BB962C8B-B14F-4D97-AF65-F5344CB8AC3E}">
        <p14:creationId xmlns:p14="http://schemas.microsoft.com/office/powerpoint/2010/main" val="410472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components</a:t>
            </a:r>
            <a:endParaRPr lang="en-IN" dirty="0"/>
          </a:p>
        </p:txBody>
      </p:sp>
      <p:sp>
        <p:nvSpPr>
          <p:cNvPr id="3" name="Content Placeholder 2"/>
          <p:cNvSpPr>
            <a:spLocks noGrp="1"/>
          </p:cNvSpPr>
          <p:nvPr>
            <p:ph idx="1"/>
          </p:nvPr>
        </p:nvSpPr>
        <p:spPr>
          <a:xfrm>
            <a:off x="812800" y="1138335"/>
            <a:ext cx="10668000" cy="5060300"/>
          </a:xfrm>
        </p:spPr>
        <p:txBody>
          <a:bodyPr>
            <a:normAutofit lnSpcReduction="10000"/>
          </a:bodyPr>
          <a:lstStyle/>
          <a:p>
            <a:pPr>
              <a:buFont typeface="+mj-lt"/>
              <a:buAutoNum type="arabicPeriod"/>
            </a:pPr>
            <a:r>
              <a:rPr lang="en-IN" sz="1800" b="1" dirty="0">
                <a:latin typeface="Times New Roman" panose="02020603050405020304" pitchFamily="18" charset="0"/>
                <a:cs typeface="Times New Roman" panose="02020603050405020304" pitchFamily="18" charset="0"/>
              </a:rPr>
              <a:t>High-Resolution Camera/Smartphone:</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To capture detailed images of medicinal plants for the dataset.</a:t>
            </a:r>
          </a:p>
          <a:p>
            <a:pPr>
              <a:buFont typeface="+mj-lt"/>
              <a:buAutoNum type="arabicPeriod"/>
            </a:pPr>
            <a:r>
              <a:rPr lang="en-IN" sz="1800" b="1" dirty="0">
                <a:latin typeface="Times New Roman" panose="02020603050405020304" pitchFamily="18" charset="0"/>
                <a:cs typeface="Times New Roman" panose="02020603050405020304" pitchFamily="18" charset="0"/>
              </a:rPr>
              <a:t>Computer/Laptop:</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A powerful computer with a good CPU and ample RAM for processing and training machine learning models.</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Suggested Specs: Intel i7/i9 or AMD </a:t>
            </a:r>
            <a:r>
              <a:rPr lang="en-IN" sz="1800" dirty="0" err="1">
                <a:latin typeface="Times New Roman" panose="02020603050405020304" pitchFamily="18" charset="0"/>
                <a:cs typeface="Times New Roman" panose="02020603050405020304" pitchFamily="18" charset="0"/>
              </a:rPr>
              <a:t>Ryzen</a:t>
            </a:r>
            <a:r>
              <a:rPr lang="en-IN" sz="1800" dirty="0">
                <a:latin typeface="Times New Roman" panose="02020603050405020304" pitchFamily="18" charset="0"/>
                <a:cs typeface="Times New Roman" panose="02020603050405020304" pitchFamily="18" charset="0"/>
              </a:rPr>
              <a:t> 7/9, 16GB or more RAM, dedicated GPU (e.g., NVIDIA GTX/RTX).</a:t>
            </a:r>
          </a:p>
          <a:p>
            <a:pPr>
              <a:buFont typeface="+mj-lt"/>
              <a:buAutoNum type="arabicPeriod"/>
            </a:pPr>
            <a:r>
              <a:rPr lang="en-IN" sz="1800" b="1" dirty="0">
                <a:latin typeface="Times New Roman" panose="02020603050405020304" pitchFamily="18" charset="0"/>
                <a:cs typeface="Times New Roman" panose="02020603050405020304" pitchFamily="18" charset="0"/>
              </a:rPr>
              <a:t>Graphics Processing Unit (GPU):</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A dedicated GPU to accelerate deep learning model training and image processing tasks.</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Suggested: NVIDIA GeForce RTX series or similar.</a:t>
            </a:r>
          </a:p>
          <a:p>
            <a:pPr>
              <a:buFont typeface="+mj-lt"/>
              <a:buAutoNum type="arabicPeriod"/>
            </a:pPr>
            <a:r>
              <a:rPr lang="en-IN" sz="1800" b="1" dirty="0">
                <a:latin typeface="Times New Roman" panose="02020603050405020304" pitchFamily="18" charset="0"/>
                <a:cs typeface="Times New Roman" panose="02020603050405020304" pitchFamily="18" charset="0"/>
              </a:rPr>
              <a:t>Storage Device:</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Sufficient storage for dataset, </a:t>
            </a:r>
            <a:r>
              <a:rPr lang="en-IN" sz="1800" dirty="0" err="1">
                <a:latin typeface="Times New Roman" panose="02020603050405020304" pitchFamily="18" charset="0"/>
                <a:cs typeface="Times New Roman" panose="02020603050405020304" pitchFamily="18" charset="0"/>
              </a:rPr>
              <a:t>preprocessed</a:t>
            </a:r>
            <a:r>
              <a:rPr lang="en-IN" sz="1800" dirty="0">
                <a:latin typeface="Times New Roman" panose="02020603050405020304" pitchFamily="18" charset="0"/>
                <a:cs typeface="Times New Roman" panose="02020603050405020304" pitchFamily="18" charset="0"/>
              </a:rPr>
              <a:t> images, and model checkpoints.</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Suggested: 1TB SSD or more.</a:t>
            </a:r>
          </a:p>
          <a:p>
            <a:pPr>
              <a:buFont typeface="+mj-lt"/>
              <a:buAutoNum type="arabicPeriod"/>
            </a:pPr>
            <a:r>
              <a:rPr lang="en-IN" sz="1800" b="1" dirty="0">
                <a:latin typeface="Times New Roman" panose="02020603050405020304" pitchFamily="18" charset="0"/>
                <a:cs typeface="Times New Roman" panose="02020603050405020304" pitchFamily="18" charset="0"/>
              </a:rPr>
              <a:t>External Storage/Cloud Storage:</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Backup and storage of large datasets and model backups.</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Options: External HDD/SSD, or cloud services like AWS S3, Google Cloud Storage.</a:t>
            </a: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E65BE-7234-8B4C-DE3D-5EDFE9502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60891-33F4-5F49-6BEF-F8835E086E23}"/>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FC86434F-2200-A02B-DE12-CDBDBA91CDDD}"/>
              </a:ext>
            </a:extLst>
          </p:cNvPr>
          <p:cNvSpPr>
            <a:spLocks noGrp="1"/>
          </p:cNvSpPr>
          <p:nvPr>
            <p:ph idx="1"/>
          </p:nvPr>
        </p:nvSpPr>
        <p:spPr>
          <a:xfrm>
            <a:off x="812800" y="881744"/>
            <a:ext cx="11568922" cy="4952997"/>
          </a:xfrm>
        </p:spPr>
        <p:txBody>
          <a:bodyPr>
            <a:noAutofit/>
          </a:bodyPr>
          <a:lstStyle/>
          <a:p>
            <a:pPr>
              <a:buFont typeface="+mj-lt"/>
              <a:buAutoNum type="arabicPeriod"/>
            </a:pPr>
            <a:r>
              <a:rPr lang="en-IN" sz="1800" b="1" dirty="0">
                <a:latin typeface="Times New Roman" panose="02020603050405020304" pitchFamily="18" charset="0"/>
                <a:cs typeface="Times New Roman" panose="02020603050405020304" pitchFamily="18" charset="0"/>
              </a:rPr>
              <a:t>Operating System:</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Preferred: Windows 10/11, macOS, or Linux (Ubuntu).</a:t>
            </a:r>
          </a:p>
          <a:p>
            <a:pPr>
              <a:buFont typeface="+mj-lt"/>
              <a:buAutoNum type="arabicPeriod"/>
            </a:pPr>
            <a:r>
              <a:rPr lang="en-IN" sz="1800" b="1" dirty="0">
                <a:latin typeface="Times New Roman" panose="02020603050405020304" pitchFamily="18" charset="0"/>
                <a:cs typeface="Times New Roman" panose="02020603050405020304" pitchFamily="18" charset="0"/>
              </a:rPr>
              <a:t>Programming Languages:</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Primary: Python (for machine learning and image processing tasks).</a:t>
            </a:r>
          </a:p>
          <a:p>
            <a:pPr>
              <a:buFont typeface="+mj-lt"/>
              <a:buAutoNum type="arabicPeriod"/>
            </a:pPr>
            <a:r>
              <a:rPr lang="en-IN" sz="1800" b="1" dirty="0">
                <a:latin typeface="Times New Roman" panose="02020603050405020304" pitchFamily="18" charset="0"/>
                <a:cs typeface="Times New Roman" panose="02020603050405020304" pitchFamily="18" charset="0"/>
              </a:rPr>
              <a:t>Integrated Development Environment (IDE):</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Suggested: Jupyter Notebook, PyCharm, or </a:t>
            </a:r>
            <a:r>
              <a:rPr lang="en-IN" sz="1800" dirty="0" err="1">
                <a:latin typeface="Times New Roman" panose="02020603050405020304" pitchFamily="18" charset="0"/>
                <a:cs typeface="Times New Roman" panose="02020603050405020304" pitchFamily="18" charset="0"/>
              </a:rPr>
              <a:t>VSCode</a:t>
            </a:r>
            <a:r>
              <a:rPr lang="en-IN" sz="1800" dirty="0">
                <a:latin typeface="Times New Roman" panose="02020603050405020304" pitchFamily="18" charset="0"/>
                <a:cs typeface="Times New Roman" panose="02020603050405020304" pitchFamily="18" charset="0"/>
              </a:rPr>
              <a:t>.</a:t>
            </a:r>
          </a:p>
          <a:p>
            <a:pPr>
              <a:buFont typeface="+mj-lt"/>
              <a:buAutoNum type="arabicPeriod"/>
            </a:pPr>
            <a:r>
              <a:rPr lang="en-IN" sz="1800" b="1" dirty="0">
                <a:latin typeface="Times New Roman" panose="02020603050405020304" pitchFamily="18" charset="0"/>
                <a:cs typeface="Times New Roman" panose="02020603050405020304" pitchFamily="18" charset="0"/>
              </a:rPr>
              <a:t>Libraries and Frameworks:</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Image Processing:</a:t>
            </a:r>
            <a:r>
              <a:rPr lang="en-IN" sz="1800" dirty="0">
                <a:latin typeface="Times New Roman" panose="02020603050405020304" pitchFamily="18" charset="0"/>
                <a:cs typeface="Times New Roman" panose="02020603050405020304" pitchFamily="18" charset="0"/>
              </a:rPr>
              <a:t> OpenCV, PIL (Pillow), scikit-image.</a:t>
            </a: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Machine Learning:</a:t>
            </a:r>
            <a:r>
              <a:rPr lang="en-IN" sz="1800" dirty="0">
                <a:latin typeface="Times New Roman" panose="02020603050405020304" pitchFamily="18" charset="0"/>
                <a:cs typeface="Times New Roman" panose="02020603050405020304" pitchFamily="18" charset="0"/>
              </a:rPr>
              <a:t> TensorFlow, </a:t>
            </a: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scikit-learn.</a:t>
            </a: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Data Manipulation:</a:t>
            </a:r>
            <a:r>
              <a:rPr lang="en-IN" sz="1800" dirty="0">
                <a:latin typeface="Times New Roman" panose="02020603050405020304" pitchFamily="18" charset="0"/>
                <a:cs typeface="Times New Roman" panose="02020603050405020304" pitchFamily="18" charset="0"/>
              </a:rPr>
              <a:t> NumPy, pandas.</a:t>
            </a: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Visualization:</a:t>
            </a:r>
            <a:r>
              <a:rPr lang="en-IN" sz="1800" dirty="0">
                <a:latin typeface="Times New Roman" panose="02020603050405020304" pitchFamily="18" charset="0"/>
                <a:cs typeface="Times New Roman" panose="02020603050405020304" pitchFamily="18" charset="0"/>
              </a:rPr>
              <a:t> Matplotlib, Seaborn.</a:t>
            </a:r>
          </a:p>
          <a:p>
            <a:pPr>
              <a:buFont typeface="+mj-lt"/>
              <a:buAutoNum type="arabicPeriod"/>
            </a:pPr>
            <a:r>
              <a:rPr lang="en-IN" sz="1800" b="1" dirty="0">
                <a:latin typeface="Times New Roman" panose="02020603050405020304" pitchFamily="18" charset="0"/>
                <a:cs typeface="Times New Roman" panose="02020603050405020304" pitchFamily="18" charset="0"/>
              </a:rPr>
              <a:t>Deep Learning Models:</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Convolutional Neural Networks (CNN):</a:t>
            </a:r>
            <a:r>
              <a:rPr lang="en-IN" sz="1800" dirty="0">
                <a:latin typeface="Times New Roman" panose="02020603050405020304" pitchFamily="18" charset="0"/>
                <a:cs typeface="Times New Roman" panose="02020603050405020304" pitchFamily="18" charset="0"/>
              </a:rPr>
              <a:t> Pre-trained models like VGG, </a:t>
            </a:r>
            <a:r>
              <a:rPr lang="en-IN" sz="1800" dirty="0" err="1">
                <a:latin typeface="Times New Roman" panose="02020603050405020304" pitchFamily="18" charset="0"/>
                <a:cs typeface="Times New Roman" panose="02020603050405020304" pitchFamily="18" charset="0"/>
              </a:rPr>
              <a:t>ResNet</a:t>
            </a:r>
            <a:r>
              <a:rPr lang="en-IN" sz="1800" dirty="0">
                <a:latin typeface="Times New Roman" panose="02020603050405020304" pitchFamily="18" charset="0"/>
                <a:cs typeface="Times New Roman" panose="02020603050405020304" pitchFamily="18" charset="0"/>
              </a:rPr>
              <a:t>, or custom CNN architectures.</a:t>
            </a: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Transfer Learning:</a:t>
            </a:r>
            <a:r>
              <a:rPr lang="en-IN" sz="1800" dirty="0">
                <a:latin typeface="Times New Roman" panose="02020603050405020304" pitchFamily="18" charset="0"/>
                <a:cs typeface="Times New Roman" panose="02020603050405020304" pitchFamily="18" charset="0"/>
              </a:rPr>
              <a:t> Frameworks like TensorFlow Hub or </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Hub.</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51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C86B-22F1-7B6A-5AEF-198AA5CB4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64519-F29C-30AA-FBBF-CFCCB833EF61}"/>
              </a:ext>
            </a:extLst>
          </p:cNvPr>
          <p:cNvSpPr>
            <a:spLocks noGrp="1"/>
          </p:cNvSpPr>
          <p:nvPr>
            <p:ph type="title"/>
          </p:nvPr>
        </p:nvSpPr>
        <p:spPr/>
        <p:txBody>
          <a:bodyPr/>
          <a:lstStyle/>
          <a:p>
            <a:r>
              <a:rPr lang="en-US" dirty="0"/>
              <a:t>Software components (cont..)</a:t>
            </a:r>
            <a:endParaRPr lang="en-IN" dirty="0"/>
          </a:p>
        </p:txBody>
      </p:sp>
      <p:sp>
        <p:nvSpPr>
          <p:cNvPr id="3" name="Content Placeholder 2">
            <a:extLst>
              <a:ext uri="{FF2B5EF4-FFF2-40B4-BE49-F238E27FC236}">
                <a16:creationId xmlns:a16="http://schemas.microsoft.com/office/drawing/2014/main" id="{E01D24C3-B71C-6753-B886-80785375ADD8}"/>
              </a:ext>
            </a:extLst>
          </p:cNvPr>
          <p:cNvSpPr>
            <a:spLocks noGrp="1"/>
          </p:cNvSpPr>
          <p:nvPr>
            <p:ph idx="1"/>
          </p:nvPr>
        </p:nvSpPr>
        <p:spPr>
          <a:xfrm>
            <a:off x="812800" y="1049695"/>
            <a:ext cx="10668000" cy="4952997"/>
          </a:xfrm>
        </p:spPr>
        <p:txBody>
          <a:bodyPr>
            <a:noAutofit/>
          </a:bodyPr>
          <a:lstStyle/>
          <a:p>
            <a:pPr marL="0" indent="0">
              <a:buNone/>
            </a:pPr>
            <a:r>
              <a:rPr lang="en-IN" sz="1800" b="1" dirty="0">
                <a:latin typeface="Times New Roman" panose="02020603050405020304" pitchFamily="18" charset="0"/>
                <a:cs typeface="Times New Roman" panose="02020603050405020304" pitchFamily="18" charset="0"/>
              </a:rPr>
              <a:t>7.User Interface Development:</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Web Development:</a:t>
            </a:r>
            <a:r>
              <a:rPr lang="en-IN" sz="1800" dirty="0">
                <a:latin typeface="Times New Roman" panose="02020603050405020304" pitchFamily="18" charset="0"/>
                <a:cs typeface="Times New Roman" panose="02020603050405020304" pitchFamily="18" charset="0"/>
              </a:rPr>
              <a:t> HTML, CSS, JavaScript, Flask/Django for web application.</a:t>
            </a:r>
          </a:p>
          <a:p>
            <a:pPr marL="742950" lvl="1" indent="-285750">
              <a:buFont typeface="+mj-lt"/>
              <a:buAutoNum type="arabicPeriod"/>
            </a:pPr>
            <a:r>
              <a:rPr lang="en-IN" sz="1800" b="1" dirty="0">
                <a:latin typeface="Times New Roman" panose="02020603050405020304" pitchFamily="18" charset="0"/>
                <a:cs typeface="Times New Roman" panose="02020603050405020304" pitchFamily="18" charset="0"/>
              </a:rPr>
              <a:t>Mobile Development (Optional):</a:t>
            </a:r>
            <a:r>
              <a:rPr lang="en-IN" sz="1800" dirty="0">
                <a:latin typeface="Times New Roman" panose="02020603050405020304" pitchFamily="18" charset="0"/>
                <a:cs typeface="Times New Roman" panose="02020603050405020304" pitchFamily="18" charset="0"/>
              </a:rPr>
              <a:t> React Native, Flutter.</a:t>
            </a:r>
          </a:p>
          <a:p>
            <a:pPr marL="0" indent="0">
              <a:buNone/>
            </a:pPr>
            <a:r>
              <a:rPr lang="en-IN" sz="1800" b="1" dirty="0">
                <a:latin typeface="Times New Roman" panose="02020603050405020304" pitchFamily="18" charset="0"/>
                <a:cs typeface="Times New Roman" panose="02020603050405020304" pitchFamily="18" charset="0"/>
              </a:rPr>
              <a:t>8.Version Control System:</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To manage codebase and collaborate with team members.</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Suggested: Git, GitHub.</a:t>
            </a:r>
          </a:p>
          <a:p>
            <a:pPr marL="0" indent="0">
              <a:buNone/>
            </a:pPr>
            <a:r>
              <a:rPr lang="en-IN" sz="1800" b="1" dirty="0">
                <a:latin typeface="Times New Roman" panose="02020603050405020304" pitchFamily="18" charset="0"/>
                <a:cs typeface="Times New Roman" panose="02020603050405020304" pitchFamily="18" charset="0"/>
              </a:rPr>
              <a:t>9.Cloud Services (Optional):</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For model training, deployment, and storage.</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Options: AWS, Google Cloud Platform, Microsoft Azure.</a:t>
            </a:r>
          </a:p>
          <a:p>
            <a:pPr marL="0" indent="0">
              <a:buNone/>
            </a:pPr>
            <a:r>
              <a:rPr lang="en-IN" sz="1800" b="1" dirty="0">
                <a:latin typeface="Times New Roman" panose="02020603050405020304" pitchFamily="18" charset="0"/>
                <a:cs typeface="Times New Roman" panose="02020603050405020304" pitchFamily="18" charset="0"/>
              </a:rPr>
              <a:t>10.Documentation Tools:</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Tools to document the project, code, and findings.</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Suggested: Sphinx, MkDocs, Jupyter Notebook for interactive documentation</a:t>
            </a:r>
          </a:p>
          <a:p>
            <a:pPr marL="0" indent="0">
              <a:buNone/>
            </a:pPr>
            <a:r>
              <a:rPr lang="en-IN" sz="1800" b="1" dirty="0">
                <a:latin typeface="Times New Roman" panose="02020603050405020304" pitchFamily="18" charset="0"/>
                <a:cs typeface="Times New Roman" panose="02020603050405020304" pitchFamily="18" charset="0"/>
              </a:rPr>
              <a:t>11. Database Management System:</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For storing image metadata and user feedback.</a:t>
            </a:r>
          </a:p>
          <a:p>
            <a:pPr marL="742950" lvl="1" indent="-285750">
              <a:buFont typeface="+mj-lt"/>
              <a:buAutoNum type="arabicPeriod"/>
            </a:pPr>
            <a:r>
              <a:rPr lang="en-IN" sz="1800" dirty="0">
                <a:latin typeface="Times New Roman" panose="02020603050405020304" pitchFamily="18" charset="0"/>
                <a:cs typeface="Times New Roman" panose="02020603050405020304" pitchFamily="18" charset="0"/>
              </a:rPr>
              <a:t>Suggested: SQLite, MySQL, or PostgreSQL.</a:t>
            </a:r>
          </a:p>
          <a:p>
            <a:pPr marL="742950" lvl="1" indent="-28575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7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pic>
        <p:nvPicPr>
          <p:cNvPr id="4" name="Picture 3" descr="Project Timeline Graph"/>
          <p:cNvPicPr>
            <a:picLocks noChangeAspect="1"/>
          </p:cNvPicPr>
          <p:nvPr/>
        </p:nvPicPr>
        <p:blipFill>
          <a:blip r:embed="rId2"/>
          <a:stretch>
            <a:fillRect/>
          </a:stretch>
        </p:blipFill>
        <p:spPr>
          <a:xfrm>
            <a:off x="933061" y="1143000"/>
            <a:ext cx="10370574" cy="43865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pPr marL="0" indent="0">
              <a:buNone/>
            </a:pPr>
            <a:r>
              <a:rPr lang="en-GB" sz="1800" dirty="0">
                <a:latin typeface="Times New Roman" panose="02020603050405020304" pitchFamily="18" charset="0"/>
                <a:cs typeface="Times New Roman" panose="02020603050405020304" pitchFamily="18" charset="0"/>
              </a:rPr>
              <a:t>1</a:t>
            </a:r>
            <a:r>
              <a:rPr lang="en-GB" sz="1800" b="1" dirty="0">
                <a:latin typeface="Times New Roman" panose="02020603050405020304" pitchFamily="18" charset="0"/>
                <a:cs typeface="Times New Roman" panose="02020603050405020304" pitchFamily="18" charset="0"/>
              </a:rPr>
              <a:t>. </a:t>
            </a:r>
            <a:r>
              <a:rPr lang="en-MY" sz="1800" b="1" dirty="0">
                <a:latin typeface="Times New Roman" panose="02020603050405020304" pitchFamily="18" charset="0"/>
                <a:cs typeface="Times New Roman" panose="02020603050405020304" pitchFamily="18" charset="0"/>
              </a:rPr>
              <a:t>Accurate Identification</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machine learning-based system capable of correctly classifying medicinal plants and raw materials with high precision.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2. </a:t>
            </a:r>
            <a:r>
              <a:rPr lang="en-MY" sz="1800" b="1" dirty="0">
                <a:latin typeface="Times New Roman" panose="02020603050405020304" pitchFamily="18" charset="0"/>
                <a:cs typeface="Times New Roman" panose="02020603050405020304" pitchFamily="18" charset="0"/>
              </a:rPr>
              <a:t>Automation &amp; Efficiency</a:t>
            </a:r>
            <a:r>
              <a:rPr lang="en-MY"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a:t>
            </a:r>
          </a:p>
          <a:p>
            <a:pPr marL="0" indent="0">
              <a:buNone/>
            </a:pPr>
            <a:r>
              <a:rPr lang="en-GB"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Reduced reliance on manual identification, making the process faster, scalable, and less error-prone.</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3. </a:t>
            </a:r>
            <a:r>
              <a:rPr lang="en-MY" sz="1800" b="1" dirty="0">
                <a:latin typeface="Times New Roman" panose="02020603050405020304" pitchFamily="18" charset="0"/>
                <a:cs typeface="Times New Roman" panose="02020603050405020304" pitchFamily="18" charset="0"/>
              </a:rPr>
              <a:t>Feature Extraction</a:t>
            </a:r>
            <a:r>
              <a:rPr lang="en-GB" sz="1800" b="1" dirty="0">
                <a:latin typeface="Times New Roman" panose="02020603050405020304" pitchFamily="18" charset="0"/>
                <a:cs typeface="Times New Roman" panose="02020603050405020304" pitchFamily="18" charset="0"/>
              </a:rPr>
              <a:t>:</a:t>
            </a:r>
          </a:p>
          <a:p>
            <a:pPr marL="0" indent="0">
              <a:buNone/>
            </a:pPr>
            <a:r>
              <a:rPr lang="en-GB"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Effective recognition of plants using key features like leaf shape, texture, and color for classification.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4. </a:t>
            </a:r>
            <a:r>
              <a:rPr lang="en-MY" sz="1800" b="1" dirty="0">
                <a:latin typeface="Times New Roman" panose="02020603050405020304" pitchFamily="18" charset="0"/>
                <a:cs typeface="Times New Roman" panose="02020603050405020304" pitchFamily="18" charset="0"/>
              </a:rPr>
              <a:t>User-Friendly Application</a:t>
            </a:r>
            <a:r>
              <a:rPr lang="en-GB" sz="1800" b="1"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practical tool that can be used by researchers, herbalists, and pharmaceutical industries for real-time plant identification.</a:t>
            </a:r>
          </a:p>
          <a:p>
            <a:pPr marL="0" indent="0">
              <a:buNone/>
            </a:pPr>
            <a:r>
              <a:rPr lang="en-GB" sz="1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identification of medicinal plants and raw materials using image processing and machine learning offers a fast, accurate, and automated solution.</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leveraging feature extraction techniques and advanced classification models, the system ensures high accuracy and scalability.</a:t>
            </a:r>
          </a:p>
          <a:p>
            <a:r>
              <a:rPr lang="en-US" dirty="0">
                <a:latin typeface="Times New Roman" panose="02020603050405020304" pitchFamily="18" charset="0"/>
                <a:cs typeface="Times New Roman" panose="02020603050405020304" pitchFamily="18" charset="0"/>
              </a:rPr>
              <a:t>The implementation of this technology can benefit researchers, herbalists, and the pharmaceutical industry, facilitating better utilization of medicinal plants.</a:t>
            </a:r>
          </a:p>
          <a:p>
            <a:r>
              <a:rPr lang="en-US" dirty="0">
                <a:latin typeface="Times New Roman" panose="02020603050405020304" pitchFamily="18" charset="0"/>
                <a:cs typeface="Times New Roman" panose="02020603050405020304" pitchFamily="18" charset="0"/>
              </a:rPr>
              <a:t>Future improvements can focus on enhancing model performance, expanding datasets, and integrating real-time applications for broader usability.</a:t>
            </a:r>
          </a:p>
          <a:p>
            <a:r>
              <a:rPr lang="en-US" dirty="0">
                <a:latin typeface="Times New Roman" panose="02020603050405020304" pitchFamily="18" charset="0"/>
                <a:cs typeface="Times New Roman" panose="02020603050405020304" pitchFamily="18" charset="0"/>
              </a:rPr>
              <a:t>This approach eliminates human errors and overcomes the limitations of traditional methods, making plant identification more efficient and accessible.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MY" dirty="0">
                <a:latin typeface="Cambria" panose="02040503050406030204" pitchFamily="18" charset="0"/>
                <a:ea typeface="Cambria" panose="02040503050406030204" pitchFamily="18" charset="0"/>
              </a:rPr>
              <a:t>https://github.com/Sreyya777/PIP2001_CAPESTONE-PROJECT</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Medicinal plants play a crucial role in traditional and modern medicine. Identifying these plants accurately is essential for their effective use in healthcare and pharmaceuticals. </a:t>
            </a:r>
          </a:p>
          <a:p>
            <a:pPr marL="0" indent="0">
              <a:buNone/>
            </a:pPr>
            <a:r>
              <a:rPr lang="en-US" dirty="0">
                <a:latin typeface="Times New Roman" panose="02020603050405020304" pitchFamily="18" charset="0"/>
                <a:cs typeface="Times New Roman" panose="02020603050405020304" pitchFamily="18" charset="0"/>
              </a:rPr>
              <a:t>However, manual identification is often time-consuming and error-prone. This project leverages image processing techniques combined with machine learning algorithms to automate and enhance the accuracy of medicinal plant identification.</a:t>
            </a:r>
          </a:p>
          <a:p>
            <a:pPr marL="0" indent="0">
              <a:buNone/>
            </a:pPr>
            <a:r>
              <a:rPr lang="en-US" dirty="0">
                <a:latin typeface="Times New Roman" panose="02020603050405020304" pitchFamily="18" charset="0"/>
                <a:cs typeface="Times New Roman" panose="02020603050405020304" pitchFamily="18" charset="0"/>
              </a:rPr>
              <a:t>By utilizing advanced pattern recognition and classification models, this approach aims to facilitate efficient plant recognition, benefiting researchers, herbalists, and pharmaceutical industries.</a:t>
            </a:r>
          </a:p>
          <a:p>
            <a:pPr marL="0" indent="0">
              <a:buNone/>
            </a:pPr>
            <a:r>
              <a:rPr lang="en-US" dirty="0">
                <a:latin typeface="Times New Roman" panose="02020603050405020304" pitchFamily="18" charset="0"/>
                <a:cs typeface="Times New Roman" panose="02020603050405020304" pitchFamily="18" charset="0"/>
              </a:rPr>
              <a:t>The integration of image processing with machine learning enables the extraction of key features such as leaf shape, texture, and color for precise identification</a:t>
            </a:r>
          </a:p>
          <a:p>
            <a:pPr marL="0" indent="0">
              <a:buNone/>
            </a:pPr>
            <a:r>
              <a:rPr lang="en-US" dirty="0">
                <a:latin typeface="Times New Roman" panose="02020603050405020304" pitchFamily="18" charset="0"/>
                <a:cs typeface="Times New Roman" panose="02020603050405020304" pitchFamily="18" charset="0"/>
              </a:rPr>
              <a:t>By developing a robust model trained on diverse datasets, this project aims to provide a reliable solution for recognizing medicinal plants and raw materials with high accuracy.</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Content Placeholder 4">
            <a:extLst>
              <a:ext uri="{FF2B5EF4-FFF2-40B4-BE49-F238E27FC236}">
                <a16:creationId xmlns:a16="http://schemas.microsoft.com/office/drawing/2014/main" id="{BAB31026-2075-F924-BC73-8F0C823572C2}"/>
              </a:ext>
            </a:extLst>
          </p:cNvPr>
          <p:cNvSpPr>
            <a:spLocks noGrp="1"/>
          </p:cNvSpPr>
          <p:nvPr>
            <p:ph idx="1"/>
          </p:nvPr>
        </p:nvSpPr>
        <p:spPr/>
        <p:txBody>
          <a:bodyPr>
            <a:normAutofit fontScale="92500" lnSpcReduction="20000"/>
          </a:bodyPr>
          <a:lstStyle/>
          <a:p>
            <a:pPr marL="457200" indent="-457200" algn="just">
              <a:lnSpc>
                <a:spcPct val="110000"/>
              </a:lnSpc>
              <a:buFont typeface="+mj-lt"/>
              <a:buAutoNum type="arabicPeriod"/>
            </a:pPr>
            <a:r>
              <a:rPr lang="en-IN" dirty="0">
                <a:latin typeface="Times New Roman" panose="02020603050405020304" pitchFamily="18" charset="0"/>
                <a:cs typeface="Times New Roman" panose="02020603050405020304" pitchFamily="18" charset="0"/>
              </a:rPr>
              <a:t>S. Patel et al., "Automated Medicinal Plant Identification through Image Processing and Machine Learning," IEEE Access, 2023. </a:t>
            </a:r>
          </a:p>
          <a:p>
            <a:pPr marL="457200" indent="-457200" algn="just">
              <a:lnSpc>
                <a:spcPct val="11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r>
              <a:rPr lang="en-IN" dirty="0">
                <a:latin typeface="Times New Roman" panose="02020603050405020304" pitchFamily="18" charset="0"/>
                <a:cs typeface="Times New Roman" panose="02020603050405020304" pitchFamily="18" charset="0"/>
              </a:rPr>
              <a:t>R. Kumar and V. Sharma, "Medicinal Plants Recognition Using Deep Learning," IEEE Transactions on Computational Biology, 2022. </a:t>
            </a:r>
          </a:p>
          <a:p>
            <a:pPr marL="457200" indent="-457200" algn="just">
              <a:lnSpc>
                <a:spcPct val="11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r>
              <a:rPr lang="en-IN" dirty="0">
                <a:latin typeface="Times New Roman" panose="02020603050405020304" pitchFamily="18" charset="0"/>
                <a:cs typeface="Times New Roman" panose="02020603050405020304" pitchFamily="18" charset="0"/>
              </a:rPr>
              <a:t>M. Jadhav et al., "Plant Identification Using Machine Learning," IEEE Conference on Smart Technologies, 2021. </a:t>
            </a:r>
          </a:p>
          <a:p>
            <a:pPr marL="457200" indent="-457200" algn="just">
              <a:lnSpc>
                <a:spcPct val="11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r>
              <a:rPr lang="en-IN" dirty="0">
                <a:latin typeface="Times New Roman" panose="02020603050405020304" pitchFamily="18" charset="0"/>
                <a:cs typeface="Times New Roman" panose="02020603050405020304" pitchFamily="18" charset="0"/>
              </a:rPr>
              <a:t>A. Gupta et al., "Medicinal Plant Classification Using Transfer Learning and Traditional Methods," IEEE </a:t>
            </a:r>
            <a:r>
              <a:rPr lang="en-IN" dirty="0" err="1">
                <a:latin typeface="Times New Roman" panose="02020603050405020304" pitchFamily="18" charset="0"/>
                <a:cs typeface="Times New Roman" panose="02020603050405020304" pitchFamily="18" charset="0"/>
              </a:rPr>
              <a:t>INDIACom</a:t>
            </a:r>
            <a:r>
              <a:rPr lang="en-IN" dirty="0">
                <a:latin typeface="Times New Roman" panose="02020603050405020304" pitchFamily="18" charset="0"/>
                <a:cs typeface="Times New Roman" panose="02020603050405020304" pitchFamily="18" charset="0"/>
              </a:rPr>
              <a:t>, 2020. </a:t>
            </a:r>
          </a:p>
          <a:p>
            <a:pPr marL="457200" indent="-457200" algn="just">
              <a:lnSpc>
                <a:spcPct val="11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r>
              <a:rPr lang="en-IN" dirty="0">
                <a:latin typeface="Times New Roman" panose="02020603050405020304" pitchFamily="18" charset="0"/>
                <a:cs typeface="Times New Roman" panose="02020603050405020304" pitchFamily="18" charset="0"/>
              </a:rPr>
              <a:t>P. Rao et al., "Real-Time Identification of Medicinal Plants Using Machine Learning," IEEE International Conference on AI and IoT, 2023.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5A8C-3057-BC0A-0B1D-82524E289533}"/>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9620062F-CD28-0C93-87B0-8FE40DDEA50C}"/>
              </a:ext>
            </a:extLst>
          </p:cNvPr>
          <p:cNvSpPr>
            <a:spLocks noGrp="1"/>
          </p:cNvSpPr>
          <p:nvPr>
            <p:ph idx="1"/>
          </p:nvPr>
        </p:nvSpPr>
        <p:spPr/>
        <p:txBody>
          <a:bodyPr>
            <a:normAutofit fontScale="92500" lnSpcReduction="20000"/>
          </a:bodyPr>
          <a:lstStyle/>
          <a:p>
            <a:pPr marL="0" indent="0" algn="just">
              <a:buNone/>
            </a:pPr>
            <a:r>
              <a:rPr lang="en-IN" dirty="0">
                <a:latin typeface="Times New Roman" panose="02020603050405020304" pitchFamily="18" charset="0"/>
                <a:cs typeface="Times New Roman" panose="02020603050405020304" pitchFamily="18" charset="0"/>
              </a:rPr>
              <a:t>6. T. Banerjee and S. Roy, "Plant Identification and Analysis of Medicinal Properties Using Image Processing and Machine Learning," IEEE Xplore, 2021.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7. N. Singh et al., "Medicinal Plants Attribute Detection by Deep Learning Image Processing Techniques," IEEE Transactions on Image Processing, 2022.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8. S. Iyer and K. Ramesh, "Medicinal Plant Species Detection Using Deep Learning," IEEE International Symposium on Bioinformatics, 2023.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9. G. Priyanga et al., "Automated Identification of Medicinal Plants Using Machine Learning," International Journal of Creative Research Thoughts (IJCRT), vol. 12, no. 3, pp. i718-i724, March 2024.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10. Abhishek Gokhale et al., "Identification of Medicinal Plant Using Image Processing and Machine Learning," in Applied Computer Vision and Image Processing, Springer, pp. 272–282, July 2020.</a:t>
            </a:r>
          </a:p>
        </p:txBody>
      </p:sp>
    </p:spTree>
    <p:extLst>
      <p:ext uri="{BB962C8B-B14F-4D97-AF65-F5344CB8AC3E}">
        <p14:creationId xmlns:p14="http://schemas.microsoft.com/office/powerpoint/2010/main" val="3660112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a:extLst>
              <a:ext uri="{FF2B5EF4-FFF2-40B4-BE49-F238E27FC236}">
                <a16:creationId xmlns:a16="http://schemas.microsoft.com/office/drawing/2014/main" id="{C8325500-7F03-50AF-6022-A89A7307A1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917" y="1380931"/>
            <a:ext cx="4874260" cy="3937518"/>
          </a:xfrm>
          <a:prstGeom prst="rect">
            <a:avLst/>
          </a:prstGeom>
          <a:noFill/>
          <a:ln>
            <a:noFill/>
          </a:ln>
        </p:spPr>
      </p:pic>
      <p:sp>
        <p:nvSpPr>
          <p:cNvPr id="9" name="TextBox 8">
            <a:extLst>
              <a:ext uri="{FF2B5EF4-FFF2-40B4-BE49-F238E27FC236}">
                <a16:creationId xmlns:a16="http://schemas.microsoft.com/office/drawing/2014/main" id="{DF5E31A4-6ABB-2414-213F-2798CCE6E58D}"/>
              </a:ext>
            </a:extLst>
          </p:cNvPr>
          <p:cNvSpPr txBox="1"/>
          <p:nvPr/>
        </p:nvSpPr>
        <p:spPr>
          <a:xfrm>
            <a:off x="5603318" y="1180743"/>
            <a:ext cx="6097554" cy="501675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Mapped SDG Goals:</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Goal 3: Good Health and Well-being</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Enhances the identification of medicinal plants, contributing to better health and well-being by promoting the use of natural and traditional medicine.</a:t>
            </a:r>
          </a:p>
          <a:p>
            <a:pPr>
              <a:buFont typeface="+mj-lt"/>
              <a:buAutoNum type="arabicPeriod"/>
            </a:pPr>
            <a:r>
              <a:rPr lang="en-US" sz="2000" b="1" dirty="0">
                <a:latin typeface="Times New Roman" panose="02020603050405020304" pitchFamily="18" charset="0"/>
                <a:cs typeface="Times New Roman" panose="02020603050405020304" pitchFamily="18" charset="0"/>
              </a:rPr>
              <a:t>Goal 9: Industry, Innovation, and Infrastructure</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Utilizes advanced technologies and promotes innovation in the field of medicinal plant identification, contributing to sustainable industrial development.</a:t>
            </a:r>
          </a:p>
          <a:p>
            <a:pPr>
              <a:buFont typeface="+mj-lt"/>
              <a:buAutoNum type="arabicPeriod"/>
            </a:pPr>
            <a:r>
              <a:rPr lang="en-US" sz="2000" b="1" dirty="0">
                <a:latin typeface="Times New Roman" panose="02020603050405020304" pitchFamily="18" charset="0"/>
                <a:cs typeface="Times New Roman" panose="02020603050405020304" pitchFamily="18" charset="0"/>
              </a:rPr>
              <a:t>Goal 15: Life on Land</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Supports the conservation and sustainable use of terrestrial ecosystems by promoting the identification and protection of medicinal plants and biodiversity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1" name="Content Placeholder 10">
            <a:extLst>
              <a:ext uri="{FF2B5EF4-FFF2-40B4-BE49-F238E27FC236}">
                <a16:creationId xmlns:a16="http://schemas.microsoft.com/office/drawing/2014/main" id="{DCD90AE6-B06F-4414-8936-8EE83DC2FE45}"/>
              </a:ext>
            </a:extLst>
          </p:cNvPr>
          <p:cNvGraphicFramePr>
            <a:graphicFrameLocks noGrp="1"/>
          </p:cNvGraphicFramePr>
          <p:nvPr>
            <p:ph idx="1"/>
            <p:extLst>
              <p:ext uri="{D42A27DB-BD31-4B8C-83A1-F6EECF244321}">
                <p14:modId xmlns:p14="http://schemas.microsoft.com/office/powerpoint/2010/main" val="583684023"/>
              </p:ext>
            </p:extLst>
          </p:nvPr>
        </p:nvGraphicFramePr>
        <p:xfrm>
          <a:off x="812800" y="1168398"/>
          <a:ext cx="10668000" cy="4836161"/>
        </p:xfrm>
        <a:graphic>
          <a:graphicData uri="http://schemas.openxmlformats.org/drawingml/2006/table">
            <a:tbl>
              <a:tblPr>
                <a:tableStyleId>{5C22544A-7EE6-4342-B048-85BDC9FD1C3A}</a:tableStyleId>
              </a:tblPr>
              <a:tblGrid>
                <a:gridCol w="487680">
                  <a:extLst>
                    <a:ext uri="{9D8B030D-6E8A-4147-A177-3AD203B41FA5}">
                      <a16:colId xmlns:a16="http://schemas.microsoft.com/office/drawing/2014/main" val="2330364279"/>
                    </a:ext>
                  </a:extLst>
                </a:gridCol>
                <a:gridCol w="1957970">
                  <a:extLst>
                    <a:ext uri="{9D8B030D-6E8A-4147-A177-3AD203B41FA5}">
                      <a16:colId xmlns:a16="http://schemas.microsoft.com/office/drawing/2014/main" val="1047908695"/>
                    </a:ext>
                  </a:extLst>
                </a:gridCol>
                <a:gridCol w="1100192">
                  <a:extLst>
                    <a:ext uri="{9D8B030D-6E8A-4147-A177-3AD203B41FA5}">
                      <a16:colId xmlns:a16="http://schemas.microsoft.com/office/drawing/2014/main" val="3224676852"/>
                    </a:ext>
                  </a:extLst>
                </a:gridCol>
                <a:gridCol w="477518">
                  <a:extLst>
                    <a:ext uri="{9D8B030D-6E8A-4147-A177-3AD203B41FA5}">
                      <a16:colId xmlns:a16="http://schemas.microsoft.com/office/drawing/2014/main" val="921930137"/>
                    </a:ext>
                  </a:extLst>
                </a:gridCol>
                <a:gridCol w="2682240">
                  <a:extLst>
                    <a:ext uri="{9D8B030D-6E8A-4147-A177-3AD203B41FA5}">
                      <a16:colId xmlns:a16="http://schemas.microsoft.com/office/drawing/2014/main" val="697862736"/>
                    </a:ext>
                  </a:extLst>
                </a:gridCol>
                <a:gridCol w="3962400">
                  <a:extLst>
                    <a:ext uri="{9D8B030D-6E8A-4147-A177-3AD203B41FA5}">
                      <a16:colId xmlns:a16="http://schemas.microsoft.com/office/drawing/2014/main" val="1322870549"/>
                    </a:ext>
                  </a:extLst>
                </a:gridCol>
              </a:tblGrid>
              <a:tr h="290861">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SL.NO</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TITLE</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AUTHOR</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YEAR</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ALGORITHM</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DRAWBACKS</a:t>
                      </a:r>
                      <a:endParaRPr lang="en-IN" sz="1200" b="1"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3868586367"/>
                  </a:ext>
                </a:extLst>
              </a:tr>
              <a:tr h="852860">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Deep learning for medicinal plant species classification and recognition: a systematic review</a:t>
                      </a:r>
                      <a:endParaRPr lang="en-US" sz="1200" b="0" i="0" u="none" strike="noStrike" dirty="0">
                        <a:solidFill>
                          <a:srgbClr val="282828"/>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Durga Prasad Sharma</a:t>
                      </a:r>
                      <a:endParaRPr lang="en-IN" sz="1200" b="0" i="0" u="none" strike="noStrike">
                        <a:solidFill>
                          <a:srgbClr val="282828"/>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Convolutional Neural Networks (CNNs)</a:t>
                      </a:r>
                      <a:br>
                        <a:rPr lang="en-IN" sz="1200" u="none" strike="noStrike">
                          <a:effectLst/>
                          <a:latin typeface="Times New Roman" panose="02020603050405020304" pitchFamily="18" charset="0"/>
                          <a:cs typeface="Times New Roman" panose="02020603050405020304" pitchFamily="18" charset="0"/>
                        </a:rPr>
                      </a:br>
                      <a:r>
                        <a:rPr lang="en-IN" sz="1200" u="none" strike="noStrike">
                          <a:effectLst/>
                          <a:latin typeface="Times New Roman" panose="02020603050405020304" pitchFamily="18" charset="0"/>
                          <a:cs typeface="Times New Roman" panose="02020603050405020304" pitchFamily="18" charset="0"/>
                        </a:rPr>
                        <a:t>ResNet, VGGNet, MobileNet</a:t>
                      </a:r>
                      <a:br>
                        <a:rPr lang="en-IN" sz="1200" u="none" strike="noStrike">
                          <a:effectLst/>
                          <a:latin typeface="Times New Roman" panose="02020603050405020304" pitchFamily="18" charset="0"/>
                          <a:cs typeface="Times New Roman" panose="02020603050405020304" pitchFamily="18" charset="0"/>
                        </a:rPr>
                      </a:br>
                      <a:r>
                        <a:rPr lang="en-IN" sz="1200" u="none" strike="noStrike">
                          <a:effectLst/>
                          <a:latin typeface="Times New Roman" panose="02020603050405020304" pitchFamily="18" charset="0"/>
                          <a:cs typeface="Times New Roman" panose="02020603050405020304" pitchFamily="18" charset="0"/>
                        </a:rPr>
                        <a:t>Transfer Learning Models</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Limited availability of high-quality labeled datasets</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Deep learning models require high computational resources</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Performance degrades with noisy or low-resolution images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2026256723"/>
                  </a:ext>
                </a:extLst>
              </a:tr>
              <a:tr h="852860">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Medicinal Plant Identification in Real-Time Using Deep Learning Model</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hlinkClick r:id="rId2"/>
                        </a:rPr>
                        <a:t>S. Kavitha</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CNN (VGG-16, ResNet-50)</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YOLO (You Only Look Once) for real-time detection</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Training deep models requires a large dataset for high accuracy</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Struggles with overlapping or occluded leaves</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Cannot handle real-world environmental variations effectively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3664115685"/>
                  </a:ext>
                </a:extLst>
              </a:tr>
              <a:tr h="1133860">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Automated Identification of Medicinal Plants Using Machine Learning</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N. V. Shrivathsa</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Support Vector Machine (SVM)</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K-Nearest Neighbors (KNN)</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Decision Trees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CNN</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SVM and KNN perform poorly with complex plant variations</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Feature extraction methods require manual tuning</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Deep learning models outperform traditional machine learning models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2807194061"/>
                  </a:ext>
                </a:extLst>
              </a:tr>
              <a:tr h="852860">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CNN-Based Medicinal Plant Identification and Classification Using Optimized SVM</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Himanshu Kumar Diwedi</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CNN + SVM (Hybrid Model)</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Hybrid models increase computational complexity</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CNN models require a high volume of training images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Difficult to fine-tune SVM hyperparameters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1464949698"/>
                  </a:ext>
                </a:extLst>
              </a:tr>
              <a:tr h="852860">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Survey and Analysis of Medicinal Plant Identification via Image Processing and Machine Learning Techniques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Diksha Nimgade</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2023</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Region-Based CNN (R-CNN)</a:t>
                      </a:r>
                      <a:br>
                        <a:rPr lang="en-IN" sz="1200" u="none" strike="noStrike">
                          <a:effectLst/>
                          <a:latin typeface="Times New Roman" panose="02020603050405020304" pitchFamily="18" charset="0"/>
                          <a:cs typeface="Times New Roman" panose="02020603050405020304" pitchFamily="18" charset="0"/>
                        </a:rPr>
                      </a:br>
                      <a:r>
                        <a:rPr lang="en-IN" sz="1200" u="none" strike="noStrike">
                          <a:effectLst/>
                          <a:latin typeface="Times New Roman" panose="02020603050405020304" pitchFamily="18" charset="0"/>
                          <a:cs typeface="Times New Roman" panose="02020603050405020304" pitchFamily="18" charset="0"/>
                        </a:rPr>
                        <a:t>Faster R-CNN</a:t>
                      </a:r>
                      <a:br>
                        <a:rPr lang="en-IN" sz="1200" u="none" strike="noStrike">
                          <a:effectLst/>
                          <a:latin typeface="Times New Roman" panose="02020603050405020304" pitchFamily="18" charset="0"/>
                          <a:cs typeface="Times New Roman" panose="02020603050405020304" pitchFamily="18" charset="0"/>
                        </a:rPr>
                      </a:br>
                      <a:r>
                        <a:rPr lang="en-IN" sz="1200" u="none" strike="noStrike">
                          <a:effectLst/>
                          <a:latin typeface="Times New Roman" panose="02020603050405020304" pitchFamily="18" charset="0"/>
                          <a:cs typeface="Times New Roman" panose="02020603050405020304" pitchFamily="18" charset="0"/>
                        </a:rPr>
                        <a:t>GoogLeNet</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R-CNN requires longer training time</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Difficulty in detecting plants in dense forests or mixed backgrounds</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Overfitting risk when dataset size is small</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203399077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3" name="Content Placeholder 2">
            <a:extLst>
              <a:ext uri="{FF2B5EF4-FFF2-40B4-BE49-F238E27FC236}">
                <a16:creationId xmlns:a16="http://schemas.microsoft.com/office/drawing/2014/main" id="{9D5F6324-DE26-4338-A296-48BD1B2FFB8E}"/>
              </a:ext>
            </a:extLst>
          </p:cNvPr>
          <p:cNvGraphicFramePr>
            <a:graphicFrameLocks noGrp="1"/>
          </p:cNvGraphicFramePr>
          <p:nvPr>
            <p:ph idx="1"/>
            <p:extLst>
              <p:ext uri="{D42A27DB-BD31-4B8C-83A1-F6EECF244321}">
                <p14:modId xmlns:p14="http://schemas.microsoft.com/office/powerpoint/2010/main" val="2166290150"/>
              </p:ext>
            </p:extLst>
          </p:nvPr>
        </p:nvGraphicFramePr>
        <p:xfrm>
          <a:off x="812800" y="1056640"/>
          <a:ext cx="10668000" cy="5273040"/>
        </p:xfrm>
        <a:graphic>
          <a:graphicData uri="http://schemas.openxmlformats.org/drawingml/2006/table">
            <a:tbl>
              <a:tblPr>
                <a:tableStyleId>{5C22544A-7EE6-4342-B048-85BDC9FD1C3A}</a:tableStyleId>
              </a:tblPr>
              <a:tblGrid>
                <a:gridCol w="308101">
                  <a:extLst>
                    <a:ext uri="{9D8B030D-6E8A-4147-A177-3AD203B41FA5}">
                      <a16:colId xmlns:a16="http://schemas.microsoft.com/office/drawing/2014/main" val="459335792"/>
                    </a:ext>
                  </a:extLst>
                </a:gridCol>
                <a:gridCol w="1932051">
                  <a:extLst>
                    <a:ext uri="{9D8B030D-6E8A-4147-A177-3AD203B41FA5}">
                      <a16:colId xmlns:a16="http://schemas.microsoft.com/office/drawing/2014/main" val="3532460295"/>
                    </a:ext>
                  </a:extLst>
                </a:gridCol>
                <a:gridCol w="1007747">
                  <a:extLst>
                    <a:ext uri="{9D8B030D-6E8A-4147-A177-3AD203B41FA5}">
                      <a16:colId xmlns:a16="http://schemas.microsoft.com/office/drawing/2014/main" val="836552156"/>
                    </a:ext>
                  </a:extLst>
                </a:gridCol>
                <a:gridCol w="460501">
                  <a:extLst>
                    <a:ext uri="{9D8B030D-6E8A-4147-A177-3AD203B41FA5}">
                      <a16:colId xmlns:a16="http://schemas.microsoft.com/office/drawing/2014/main" val="3581439746"/>
                    </a:ext>
                  </a:extLst>
                </a:gridCol>
                <a:gridCol w="3403600">
                  <a:extLst>
                    <a:ext uri="{9D8B030D-6E8A-4147-A177-3AD203B41FA5}">
                      <a16:colId xmlns:a16="http://schemas.microsoft.com/office/drawing/2014/main" val="2416254411"/>
                    </a:ext>
                  </a:extLst>
                </a:gridCol>
                <a:gridCol w="3556000">
                  <a:extLst>
                    <a:ext uri="{9D8B030D-6E8A-4147-A177-3AD203B41FA5}">
                      <a16:colId xmlns:a16="http://schemas.microsoft.com/office/drawing/2014/main" val="700706441"/>
                    </a:ext>
                  </a:extLst>
                </a:gridCol>
              </a:tblGrid>
              <a:tr h="920716">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Automated Real-Time Identification of Medicinal Plant Species in Natural Environment Using Deep Learning Models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 Nithya M</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2023</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CNN (</a:t>
                      </a:r>
                      <a:r>
                        <a:rPr lang="en-US" sz="1200" u="none" strike="noStrike" dirty="0" err="1">
                          <a:effectLst/>
                          <a:latin typeface="Times New Roman" panose="02020603050405020304" pitchFamily="18" charset="0"/>
                          <a:cs typeface="Times New Roman" panose="02020603050405020304" pitchFamily="18" charset="0"/>
                        </a:rPr>
                        <a:t>AlexNet</a:t>
                      </a:r>
                      <a:r>
                        <a:rPr lang="en-US" sz="1200" u="none" strike="noStrike" dirty="0">
                          <a:effectLst/>
                          <a:latin typeface="Times New Roman" panose="02020603050405020304" pitchFamily="18" charset="0"/>
                          <a:cs typeface="Times New Roman" panose="02020603050405020304" pitchFamily="18" charset="0"/>
                        </a:rPr>
                        <a:t>, </a:t>
                      </a:r>
                      <a:r>
                        <a:rPr lang="en-US" sz="1200" u="none" strike="noStrike" dirty="0" err="1">
                          <a:effectLst/>
                          <a:latin typeface="Times New Roman" panose="02020603050405020304" pitchFamily="18" charset="0"/>
                          <a:cs typeface="Times New Roman" panose="02020603050405020304" pitchFamily="18" charset="0"/>
                        </a:rPr>
                        <a:t>ResNet</a:t>
                      </a:r>
                      <a:r>
                        <a:rPr lang="en-US" sz="1200" u="none" strike="noStrike" dirty="0">
                          <a:effectLst/>
                          <a:latin typeface="Times New Roman" panose="02020603050405020304" pitchFamily="18" charset="0"/>
                          <a:cs typeface="Times New Roman" panose="02020603050405020304" pitchFamily="18" charset="0"/>
                        </a:rPr>
                        <a:t>)</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YOLO for real-time detection</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Real-time implementation is computationally expensive</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Struggles with environmental lighting conditions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Difficulty in handling similar-looking plant species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2886389216"/>
                  </a:ext>
                </a:extLst>
              </a:tr>
              <a:tr h="796698">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Medicinal Plant Detection Using Image Processing</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M P Ashwin</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Image segmentation using K-Means clustering</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Feature extraction using Histogram of Oriented Gradients (HOG)</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Classification using Random Forest and SVM</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Segmentation struggles with complex backgrounds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K-Means clustering is sensitive to noise</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Random Forest requires extensive hyperparameter tuning</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129696235"/>
                  </a:ext>
                </a:extLst>
              </a:tr>
              <a:tr h="796698">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A Systematic Review of Medicinal Plant Identification Using Deep Learning</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 Cesar Sanin </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CNN-based deep learning models</a:t>
                      </a:r>
                      <a:br>
                        <a:rPr lang="en-IN" sz="1200" u="none" strike="noStrike">
                          <a:effectLst/>
                          <a:latin typeface="Times New Roman" panose="02020603050405020304" pitchFamily="18" charset="0"/>
                          <a:cs typeface="Times New Roman" panose="02020603050405020304" pitchFamily="18" charset="0"/>
                        </a:rPr>
                      </a:br>
                      <a:r>
                        <a:rPr lang="en-IN" sz="1200" u="none" strike="noStrike">
                          <a:effectLst/>
                          <a:latin typeface="Times New Roman" panose="02020603050405020304" pitchFamily="18" charset="0"/>
                          <a:cs typeface="Times New Roman" panose="02020603050405020304" pitchFamily="18" charset="0"/>
                        </a:rPr>
                        <a:t>Data augmentation techniques</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Requires large and diverse datasets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Generalization issues for unseen plant species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Overfitting due to a lack of diverse training samples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1907447240"/>
                  </a:ext>
                </a:extLst>
              </a:tr>
              <a:tr h="920716">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An AI-Based Approach for Medicinal Plant Identification Using Transfer Learning</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dirty="0" err="1">
                          <a:effectLst/>
                          <a:latin typeface="Times New Roman" panose="02020603050405020304" pitchFamily="18" charset="0"/>
                          <a:cs typeface="Times New Roman" panose="02020603050405020304" pitchFamily="18" charset="0"/>
                        </a:rPr>
                        <a:t>Avat</a:t>
                      </a:r>
                      <a:r>
                        <a:rPr lang="en-IN" sz="1200" u="none" strike="noStrike" dirty="0">
                          <a:effectLst/>
                          <a:latin typeface="Times New Roman" panose="02020603050405020304" pitchFamily="18" charset="0"/>
                          <a:cs typeface="Times New Roman" panose="02020603050405020304" pitchFamily="18" charset="0"/>
                        </a:rPr>
                        <a:t> </a:t>
                      </a:r>
                      <a:r>
                        <a:rPr lang="en-IN" sz="1200" u="none" strike="noStrike" dirty="0" err="1">
                          <a:effectLst/>
                          <a:latin typeface="Times New Roman" panose="02020603050405020304" pitchFamily="18" charset="0"/>
                          <a:cs typeface="Times New Roman" panose="02020603050405020304" pitchFamily="18" charset="0"/>
                        </a:rPr>
                        <a:t>Daryab</a:t>
                      </a:r>
                      <a:endParaRPr lang="en-IN" sz="1200" b="0" i="0" u="none" strike="noStrike" dirty="0">
                        <a:solidFill>
                          <a:srgbClr val="4F5671"/>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2023</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IN" sz="1200" u="none" strike="noStrike">
                          <a:effectLst/>
                          <a:latin typeface="Times New Roman" panose="02020603050405020304" pitchFamily="18" charset="0"/>
                          <a:cs typeface="Times New Roman" panose="02020603050405020304" pitchFamily="18" charset="0"/>
                        </a:rPr>
                        <a:t>Transfer Learning (ResNet-50, VGG-19, MobileNet)</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Performance highly dependent on pre-trained models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Transfer learning may not generalize well for all medicinal plants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Needs domain adaptation to perform better in different environmental conditions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1044646976"/>
                  </a:ext>
                </a:extLst>
              </a:tr>
              <a:tr h="1838212">
                <a:tc>
                  <a:txBody>
                    <a:bodyPr/>
                    <a:lstStyle/>
                    <a:p>
                      <a:pPr algn="ctr" fontAlgn="ctr"/>
                      <a:r>
                        <a:rPr lang="en-IN" sz="1200" u="none" strike="noStrike" dirty="0">
                          <a:effectLst/>
                          <a:latin typeface="Times New Roman" panose="02020603050405020304" pitchFamily="18" charset="0"/>
                          <a:cs typeface="Times New Roman" panose="02020603050405020304" pitchFamily="18" charset="0"/>
                        </a:rPr>
                        <a:t>10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IndoHerb: Indonesia Medicinal Plants Recognition Using Transfer Learning and Deep Learning</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Novanto Yudistira</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ctr" fontAlgn="ctr"/>
                      <a:r>
                        <a:rPr lang="en-IN" sz="1200" u="none" strike="noStrike">
                          <a:effectLst/>
                          <a:latin typeface="Times New Roman" panose="02020603050405020304" pitchFamily="18" charset="0"/>
                          <a:cs typeface="Times New Roman" panose="02020603050405020304" pitchFamily="18" charset="0"/>
                        </a:rPr>
                        <a:t>2024</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a:effectLst/>
                          <a:latin typeface="Times New Roman" panose="02020603050405020304" pitchFamily="18" charset="0"/>
                          <a:cs typeface="Times New Roman" panose="02020603050405020304" pitchFamily="18" charset="0"/>
                        </a:rPr>
                        <a:t>This research addresses the task of classifying Indonesian herbal plants through the implementation of transfer learning of Convolutional Neural Networks (CNN). To support our study, we curated an extensive dataset of herbal plant images from Indonesia with careful manual selection. Subsequently, we conducted rigorous data preprocessing, and classification utilizing transfer learning methodologies with five distinct models: ResNet, DenseNet, VGG, ConvNeXt, and Swin Transformer.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tc>
                  <a:txBody>
                    <a:bodyPr/>
                    <a:lstStyle/>
                    <a:p>
                      <a:pPr algn="l" fontAlgn="ctr"/>
                      <a:r>
                        <a:rPr lang="en-US" sz="1200" u="none" strike="noStrike" dirty="0">
                          <a:effectLst/>
                          <a:latin typeface="Times New Roman" panose="02020603050405020304" pitchFamily="18" charset="0"/>
                          <a:cs typeface="Times New Roman" panose="02020603050405020304" pitchFamily="18" charset="0"/>
                        </a:rPr>
                        <a:t>One major limitation is dataset diversity, as even with careful manual selection, the dataset may not fully capture the variations in plant appearance due to seasonal changes, different growth stages, or environmental factors.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09" marR="3209" marT="3209" marB="0" anchor="ctr"/>
                </a:tc>
                <a:extLst>
                  <a:ext uri="{0D108BD9-81ED-4DB2-BD59-A6C34878D82A}">
                    <a16:rowId xmlns:a16="http://schemas.microsoft.com/office/drawing/2014/main" val="231055025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a16="http://schemas.microsoft.com/office/drawing/2014/main" id="{0C1A2AC4-8256-B6CC-E29E-E07FFF509875}"/>
              </a:ext>
            </a:extLst>
          </p:cNvPr>
          <p:cNvSpPr>
            <a:spLocks noGrp="1" noChangeArrowheads="1"/>
          </p:cNvSpPr>
          <p:nvPr>
            <p:ph idx="1"/>
          </p:nvPr>
        </p:nvSpPr>
        <p:spPr bwMode="auto">
          <a:xfrm>
            <a:off x="1066800" y="1382286"/>
            <a:ext cx="898855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lang="en-MY" sz="2000" b="1" dirty="0">
                <a:latin typeface="Arial" panose="020B0604020202020204" pitchFamily="34" charset="0"/>
                <a:cs typeface="Arial" panose="020B0604020202020204" pitchFamily="34" charset="0"/>
              </a:rPr>
              <a:t>Manual Identification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eaLnBrk="0" fontAlgn="base" hangingPunct="0">
              <a:spcBef>
                <a:spcPct val="0"/>
              </a:spcBef>
              <a:spcAft>
                <a:spcPct val="0"/>
              </a:spcAft>
            </a:pPr>
            <a:r>
              <a:rPr lang="en-US" sz="2000" dirty="0">
                <a:latin typeface="Arial" panose="020B0604020202020204" pitchFamily="34" charset="0"/>
                <a:cs typeface="Arial" panose="020B0604020202020204" pitchFamily="34" charset="0"/>
              </a:rPr>
              <a:t>Requires expert knowledge, limiting accessibility.</a:t>
            </a:r>
          </a:p>
          <a:p>
            <a:pPr eaLnBrk="0" fontAlgn="base" hangingPunct="0">
              <a:spcBef>
                <a:spcPct val="0"/>
              </a:spcBef>
              <a:spcAft>
                <a:spcPct val="0"/>
              </a:spcAft>
            </a:pPr>
            <a:r>
              <a:rPr lang="en-MY" sz="2000" dirty="0">
                <a:latin typeface="Arial" panose="020B0604020202020204" pitchFamily="34" charset="0"/>
                <a:cs typeface="Arial" panose="020B0604020202020204" pitchFamily="34" charset="0"/>
              </a:rPr>
              <a:t>Time-consuming and </a:t>
            </a:r>
            <a:r>
              <a:rPr lang="en-MY" sz="2000" dirty="0" err="1">
                <a:latin typeface="Arial" panose="020B0604020202020204" pitchFamily="34" charset="0"/>
                <a:cs typeface="Arial" panose="020B0604020202020204" pitchFamily="34" charset="0"/>
              </a:rPr>
              <a:t>labor-intensive</a:t>
            </a:r>
            <a:r>
              <a:rPr lang="en-MY" sz="2000" dirty="0">
                <a:latin typeface="Arial" panose="020B0604020202020204" pitchFamily="34" charset="0"/>
                <a:cs typeface="Arial" panose="020B0604020202020204" pitchFamily="34" charset="0"/>
              </a:rPr>
              <a:t>.</a:t>
            </a:r>
          </a:p>
          <a:p>
            <a:pPr eaLnBrk="0" fontAlgn="base" hangingPunct="0">
              <a:spcBef>
                <a:spcPct val="0"/>
              </a:spcBef>
              <a:spcAft>
                <a:spcPct val="0"/>
              </a:spcAft>
            </a:pPr>
            <a:r>
              <a:rPr lang="en-US" sz="2000" dirty="0">
                <a:latin typeface="Arial" panose="020B0604020202020204" pitchFamily="34" charset="0"/>
                <a:cs typeface="Arial" panose="020B0604020202020204" pitchFamily="34" charset="0"/>
              </a:rPr>
              <a:t>Prone to human errors and inconsistencies.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MY" sz="2000" b="1" dirty="0">
                <a:latin typeface="Arial" panose="020B0604020202020204" pitchFamily="34" charset="0"/>
                <a:cs typeface="Arial" panose="020B0604020202020204" pitchFamily="34" charset="0"/>
              </a:rPr>
              <a:t>Traditional Image-Based Classification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Struggles with complex plant structures and overlapping features.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Limited accuracy due to variations in lighting, background, and image quality.</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MY" sz="2000" b="1" dirty="0">
                <a:latin typeface="Arial" panose="020B0604020202020204" pitchFamily="34" charset="0"/>
                <a:cs typeface="Arial" panose="020B0604020202020204" pitchFamily="34" charset="0"/>
              </a:rPr>
              <a:t>Chemical Analysis &amp; DNA Barcoding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sz="2000" dirty="0">
                <a:latin typeface="Arial" panose="020B0604020202020204" pitchFamily="34" charset="0"/>
                <a:cs typeface="Arial" panose="020B0604020202020204" pitchFamily="34" charset="0"/>
              </a:rPr>
              <a:t>Expensive and requires specialized equipment.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Not feasible for large-scale real-time applications.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latin typeface="Arial" panose="020B0604020202020204" pitchFamily="34" charset="0"/>
                <a:cs typeface="Arial" panose="020B0604020202020204" pitchFamily="34" charset="0"/>
              </a:rPr>
              <a:t>Mobile Apps with Rule-Based Systems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Limited database coverage, leading to misclassification.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Cannot adapt to new plant species or environmental variations.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The proposed method integrates image processing and machine learning to automate the identification of medicinal plants accurately.</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Image Acquisition</a:t>
            </a:r>
          </a:p>
          <a:p>
            <a:pPr marL="0" indent="0" algn="just">
              <a:buNone/>
            </a:pPr>
            <a:r>
              <a:rPr lang="en-US" dirty="0">
                <a:latin typeface="Times New Roman" panose="02020603050405020304" pitchFamily="18" charset="0"/>
                <a:cs typeface="Times New Roman" panose="02020603050405020304" pitchFamily="18" charset="0"/>
              </a:rPr>
              <a:t>Collect plant images using a camera/smartphone or from an existing dataset.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Image Preprocessing</a:t>
            </a:r>
          </a:p>
          <a:p>
            <a:pPr marL="0" indent="0" algn="just">
              <a:buNone/>
            </a:pPr>
            <a:r>
              <a:rPr lang="en-US" dirty="0">
                <a:latin typeface="Times New Roman" panose="02020603050405020304" pitchFamily="18" charset="0"/>
                <a:cs typeface="Times New Roman" panose="02020603050405020304" pitchFamily="18" charset="0"/>
              </a:rPr>
              <a:t>Resize and enhance images by reducing noise and adjusting contrast.</a:t>
            </a:r>
          </a:p>
          <a:p>
            <a:pPr marL="0" indent="0" algn="just">
              <a:buNone/>
            </a:pPr>
            <a:r>
              <a:rPr lang="en-US" dirty="0">
                <a:latin typeface="Times New Roman" panose="02020603050405020304" pitchFamily="18" charset="0"/>
                <a:cs typeface="Times New Roman" panose="02020603050405020304" pitchFamily="18" charset="0"/>
              </a:rPr>
              <a:t>Convert images into a standard format for feature extraction.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Feature Extraction</a:t>
            </a:r>
          </a:p>
          <a:p>
            <a:pPr marL="0" indent="0" algn="just">
              <a:buNone/>
            </a:pPr>
            <a:r>
              <a:rPr lang="en-US" dirty="0">
                <a:latin typeface="Times New Roman" panose="02020603050405020304" pitchFamily="18" charset="0"/>
                <a:cs typeface="Times New Roman" panose="02020603050405020304" pitchFamily="18" charset="0"/>
              </a:rPr>
              <a:t>Identify key plant characteristics like:</a:t>
            </a:r>
          </a:p>
          <a:p>
            <a:pPr marL="0" indent="0" algn="just">
              <a:buNone/>
            </a:pPr>
            <a:r>
              <a:rPr lang="en-US" dirty="0">
                <a:latin typeface="Times New Roman" panose="02020603050405020304" pitchFamily="18" charset="0"/>
                <a:cs typeface="Times New Roman" panose="02020603050405020304" pitchFamily="18" charset="0"/>
              </a:rPr>
              <a:t>Leaf shape (contour analysis)</a:t>
            </a:r>
          </a:p>
          <a:p>
            <a:pPr marL="0" indent="0" algn="just">
              <a:buNone/>
            </a:pPr>
            <a:r>
              <a:rPr lang="en-US" dirty="0">
                <a:latin typeface="Times New Roman" panose="02020603050405020304" pitchFamily="18" charset="0"/>
                <a:cs typeface="Times New Roman" panose="02020603050405020304" pitchFamily="18" charset="0"/>
              </a:rPr>
              <a:t>Texture (pattern recognition)</a:t>
            </a:r>
          </a:p>
          <a:p>
            <a:pPr marL="0" indent="0" algn="just">
              <a:buNone/>
            </a:pPr>
            <a:r>
              <a:rPr lang="en-US" dirty="0">
                <a:latin typeface="Times New Roman" panose="02020603050405020304" pitchFamily="18" charset="0"/>
                <a:cs typeface="Times New Roman" panose="02020603050405020304" pitchFamily="18" charset="0"/>
              </a:rPr>
              <a:t>Color (RGB/HSV values)</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65FF-1C09-73D8-5710-78916546658D}"/>
              </a:ext>
            </a:extLst>
          </p:cNvPr>
          <p:cNvSpPr>
            <a:spLocks noGrp="1"/>
          </p:cNvSpPr>
          <p:nvPr>
            <p:ph type="title"/>
          </p:nvPr>
        </p:nvSpPr>
        <p:spPr/>
        <p:txBody>
          <a:bodyPr/>
          <a:lstStyle/>
          <a:p>
            <a:r>
              <a:rPr lang="en-IN" dirty="0"/>
              <a:t>Proposed objective</a:t>
            </a:r>
          </a:p>
        </p:txBody>
      </p:sp>
      <p:sp>
        <p:nvSpPr>
          <p:cNvPr id="3" name="Content Placeholder 2">
            <a:extLst>
              <a:ext uri="{FF2B5EF4-FFF2-40B4-BE49-F238E27FC236}">
                <a16:creationId xmlns:a16="http://schemas.microsoft.com/office/drawing/2014/main" id="{0C9BD152-092E-C1DE-4F4B-F3F278D15152}"/>
              </a:ext>
            </a:extLst>
          </p:cNvPr>
          <p:cNvSpPr>
            <a:spLocks noGrp="1"/>
          </p:cNvSpPr>
          <p:nvPr>
            <p:ph idx="1"/>
          </p:nvPr>
        </p:nvSpPr>
        <p:spPr/>
        <p:txBody>
          <a:bodyPr>
            <a:normAutofit/>
          </a:bodyPr>
          <a:lstStyle/>
          <a:p>
            <a:pPr marL="0" indent="0" algn="just">
              <a:buNone/>
            </a:pPr>
            <a:r>
              <a:rPr lang="en-US" sz="2000" dirty="0"/>
              <a:t>4. </a:t>
            </a:r>
            <a:r>
              <a:rPr lang="en-US" sz="2000" b="1" dirty="0"/>
              <a:t>Machine Learning Model</a:t>
            </a:r>
          </a:p>
          <a:p>
            <a:pPr marL="0" indent="0" algn="just">
              <a:buNone/>
            </a:pPr>
            <a:r>
              <a:rPr lang="en-US" sz="2000" dirty="0"/>
              <a:t>Train a Convolutional Neural Network (CNN) for classification.</a:t>
            </a:r>
          </a:p>
          <a:p>
            <a:pPr marL="0" indent="0" algn="just">
              <a:buNone/>
            </a:pPr>
            <a:r>
              <a:rPr lang="en-US" sz="2000" dirty="0"/>
              <a:t>Compare accuracy with models like SVM and Random Forest.</a:t>
            </a:r>
          </a:p>
          <a:p>
            <a:pPr marL="0" indent="0" algn="just">
              <a:buNone/>
            </a:pPr>
            <a:endParaRPr lang="en-US" sz="2000" dirty="0"/>
          </a:p>
          <a:p>
            <a:pPr marL="0" indent="0" algn="just">
              <a:buNone/>
            </a:pPr>
            <a:r>
              <a:rPr lang="en-US" sz="2000" dirty="0"/>
              <a:t>5. </a:t>
            </a:r>
            <a:r>
              <a:rPr lang="en-US" sz="2000" b="1" dirty="0"/>
              <a:t>Classification &amp; Identification</a:t>
            </a:r>
          </a:p>
          <a:p>
            <a:pPr marL="0" indent="0" algn="just">
              <a:buNone/>
            </a:pPr>
            <a:r>
              <a:rPr lang="en-US" sz="2000" dirty="0"/>
              <a:t>Input plant images into the trained model.</a:t>
            </a:r>
          </a:p>
          <a:p>
            <a:pPr marL="0" indent="0" algn="just">
              <a:buNone/>
            </a:pPr>
            <a:r>
              <a:rPr lang="en-US" sz="2000" dirty="0"/>
              <a:t>The model predicts the plant species based on extracted features.</a:t>
            </a:r>
          </a:p>
          <a:p>
            <a:pPr marL="0" indent="0" algn="just">
              <a:buNone/>
            </a:pPr>
            <a:endParaRPr lang="en-US" sz="2000" dirty="0"/>
          </a:p>
          <a:p>
            <a:pPr marL="0" indent="0" algn="just">
              <a:buNone/>
            </a:pPr>
            <a:r>
              <a:rPr lang="en-US" sz="2000" dirty="0"/>
              <a:t>6. </a:t>
            </a:r>
            <a:r>
              <a:rPr lang="en-US" sz="2000" b="1" dirty="0"/>
              <a:t>Deployment &amp; Application</a:t>
            </a:r>
          </a:p>
          <a:p>
            <a:pPr marL="0" indent="0" algn="just">
              <a:buNone/>
            </a:pPr>
            <a:r>
              <a:rPr lang="en-US" sz="2000" dirty="0"/>
              <a:t>Integrate the trained model into a mobile/web application.</a:t>
            </a:r>
          </a:p>
          <a:p>
            <a:pPr marL="0" indent="0" algn="just">
              <a:buNone/>
            </a:pPr>
            <a:r>
              <a:rPr lang="en-US" sz="2000" dirty="0"/>
              <a:t>Allow users to upload images and receive instant plant identification</a:t>
            </a:r>
            <a:endParaRPr lang="en-GB" sz="2000" dirty="0"/>
          </a:p>
          <a:p>
            <a:pPr marL="0" indent="0">
              <a:buNone/>
            </a:pPr>
            <a:endParaRPr lang="en-IN" dirty="0"/>
          </a:p>
        </p:txBody>
      </p:sp>
    </p:spTree>
    <p:extLst>
      <p:ext uri="{BB962C8B-B14F-4D97-AF65-F5344CB8AC3E}">
        <p14:creationId xmlns:p14="http://schemas.microsoft.com/office/powerpoint/2010/main" val="217437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lvl="0" indent="0" algn="just">
              <a:lnSpc>
                <a:spcPct val="200000"/>
              </a:lnSpc>
              <a:buNone/>
            </a:pPr>
            <a:r>
              <a:rPr lang="en-US" sz="2000" dirty="0">
                <a:latin typeface="Times New Roman" panose="02020603050405020304" pitchFamily="18" charset="0"/>
                <a:cs typeface="Times New Roman" panose="02020603050405020304" pitchFamily="18" charset="0"/>
              </a:rPr>
              <a:t>The objective of this project is to develop an automated system for identifying medicinal plants and raw materials using image processing and machine learning. The system aims to enhance accuracy by extracting key plant features such as leaf shape, texture, and color while reducing human dependency to minimize errors. It will be designed to be scalable and efficient, capable of recognizing a wide range of medicinal plants in real-time. Additionally, machine learning algorithms will be integrated to continuously improve the model’s adaptability, making it useful for researchers, herbalists, and the pharmaceutical industry.</a:t>
            </a:r>
          </a:p>
          <a:p>
            <a:pPr marL="0" lvl="0" indent="0" algn="just">
              <a:lnSpc>
                <a:spcPct val="200000"/>
              </a:lnSpc>
              <a:buNone/>
            </a:pPr>
            <a:endParaRPr 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a:buFont typeface="+mj-lt"/>
              <a:buAutoNum type="arabicPeriod"/>
            </a:pPr>
            <a:r>
              <a:rPr lang="en-US" sz="1800" b="1" dirty="0">
                <a:latin typeface="Times New Roman" panose="02020603050405020304" pitchFamily="18" charset="0"/>
                <a:cs typeface="Times New Roman" panose="02020603050405020304" pitchFamily="18" charset="0"/>
              </a:rPr>
              <a:t>Image Acquisition:</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Collect high-resolution images from diverse sources (cameras, online datasets, field studies).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Ensure images cover various lighting conditions, angles, and backgrounds for robust model training.</a:t>
            </a:r>
          </a:p>
          <a:p>
            <a:pPr>
              <a:buFont typeface="+mj-lt"/>
              <a:buAutoNum type="arabicPeriod"/>
            </a:pPr>
            <a:r>
              <a:rPr lang="en-US" sz="1800" b="1" dirty="0">
                <a:latin typeface="Times New Roman" panose="02020603050405020304" pitchFamily="18" charset="0"/>
                <a:cs typeface="Times New Roman" panose="02020603050405020304" pitchFamily="18" charset="0"/>
              </a:rPr>
              <a:t>Preprocessing:</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Convert images to a uniform format and size.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Apply noise reduction techniques (Gaussian filtering, median filtering).</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Enhance contrast using histogram equalization.</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Perform background removal and segmentation for clearer feature extraction.</a:t>
            </a:r>
          </a:p>
          <a:p>
            <a:pPr>
              <a:buFont typeface="+mj-lt"/>
              <a:buAutoNum type="arabicPeriod"/>
            </a:pPr>
            <a:r>
              <a:rPr lang="en-US" sz="1800" b="1" dirty="0">
                <a:latin typeface="Times New Roman" panose="02020603050405020304" pitchFamily="18" charset="0"/>
                <a:cs typeface="Times New Roman" panose="02020603050405020304" pitchFamily="18" charset="0"/>
              </a:rPr>
              <a:t>Feature Extraction:</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Utilize advanced image processing techniques:</a:t>
            </a:r>
          </a:p>
          <a:p>
            <a:pPr marL="1143000" lvl="2" indent="-228600">
              <a:buFont typeface="+mj-lt"/>
              <a:buAutoNum type="arabicPeriod"/>
            </a:pPr>
            <a:r>
              <a:rPr lang="en-US" b="1" dirty="0">
                <a:latin typeface="Times New Roman" panose="02020603050405020304" pitchFamily="18" charset="0"/>
                <a:cs typeface="Times New Roman" panose="02020603050405020304" pitchFamily="18" charset="0"/>
              </a:rPr>
              <a:t>Color Features:</a:t>
            </a:r>
            <a:r>
              <a:rPr lang="en-US" dirty="0">
                <a:latin typeface="Times New Roman" panose="02020603050405020304" pitchFamily="18" charset="0"/>
                <a:cs typeface="Times New Roman" panose="02020603050405020304" pitchFamily="18" charset="0"/>
              </a:rPr>
              <a:t> RGB, HSV, color histograms.</a:t>
            </a:r>
          </a:p>
          <a:p>
            <a:pPr marL="1143000" lvl="2" indent="-228600">
              <a:buFont typeface="+mj-lt"/>
              <a:buAutoNum type="arabicPeriod"/>
            </a:pPr>
            <a:r>
              <a:rPr lang="en-US" b="1" dirty="0">
                <a:latin typeface="Times New Roman" panose="02020603050405020304" pitchFamily="18" charset="0"/>
                <a:cs typeface="Times New Roman" panose="02020603050405020304" pitchFamily="18" charset="0"/>
              </a:rPr>
              <a:t>Texture Features:</a:t>
            </a:r>
            <a:r>
              <a:rPr lang="en-US" dirty="0">
                <a:latin typeface="Times New Roman" panose="02020603050405020304" pitchFamily="18" charset="0"/>
                <a:cs typeface="Times New Roman" panose="02020603050405020304" pitchFamily="18" charset="0"/>
              </a:rPr>
              <a:t> GLCM (Gray-Level Co-occurrence Matrix), Local Binary Patterns (LBP).</a:t>
            </a:r>
          </a:p>
          <a:p>
            <a:pPr marL="1143000" lvl="2" indent="-228600">
              <a:buFont typeface="+mj-lt"/>
              <a:buAutoNum type="arabicPeriod"/>
            </a:pPr>
            <a:r>
              <a:rPr lang="en-US" b="1" dirty="0">
                <a:latin typeface="Times New Roman" panose="02020603050405020304" pitchFamily="18" charset="0"/>
                <a:cs typeface="Times New Roman" panose="02020603050405020304" pitchFamily="18" charset="0"/>
              </a:rPr>
              <a:t>Shape Features:</a:t>
            </a:r>
            <a:r>
              <a:rPr lang="en-US" dirty="0">
                <a:latin typeface="Times New Roman" panose="02020603050405020304" pitchFamily="18" charset="0"/>
                <a:cs typeface="Times New Roman" panose="02020603050405020304" pitchFamily="18" charset="0"/>
              </a:rPr>
              <a:t> Contour analysis, edge detection (Canny, Sobel filters).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Apply Principal Component Analysis (PCA) for dimensionality reduction and improved efficiency.</a:t>
            </a:r>
          </a:p>
          <a:p>
            <a:pPr marL="0" indent="0">
              <a:buNone/>
            </a:pP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167</TotalTime>
  <Words>2641</Words>
  <Application>Microsoft Office PowerPoint</Application>
  <PresentationFormat>Widescreen</PresentationFormat>
  <Paragraphs>297</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Cambria</vt:lpstr>
      <vt:lpstr>Times New Roman</vt:lpstr>
      <vt:lpstr>Verdana</vt:lpstr>
      <vt:lpstr>Wingdings</vt:lpstr>
      <vt:lpstr>Bioinformatics</vt:lpstr>
      <vt:lpstr>Identification of Different Medicinal Plants/Raw materials through Image Processing Using Machine Learning Algorithms</vt:lpstr>
      <vt:lpstr>Introduction</vt:lpstr>
      <vt:lpstr>Literature Review</vt:lpstr>
      <vt:lpstr>Literature Review</vt:lpstr>
      <vt:lpstr>Existing method Drawback</vt:lpstr>
      <vt:lpstr>Proposed Method</vt:lpstr>
      <vt:lpstr>Proposed objective</vt:lpstr>
      <vt:lpstr>Objectives</vt:lpstr>
      <vt:lpstr>Methodology/Modules</vt:lpstr>
      <vt:lpstr>Methodology/Modules</vt:lpstr>
      <vt:lpstr>Architecture</vt:lpstr>
      <vt:lpstr>Architecture</vt:lpstr>
      <vt:lpstr>Hardware components</vt:lpstr>
      <vt:lpstr>Software components</vt:lpstr>
      <vt:lpstr>Software components (cont..)</vt:lpstr>
      <vt:lpstr>Timeline of Project</vt:lpstr>
      <vt:lpstr>Expected Outcomes</vt:lpstr>
      <vt:lpstr>Conclusion</vt:lpstr>
      <vt:lpstr>Github Link</vt:lpstr>
      <vt:lpstr>References</vt:lpstr>
      <vt:lpstr>Reference</vt:lpstr>
      <vt:lpstr>Project work mapping with SDG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Aleena S V</cp:lastModifiedBy>
  <cp:revision>24</cp:revision>
  <dcterms:created xsi:type="dcterms:W3CDTF">2023-03-16T03:26:00Z</dcterms:created>
  <dcterms:modified xsi:type="dcterms:W3CDTF">2025-02-17T16:12:23Z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466FD470D7244A0A8FA0740882DEDB38_12</vt:lpwstr>
  </property>
  <property fmtid="{D5CDD505-2E9C-101B-9397-08002B2CF9AE}" pid="3" name="KSOProductBuildVer">
    <vt:lpwstr>1033-12.2.0.18283</vt:lpwstr>
  </property>
</Properties>
</file>