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4"/>
    <p:restoredTop sz="94669"/>
  </p:normalViewPr>
  <p:slideViewPr>
    <p:cSldViewPr snapToGrid="0" snapToObjects="1">
      <p:cViewPr varScale="1">
        <p:scale>
          <a:sx n="135" d="100"/>
          <a:sy n="135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407EA-81BD-AA43-A66E-3FE360DDE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B3F122-54C8-CD4E-8550-D5C542D16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36ADEF-77DB-614E-A76F-DDF4F63D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5438E4-54D4-914D-9D9E-889A9302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51675F-A2F2-044B-BD23-17D8E622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5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89490-3563-584E-8EFC-06400E9A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093E10-7C0C-6346-98CE-22D2914BF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7E6E39-C391-C549-8C36-BD2E14FA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03274C-7212-B142-B1E0-19E1A0FD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A6E02A-278E-144B-9A57-0E9F06AF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37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EB94A1-67E8-1940-82E1-287C1F667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3B9C71-733D-6544-B15F-001F70F72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CA4AF3-D2D6-5245-9DDE-C56F30C1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DAAEE-CF8C-E748-B0F6-CCF54929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F1CBAD-FF00-AF41-B3B2-C2F0FEE4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0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44288-6F55-BF49-B94F-AA77821B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D9F32C-0026-0149-AA09-C4CDAD724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BC3F46-FE14-2945-9EAE-4D87C9B3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12A9E4-D84B-C344-A368-496C88B2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07B2B-DC4B-A942-A1D6-C7E75C62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5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2B594-31E0-AB4C-BA7E-AD4DA212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682880-26D2-6A40-9B18-B435B596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82486A-D1C2-1F48-89D3-7585B7F2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3B21F2-F680-2F4B-A0C8-79B3D575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529C97-D693-A146-8683-29664571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94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5FC40-13FA-B542-9387-2DE6AB39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A3F6B1-D792-7D4C-B1EF-DCF7683D7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6E2F85-B49D-0142-A546-7B1F19ADE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DF2D63-266B-9048-AD80-581203D2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944593-175E-574E-B312-76971A2E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B50C18-06BE-8D41-B4BD-B45D3111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23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3E047-8CB0-554A-BE12-F80F9424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5870C2-1E81-6849-883F-0FDD1E78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41F28A-5336-BE47-A6C8-1EF64D6BA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48178A-15CF-6D4F-8B06-34A8E7AA0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C436E0-B267-D342-A23F-3E3B16675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329665-CAB4-B249-84CA-E7A1E2E2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18020E-9529-3840-BCD1-49658DB0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FF1DF0-973F-304D-A23F-936B44AB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71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61BF0-00B1-BA43-BEEB-F3E9C291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E758FB-D0DD-984C-B6CD-630FC1EF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66F8FB-7D3C-1F41-8E95-DDA68CC3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6F5CF8-4D70-4543-B767-643BFCAB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41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FD95238-CC7E-4A44-B008-E9E6140E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E667F4-B417-0E4D-80EA-9C2A05E9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685620-315E-CC4A-B768-95630EFD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53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D0BE-7D52-9748-BB1B-32D45741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4FCF2E-C8C1-1444-871B-64C95FB3B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CD55D0-C622-064C-BCD1-A9F4681A3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9A5E51-FC68-4D49-8578-C5CDD0BC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126225-0C42-B744-A69D-870F5F98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AE9165-CAA1-974B-B426-427452E6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22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77DCD-CB94-CF43-B23B-46DF3139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D12345-FD47-F24E-BC3A-AFC4B937E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1D32B8-B022-C442-A1E0-57E8243F0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A5123F-6FAC-9C49-A8A7-8A26519D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A9EDF3-0A01-2243-9ECB-82B01158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BC4B3C-19BD-3348-9C06-2E36D238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52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760D3-E2C0-EF4D-91F8-E71FAE2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C7A4E9-651F-6B42-A949-14D444AB6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BB8FA8-F4B9-A04B-8DBF-A412C849E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3FF161-F272-E745-8121-B5CC37DED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73F7C-161C-AF4C-A7DD-9497060FA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70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g-K/netology_pyda/raw/master/yandex_homework/display_data.xls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g-K/netology_pyda/raw/master/yandex_homework/dataset_clients.xlsx" TargetMode="External"/><Relationship Id="rId2" Type="http://schemas.openxmlformats.org/officeDocument/2006/relationships/hyperlink" Target="https://github.com/Srg-K/netology_pyda/blob/master/yandex_homework/sql_querry.sq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g-K/netology_pyda/raw/master/yandex_homework/direct_data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g-K/netology_pyda/raw/master/yandex_homework/direct_data.xl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334F7-4126-7F41-904D-0B2C2E8CE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Тестовое задание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42A920-9FFD-A447-8115-B3C4B01AF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Сергей </a:t>
            </a:r>
            <a:r>
              <a:rPr lang="ru-RU" dirty="0" err="1"/>
              <a:t>Костючик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55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62A27-2EFA-614A-9101-E651F503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559" y="103695"/>
            <a:ext cx="10524241" cy="1027521"/>
          </a:xfrm>
        </p:spPr>
        <p:txBody>
          <a:bodyPr/>
          <a:lstStyle/>
          <a:p>
            <a:r>
              <a:rPr lang="ru-RU" dirty="0"/>
              <a:t>Дисплей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4E188-0FB9-AF43-8A45-C5D21E827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3" y="1131216"/>
            <a:ext cx="11500701" cy="14483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Видим, что конкуренты Омеги за данный период использовали Дисплей и получали дешевые клики, особенно по </a:t>
            </a:r>
            <a:r>
              <a:rPr lang="ru-RU" dirty="0" err="1"/>
              <a:t>видеорекламе</a:t>
            </a:r>
            <a:r>
              <a:rPr lang="ru-RU" dirty="0"/>
              <a:t> на </a:t>
            </a:r>
            <a:r>
              <a:rPr lang="ru-RU" dirty="0" err="1"/>
              <a:t>мобайле</a:t>
            </a:r>
            <a:r>
              <a:rPr lang="ru-RU" dirty="0"/>
              <a:t>. Мы не знаем конверсию из клика в целевое действие (или пустая колонка означает, что их нет?). </a:t>
            </a:r>
          </a:p>
          <a:p>
            <a:pPr marL="0" indent="0">
              <a:buNone/>
            </a:pPr>
            <a:r>
              <a:rPr lang="ru-RU" dirty="0"/>
              <a:t>Так или иначе, Омега никогда не запускала кампании в Дисплее – есть смысл попробовать, учитывая, что это может повлиять на рост брендовых запросов в </a:t>
            </a:r>
            <a:r>
              <a:rPr lang="ru-RU" dirty="0" err="1"/>
              <a:t>Директе</a:t>
            </a:r>
            <a:r>
              <a:rPr lang="ru-RU" dirty="0"/>
              <a:t>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600845D-8D0A-9341-A65B-BF8EE679F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77778"/>
              </p:ext>
            </p:extLst>
          </p:nvPr>
        </p:nvGraphicFramePr>
        <p:xfrm>
          <a:off x="1830271" y="2741367"/>
          <a:ext cx="8573679" cy="2726178"/>
        </p:xfrm>
        <a:graphic>
          <a:graphicData uri="http://schemas.openxmlformats.org/drawingml/2006/table">
            <a:tbl>
              <a:tblPr/>
              <a:tblGrid>
                <a:gridCol w="2644403">
                  <a:extLst>
                    <a:ext uri="{9D8B030D-6E8A-4147-A177-3AD203B41FA5}">
                      <a16:colId xmlns:a16="http://schemas.microsoft.com/office/drawing/2014/main" val="1035042149"/>
                    </a:ext>
                  </a:extLst>
                </a:gridCol>
                <a:gridCol w="861660">
                  <a:extLst>
                    <a:ext uri="{9D8B030D-6E8A-4147-A177-3AD203B41FA5}">
                      <a16:colId xmlns:a16="http://schemas.microsoft.com/office/drawing/2014/main" val="4088033046"/>
                    </a:ext>
                  </a:extLst>
                </a:gridCol>
                <a:gridCol w="861660">
                  <a:extLst>
                    <a:ext uri="{9D8B030D-6E8A-4147-A177-3AD203B41FA5}">
                      <a16:colId xmlns:a16="http://schemas.microsoft.com/office/drawing/2014/main" val="2028447111"/>
                    </a:ext>
                  </a:extLst>
                </a:gridCol>
                <a:gridCol w="1241318">
                  <a:extLst>
                    <a:ext uri="{9D8B030D-6E8A-4147-A177-3AD203B41FA5}">
                      <a16:colId xmlns:a16="http://schemas.microsoft.com/office/drawing/2014/main" val="3541980075"/>
                    </a:ext>
                  </a:extLst>
                </a:gridCol>
                <a:gridCol w="1241318">
                  <a:extLst>
                    <a:ext uri="{9D8B030D-6E8A-4147-A177-3AD203B41FA5}">
                      <a16:colId xmlns:a16="http://schemas.microsoft.com/office/drawing/2014/main" val="29648823"/>
                    </a:ext>
                  </a:extLst>
                </a:gridCol>
                <a:gridCol w="861660">
                  <a:extLst>
                    <a:ext uri="{9D8B030D-6E8A-4147-A177-3AD203B41FA5}">
                      <a16:colId xmlns:a16="http://schemas.microsoft.com/office/drawing/2014/main" val="143218552"/>
                    </a:ext>
                  </a:extLst>
                </a:gridCol>
                <a:gridCol w="861660">
                  <a:extLst>
                    <a:ext uri="{9D8B030D-6E8A-4147-A177-3AD203B41FA5}">
                      <a16:colId xmlns:a16="http://schemas.microsoft.com/office/drawing/2014/main" val="3483322497"/>
                    </a:ext>
                  </a:extLst>
                </a:gridCol>
              </a:tblGrid>
              <a:tr h="194727"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Shows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Clicks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Budget, 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997217"/>
                  </a:ext>
                </a:extLst>
              </a:tr>
              <a:tr h="19472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Бета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83 142 011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693 024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10 731 117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0,13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15,48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349863"/>
                  </a:ext>
                </a:extLst>
              </a:tr>
              <a:tr h="194727"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Desktop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55 949 022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323 433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7 195 288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0,13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22,25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460485"/>
                  </a:ext>
                </a:extLst>
              </a:tr>
              <a:tr h="19472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Видеореклама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15 894 732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266 154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2 789 316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0,18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10,48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23067"/>
                  </a:ext>
                </a:extLst>
              </a:tr>
              <a:tr h="19472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Главная страница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40 054 290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57 279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4 405 972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0,11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76,92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169157"/>
                  </a:ext>
                </a:extLst>
              </a:tr>
              <a:tr h="194727"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Mobile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27 192 989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369 591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3 535 829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0,13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9,57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91468"/>
                  </a:ext>
                </a:extLst>
              </a:tr>
              <a:tr h="19472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Видеореклама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8 031 966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301 784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1 428 116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0,18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4,73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877611"/>
                  </a:ext>
                </a:extLst>
              </a:tr>
              <a:tr h="19472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Главная страница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19 161 023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67 807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2 107 713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0,11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31,08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29048"/>
                  </a:ext>
                </a:extLst>
              </a:tr>
              <a:tr h="19472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Зета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6 447 605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316 182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1 289 521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0,20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4,08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571027"/>
                  </a:ext>
                </a:extLst>
              </a:tr>
              <a:tr h="194727"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Desktop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3 434 412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77 505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686 882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0,20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8,86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151134"/>
                  </a:ext>
                </a:extLst>
              </a:tr>
              <a:tr h="19472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Видеореклама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3 434 412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77 505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686 882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0,20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8,86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26864"/>
                  </a:ext>
                </a:extLst>
              </a:tr>
              <a:tr h="194727"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Mobile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3 013 193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238 677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602 639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0,20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2,52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568283"/>
                  </a:ext>
                </a:extLst>
              </a:tr>
              <a:tr h="19472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Видеореклама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3 013 193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238 677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602 639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0,20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2,52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867391"/>
                  </a:ext>
                </a:extLst>
              </a:tr>
              <a:tr h="19472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ПОТРЕБИТЕЛЬСКОЕ КРЕДИТОВАНИЕ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89 589 616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1 009 206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12 020 638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0,13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11,91 ₽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951590"/>
                  </a:ext>
                </a:extLst>
              </a:tr>
            </a:tbl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7A94ACF3-FB70-BC40-A71F-1837C5B8681F}"/>
              </a:ext>
            </a:extLst>
          </p:cNvPr>
          <p:cNvSpPr txBox="1">
            <a:spLocks/>
          </p:cNvSpPr>
          <p:nvPr/>
        </p:nvSpPr>
        <p:spPr>
          <a:xfrm>
            <a:off x="254523" y="5467545"/>
            <a:ext cx="11725176" cy="1167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____________________________________________</a:t>
            </a: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</a:t>
            </a:r>
            <a:r>
              <a:rPr lang="ru-RU" dirty="0"/>
              <a:t>для анализа использовал данные, полученные </a:t>
            </a:r>
            <a:r>
              <a:rPr lang="en-US" dirty="0" err="1"/>
              <a:t>sql</a:t>
            </a:r>
            <a:r>
              <a:rPr lang="en-US" dirty="0"/>
              <a:t>-</a:t>
            </a:r>
            <a:r>
              <a:rPr lang="ru-RU" dirty="0"/>
              <a:t>запросом для </a:t>
            </a:r>
            <a:r>
              <a:rPr lang="ru-RU" dirty="0" err="1"/>
              <a:t>директа</a:t>
            </a:r>
            <a:r>
              <a:rPr lang="ru-RU" dirty="0"/>
              <a:t> и делал сводные в файле </a:t>
            </a:r>
            <a:r>
              <a:rPr lang="en-US" dirty="0" err="1"/>
              <a:t>display_data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" dirty="0">
                <a:hlinkClick r:id="rId2"/>
              </a:rPr>
              <a:t>https://github.com/Srg-K/netology_pyda/raw/master/yandex_homework/display_data.xlsx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84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B1195-39DF-0A4E-A347-46E17C85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Запрашиваем данные из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6F1016-BF53-1342-8BB2-EAED89BE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SQL-</a:t>
            </a:r>
            <a:r>
              <a:rPr lang="ru-RU" dirty="0"/>
              <a:t>запрос тут: </a:t>
            </a:r>
            <a:r>
              <a:rPr lang="en" dirty="0">
                <a:hlinkClick r:id="rId2"/>
              </a:rPr>
              <a:t>https://github.com/Srg-K/netology_pyda/blob/master/yandex_homework/sql_querry.sql</a:t>
            </a:r>
            <a:endParaRPr lang="ru-RU" dirty="0"/>
          </a:p>
          <a:p>
            <a:r>
              <a:rPr lang="ru-RU" dirty="0"/>
              <a:t>Получили вот такой </a:t>
            </a:r>
            <a:r>
              <a:rPr lang="ru-RU" dirty="0" err="1"/>
              <a:t>датасет</a:t>
            </a:r>
            <a:r>
              <a:rPr lang="ru-RU" dirty="0"/>
              <a:t>: </a:t>
            </a:r>
            <a:r>
              <a:rPr lang="en" dirty="0">
                <a:hlinkClick r:id="rId3"/>
              </a:rPr>
              <a:t>https://github.com/Srg-K/netology_pyda/raw/master/yandex_homework/dataset_clients.xlsx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42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334F7-4126-7F41-904D-0B2C2E8CE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Потребительское кредитование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42A920-9FFD-A447-8115-B3C4B01AF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Директ</a:t>
            </a:r>
            <a:r>
              <a:rPr lang="ru-RU" dirty="0"/>
              <a:t>, клиент Омега</a:t>
            </a:r>
          </a:p>
        </p:txBody>
      </p:sp>
    </p:spTree>
    <p:extLst>
      <p:ext uri="{BB962C8B-B14F-4D97-AF65-F5344CB8AC3E}">
        <p14:creationId xmlns:p14="http://schemas.microsoft.com/office/powerpoint/2010/main" val="85456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941F7-CE79-C14D-8875-E7C3FDA2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23"/>
            <a:ext cx="10515600" cy="1325563"/>
          </a:xfrm>
        </p:spPr>
        <p:txBody>
          <a:bodyPr/>
          <a:lstStyle/>
          <a:p>
            <a:r>
              <a:rPr lang="ru-RU" dirty="0"/>
              <a:t>Положение клиента и конкурентная среда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E27D6F-E586-C045-9824-718CAB836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4" y="1140644"/>
            <a:ext cx="11679810" cy="290345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По количеству целевых визитов среди конкурентов Омега на предпоследнем месте (доля в сегменте рынка 5,6%). Лидер рынка – Лямбда (четверть всех целевых визитов). Рынок условно можно разделить на лидеров (Лямбда, Сигма, Бета), средних (Гамма, Мета) и малых игроков (</a:t>
            </a:r>
            <a:r>
              <a:rPr lang="ru-RU" dirty="0" err="1"/>
              <a:t>Псилон</a:t>
            </a:r>
            <a:r>
              <a:rPr lang="ru-RU" dirty="0"/>
              <a:t>, Альфа, Омега, Зета).</a:t>
            </a:r>
          </a:p>
          <a:p>
            <a:r>
              <a:rPr lang="ru-RU" dirty="0"/>
              <a:t>Стоимость целевого визита (</a:t>
            </a:r>
            <a:r>
              <a:rPr lang="en" dirty="0"/>
              <a:t>CPA) </a:t>
            </a:r>
            <a:r>
              <a:rPr lang="ru-RU" dirty="0"/>
              <a:t>у Омеги близка к средней по сегменту. При этом </a:t>
            </a:r>
            <a:r>
              <a:rPr lang="en" dirty="0"/>
              <a:t>CPC </a:t>
            </a:r>
            <a:r>
              <a:rPr lang="ru-RU" dirty="0"/>
              <a:t>в 1,7 раз выше среднего, а цена за показ (</a:t>
            </a:r>
            <a:r>
              <a:rPr lang="en" dirty="0"/>
              <a:t>CPV) </a:t>
            </a:r>
            <a:r>
              <a:rPr lang="ru-RU" dirty="0"/>
              <a:t>одна из самых дорогих среди всех. У Омеги высокий </a:t>
            </a:r>
            <a:r>
              <a:rPr lang="en" dirty="0"/>
              <a:t>CR </a:t>
            </a:r>
            <a:r>
              <a:rPr lang="ru-RU" dirty="0"/>
              <a:t>из показа в клик и из клика в целевое действие. Но есть проблема с получением показов (почти у всех конкурентов, независимо от бюджета, показов больше). За июнь - август </a:t>
            </a:r>
            <a:r>
              <a:rPr lang="en" dirty="0"/>
              <a:t>m2m </a:t>
            </a:r>
            <a:r>
              <a:rPr lang="ru-RU" dirty="0"/>
              <a:t>дешевеет </a:t>
            </a:r>
            <a:r>
              <a:rPr lang="en" dirty="0"/>
              <a:t>CPC </a:t>
            </a:r>
            <a:r>
              <a:rPr lang="ru-RU" dirty="0"/>
              <a:t>и </a:t>
            </a:r>
            <a:r>
              <a:rPr lang="en" dirty="0"/>
              <a:t>CPA, CPV </a:t>
            </a:r>
            <a:r>
              <a:rPr lang="ru-RU" dirty="0"/>
              <a:t>колеблется – опять-таки, надо решить проблему с показами (проверить временной </a:t>
            </a:r>
            <a:r>
              <a:rPr lang="ru-RU" dirty="0" err="1"/>
              <a:t>таргетинг</a:t>
            </a:r>
            <a:r>
              <a:rPr lang="ru-RU" dirty="0"/>
              <a:t>/</a:t>
            </a:r>
            <a:r>
              <a:rPr lang="ru-RU" dirty="0" err="1"/>
              <a:t>гео</a:t>
            </a:r>
            <a:r>
              <a:rPr lang="ru-RU" dirty="0"/>
              <a:t>, ставки, ключи и минус-слова; изучить </a:t>
            </a:r>
            <a:r>
              <a:rPr lang="en" dirty="0"/>
              <a:t>best-practice </a:t>
            </a:r>
            <a:r>
              <a:rPr lang="ru-RU" dirty="0"/>
              <a:t>Бета, Гамма, Лямбда, </a:t>
            </a:r>
            <a:r>
              <a:rPr lang="ru-RU" dirty="0" err="1"/>
              <a:t>Псилон</a:t>
            </a:r>
            <a:r>
              <a:rPr lang="ru-RU" dirty="0"/>
              <a:t> и Сигма).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9ECB90B-4AA2-4A4A-9F44-30DBE677A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69909"/>
              </p:ext>
            </p:extLst>
          </p:nvPr>
        </p:nvGraphicFramePr>
        <p:xfrm>
          <a:off x="697584" y="4044100"/>
          <a:ext cx="10793690" cy="2290713"/>
        </p:xfrm>
        <a:graphic>
          <a:graphicData uri="http://schemas.openxmlformats.org/drawingml/2006/table">
            <a:tbl>
              <a:tblPr/>
              <a:tblGrid>
                <a:gridCol w="1011318">
                  <a:extLst>
                    <a:ext uri="{9D8B030D-6E8A-4147-A177-3AD203B41FA5}">
                      <a16:colId xmlns:a16="http://schemas.microsoft.com/office/drawing/2014/main" val="3879479607"/>
                    </a:ext>
                  </a:extLst>
                </a:gridCol>
                <a:gridCol w="1247606">
                  <a:extLst>
                    <a:ext uri="{9D8B030D-6E8A-4147-A177-3AD203B41FA5}">
                      <a16:colId xmlns:a16="http://schemas.microsoft.com/office/drawing/2014/main" val="2962700767"/>
                    </a:ext>
                  </a:extLst>
                </a:gridCol>
                <a:gridCol w="1200349">
                  <a:extLst>
                    <a:ext uri="{9D8B030D-6E8A-4147-A177-3AD203B41FA5}">
                      <a16:colId xmlns:a16="http://schemas.microsoft.com/office/drawing/2014/main" val="3550918039"/>
                    </a:ext>
                  </a:extLst>
                </a:gridCol>
                <a:gridCol w="1033371">
                  <a:extLst>
                    <a:ext uri="{9D8B030D-6E8A-4147-A177-3AD203B41FA5}">
                      <a16:colId xmlns:a16="http://schemas.microsoft.com/office/drawing/2014/main" val="1311996120"/>
                    </a:ext>
                  </a:extLst>
                </a:gridCol>
                <a:gridCol w="844341">
                  <a:extLst>
                    <a:ext uri="{9D8B030D-6E8A-4147-A177-3AD203B41FA5}">
                      <a16:colId xmlns:a16="http://schemas.microsoft.com/office/drawing/2014/main" val="615150485"/>
                    </a:ext>
                  </a:extLst>
                </a:gridCol>
                <a:gridCol w="869544">
                  <a:extLst>
                    <a:ext uri="{9D8B030D-6E8A-4147-A177-3AD203B41FA5}">
                      <a16:colId xmlns:a16="http://schemas.microsoft.com/office/drawing/2014/main" val="2082628559"/>
                    </a:ext>
                  </a:extLst>
                </a:gridCol>
                <a:gridCol w="935706">
                  <a:extLst>
                    <a:ext uri="{9D8B030D-6E8A-4147-A177-3AD203B41FA5}">
                      <a16:colId xmlns:a16="http://schemas.microsoft.com/office/drawing/2014/main" val="1460141751"/>
                    </a:ext>
                  </a:extLst>
                </a:gridCol>
                <a:gridCol w="860093">
                  <a:extLst>
                    <a:ext uri="{9D8B030D-6E8A-4147-A177-3AD203B41FA5}">
                      <a16:colId xmlns:a16="http://schemas.microsoft.com/office/drawing/2014/main" val="2383805748"/>
                    </a:ext>
                  </a:extLst>
                </a:gridCol>
                <a:gridCol w="567094">
                  <a:extLst>
                    <a:ext uri="{9D8B030D-6E8A-4147-A177-3AD203B41FA5}">
                      <a16:colId xmlns:a16="http://schemas.microsoft.com/office/drawing/2014/main" val="694607663"/>
                    </a:ext>
                  </a:extLst>
                </a:gridCol>
                <a:gridCol w="822286">
                  <a:extLst>
                    <a:ext uri="{9D8B030D-6E8A-4147-A177-3AD203B41FA5}">
                      <a16:colId xmlns:a16="http://schemas.microsoft.com/office/drawing/2014/main" val="3093819517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1680020557"/>
                    </a:ext>
                  </a:extLst>
                </a:gridCol>
                <a:gridCol w="822286">
                  <a:extLst>
                    <a:ext uri="{9D8B030D-6E8A-4147-A177-3AD203B41FA5}">
                      <a16:colId xmlns:a16="http://schemas.microsoft.com/office/drawing/2014/main" val="2717769901"/>
                    </a:ext>
                  </a:extLst>
                </a:gridCol>
              </a:tblGrid>
              <a:tr h="554803"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Budget, 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Shows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Clicks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conv visits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conv visits, 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 shows-click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 click-conv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CPV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CPC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CPA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446153"/>
                  </a:ext>
                </a:extLst>
              </a:tr>
              <a:tr h="173591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Альфа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33 167 502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8,7%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50 090 010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555 037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54 198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6,3%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1,11%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9,76%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0,66 ₽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59,76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612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842604"/>
                  </a:ext>
                </a:extLst>
              </a:tr>
              <a:tr h="173591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Бета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114 410 407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29,9%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1 435 544 572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3 819 941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140 907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16,3%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0,27%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3,69%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0,08 ₽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29,95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812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188419"/>
                  </a:ext>
                </a:extLst>
              </a:tr>
              <a:tr h="173591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Гамма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21 761 174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116 028 267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622 828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78 945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9,1%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0,54%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12,68%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0,19 ₽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34,94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276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59522"/>
                  </a:ext>
                </a:extLst>
              </a:tr>
              <a:tr h="173591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Зета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23 802 492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3 637 676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1 108 808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28 553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30,48%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2,58%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6,54 ₽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21,47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834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864957"/>
                  </a:ext>
                </a:extLst>
              </a:tr>
              <a:tr h="173591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Лямбда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60 277 797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15,8%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418 750 430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1 932 536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213 538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24,7%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0,46%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11,05%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0,14 ₽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31,19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282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510433"/>
                  </a:ext>
                </a:extLst>
              </a:tr>
              <a:tr h="173591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Мета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15 672 165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61 984 834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852 191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84 626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9,8%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1,37%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9,93%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0,25 ₽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18,39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185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436446"/>
                  </a:ext>
                </a:extLst>
              </a:tr>
              <a:tr h="173591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Омега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24 236 396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6,3%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4 767 916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474 265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48 483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9,95%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10,22%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5,08 ₽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51,10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500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858858"/>
                  </a:ext>
                </a:extLst>
              </a:tr>
              <a:tr h="173591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Псилон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44 885 550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11,7%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133 663 728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683 125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59 511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0,51%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8,71%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0,34 ₽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65,71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754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310122"/>
                  </a:ext>
                </a:extLst>
              </a:tr>
              <a:tr h="173591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Сигма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44 371 632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187 107 527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2 291 701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156 272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18,1%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1,22%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6,82%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0,24 ₽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19,36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284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706548"/>
                  </a:ext>
                </a:extLst>
              </a:tr>
              <a:tr h="17359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TTL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382 585 115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100,0%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2 411 574 960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12 340 432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865 033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100,0%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0,51%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7,01%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0,16 ₽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31,00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442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61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17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D7E5F-01C6-694A-A0AE-881C1AD5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 err="1"/>
              <a:t>Хайлайты</a:t>
            </a:r>
            <a:r>
              <a:rPr lang="ru-RU" dirty="0"/>
              <a:t> и предложения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35435-1CDF-9C45-A2FE-4B034A51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50" y="1178351"/>
            <a:ext cx="11792931" cy="5401558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На </a:t>
            </a:r>
            <a:r>
              <a:rPr lang="ru-RU" dirty="0" err="1"/>
              <a:t>мобайле</a:t>
            </a:r>
            <a:r>
              <a:rPr lang="ru-RU" dirty="0"/>
              <a:t> лучше конверсии и дешевле </a:t>
            </a:r>
            <a:r>
              <a:rPr lang="en" dirty="0"/>
              <a:t>CPA, </a:t>
            </a:r>
            <a:r>
              <a:rPr lang="ru-RU" dirty="0"/>
              <a:t>при этом </a:t>
            </a:r>
            <a:r>
              <a:rPr lang="ru-RU" dirty="0" err="1"/>
              <a:t>бОльшая</a:t>
            </a:r>
            <a:r>
              <a:rPr lang="ru-RU" dirty="0"/>
              <a:t> часть бюджета расходуется на десктоп – надо перераспределить.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Доля бюджета по этому сегменту рынка у Омеги вдвое ниже средней (6,3% </a:t>
            </a:r>
            <a:r>
              <a:rPr lang="en" dirty="0"/>
              <a:t>vs. 11%), </a:t>
            </a:r>
            <a:r>
              <a:rPr lang="ru-RU" dirty="0"/>
              <a:t>можно попробовать увеличить бюджет, учитывая, что конверсии в целом неплохие.</a:t>
            </a:r>
          </a:p>
          <a:p>
            <a:endParaRPr lang="ru-RU" dirty="0"/>
          </a:p>
          <a:p>
            <a:r>
              <a:rPr lang="ru-RU" dirty="0"/>
              <a:t>Омега использует поиск и совсем не умеет использовать сети – на примере Гамма, Мета, Сигма видим, что использовать сети можно эффективно (надо посмотреть настройки РК и дать рекомендации). Особенно обратить внимание на формат </a:t>
            </a:r>
            <a:r>
              <a:rPr lang="en" dirty="0"/>
              <a:t>text.</a:t>
            </a:r>
          </a:p>
          <a:p>
            <a:endParaRPr lang="en" dirty="0"/>
          </a:p>
          <a:p>
            <a:r>
              <a:rPr lang="ru-RU" dirty="0"/>
              <a:t>У Омеги что-то не так с настройками </a:t>
            </a:r>
            <a:r>
              <a:rPr lang="ru-RU" dirty="0" err="1"/>
              <a:t>ретаргетинга</a:t>
            </a:r>
            <a:r>
              <a:rPr lang="ru-RU" dirty="0"/>
              <a:t> – у большинства конкурентов он дает дешевый </a:t>
            </a:r>
            <a:r>
              <a:rPr lang="en" dirty="0"/>
              <a:t>CPA (</a:t>
            </a:r>
            <a:r>
              <a:rPr lang="ru-RU" dirty="0"/>
              <a:t>относительно других </a:t>
            </a:r>
            <a:r>
              <a:rPr lang="en" dirty="0"/>
              <a:t>targeting type). </a:t>
            </a:r>
            <a:r>
              <a:rPr lang="ru-RU" dirty="0"/>
              <a:t>Так же можно </a:t>
            </a:r>
            <a:r>
              <a:rPr lang="ru-RU" dirty="0" err="1"/>
              <a:t>потестить</a:t>
            </a:r>
            <a:r>
              <a:rPr lang="ru-RU" dirty="0"/>
              <a:t> </a:t>
            </a:r>
            <a:r>
              <a:rPr lang="en" dirty="0"/>
              <a:t>autotargeting – </a:t>
            </a:r>
            <a:r>
              <a:rPr lang="ru-RU" dirty="0"/>
              <a:t>у некоторых он дает нормальный </a:t>
            </a:r>
            <a:r>
              <a:rPr lang="en" dirty="0"/>
              <a:t>CPA.</a:t>
            </a:r>
          </a:p>
          <a:p>
            <a:endParaRPr lang="en" dirty="0"/>
          </a:p>
          <a:p>
            <a:r>
              <a:rPr lang="ru-RU" dirty="0"/>
              <a:t>У Гаммы и Лямбды хорошие кол-ва показов при хороших </a:t>
            </a:r>
            <a:r>
              <a:rPr lang="en" dirty="0"/>
              <a:t>CPA – </a:t>
            </a:r>
            <a:r>
              <a:rPr lang="ru-RU" dirty="0"/>
              <a:t>надо найти причины хороших показов и применить к Омеге.</a:t>
            </a:r>
          </a:p>
          <a:p>
            <a:endParaRPr lang="ru-RU" dirty="0"/>
          </a:p>
          <a:p>
            <a:r>
              <a:rPr lang="ru-RU" dirty="0"/>
              <a:t>У Зеты в 3 раза выше </a:t>
            </a:r>
            <a:r>
              <a:rPr lang="en" dirty="0"/>
              <a:t>CR </a:t>
            </a:r>
            <a:r>
              <a:rPr lang="ru-RU" dirty="0"/>
              <a:t>из показа в клик. Надо проанализировать креативы и настройки РК и дать рекомендации для Омеги.</a:t>
            </a:r>
          </a:p>
          <a:p>
            <a:endParaRPr lang="ru-RU" dirty="0"/>
          </a:p>
          <a:p>
            <a:r>
              <a:rPr lang="ru-RU" dirty="0"/>
              <a:t>В поиске лучше всего работает брендовые запросы – лучше перераспределить на них бюджет из </a:t>
            </a:r>
            <a:r>
              <a:rPr lang="en" dirty="0"/>
              <a:t>other, </a:t>
            </a:r>
            <a:r>
              <a:rPr lang="ru-RU" dirty="0"/>
              <a:t>если возможно. Гамма, Лямбда, Сигма более эффективно работаю по запросу конкурентов – надо понять причины и применить для Омеги.</a:t>
            </a:r>
          </a:p>
          <a:p>
            <a:pPr marL="0" indent="0">
              <a:buNone/>
            </a:pPr>
            <a:r>
              <a:rPr lang="en-US" dirty="0"/>
              <a:t>____________________________________________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ru-RU" dirty="0"/>
              <a:t>для анализа использовал данные, полученные </a:t>
            </a:r>
            <a:r>
              <a:rPr lang="en-US" dirty="0" err="1"/>
              <a:t>sql</a:t>
            </a:r>
            <a:r>
              <a:rPr lang="en-US" dirty="0"/>
              <a:t>-</a:t>
            </a:r>
            <a:r>
              <a:rPr lang="ru-RU" dirty="0"/>
              <a:t>запросом для </a:t>
            </a:r>
            <a:r>
              <a:rPr lang="ru-RU" dirty="0" err="1"/>
              <a:t>директа</a:t>
            </a:r>
            <a:r>
              <a:rPr lang="ru-RU" dirty="0"/>
              <a:t> и делал сводные в файле </a:t>
            </a:r>
            <a:r>
              <a:rPr lang="en-US" dirty="0" err="1"/>
              <a:t>direct_data</a:t>
            </a:r>
            <a:endParaRPr lang="en-US" dirty="0"/>
          </a:p>
          <a:p>
            <a:pPr marL="0" indent="0">
              <a:buNone/>
            </a:pPr>
            <a:r>
              <a:rPr lang="en" dirty="0">
                <a:hlinkClick r:id="rId2"/>
              </a:rPr>
              <a:t>https://github.com/Srg-K/netology_pyda/raw/master/yandex_homework/direct_data.xlsx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0294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334F7-4126-7F41-904D-0B2C2E8CE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РАСЧЕТНО-КАССОВОЕ ОБСЛУЖИВАНИЕ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42A920-9FFD-A447-8115-B3C4B01AF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Директ</a:t>
            </a:r>
            <a:r>
              <a:rPr lang="ru-RU" dirty="0"/>
              <a:t>, клиент Омега</a:t>
            </a:r>
          </a:p>
        </p:txBody>
      </p:sp>
    </p:spTree>
    <p:extLst>
      <p:ext uri="{BB962C8B-B14F-4D97-AF65-F5344CB8AC3E}">
        <p14:creationId xmlns:p14="http://schemas.microsoft.com/office/powerpoint/2010/main" val="413328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941F7-CE79-C14D-8875-E7C3FDA2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23"/>
            <a:ext cx="10515600" cy="1325563"/>
          </a:xfrm>
        </p:spPr>
        <p:txBody>
          <a:bodyPr/>
          <a:lstStyle/>
          <a:p>
            <a:r>
              <a:rPr lang="ru-RU" dirty="0"/>
              <a:t>Положение клиента и конкурентная среда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E27D6F-E586-C045-9824-718CAB836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4" y="1140644"/>
            <a:ext cx="11679810" cy="290345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 РКО Омега так же имеет самую маленькую долю рынка (то есть долю всех целевых действий - 3,5%), </a:t>
            </a:r>
            <a:r>
              <a:rPr lang="en" dirty="0"/>
              <a:t>CPA </a:t>
            </a:r>
            <a:r>
              <a:rPr lang="ru-RU" dirty="0"/>
              <a:t>один из самых дорогих. Лидеры рынка – Гамма и Дельта (вместе составляют более половины целевых визитов), средние игроки – Зета, Омега, </a:t>
            </a:r>
            <a:r>
              <a:rPr lang="ru-RU" dirty="0" err="1"/>
              <a:t>Псилон</a:t>
            </a:r>
            <a:r>
              <a:rPr lang="ru-RU" dirty="0"/>
              <a:t> и Сигма, а Омега – аутсайдер.</a:t>
            </a:r>
          </a:p>
          <a:p>
            <a:r>
              <a:rPr lang="ru-RU" dirty="0"/>
              <a:t>У Омеги один из самых дорогих </a:t>
            </a:r>
            <a:r>
              <a:rPr lang="en" dirty="0"/>
              <a:t>CPA </a:t>
            </a:r>
            <a:r>
              <a:rPr lang="ru-RU" dirty="0"/>
              <a:t>и </a:t>
            </a:r>
            <a:r>
              <a:rPr lang="en" dirty="0"/>
              <a:t>CPC, </a:t>
            </a:r>
            <a:r>
              <a:rPr lang="ru-RU" dirty="0"/>
              <a:t>но при этом дешевый </a:t>
            </a:r>
            <a:r>
              <a:rPr lang="en" dirty="0"/>
              <a:t>CPV. CR </a:t>
            </a:r>
            <a:r>
              <a:rPr lang="ru-RU" dirty="0"/>
              <a:t>из показа в клик маленькая. Похоже, что реклама показывается нецелевой аудитории. А вот заинтересовавшиеся люди (кликнувшие) конвертируются нормально (</a:t>
            </a:r>
            <a:r>
              <a:rPr lang="en" dirty="0"/>
              <a:t>CR 2,05% </a:t>
            </a:r>
            <a:r>
              <a:rPr lang="ru-RU" dirty="0"/>
              <a:t>при среднем 1,71%). Нужно разобраться с настройками РК.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4236704-B114-9B48-A6AE-0E308E6A4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69349"/>
              </p:ext>
            </p:extLst>
          </p:nvPr>
        </p:nvGraphicFramePr>
        <p:xfrm>
          <a:off x="254524" y="4044099"/>
          <a:ext cx="11679812" cy="2498104"/>
        </p:xfrm>
        <a:graphic>
          <a:graphicData uri="http://schemas.openxmlformats.org/drawingml/2006/table">
            <a:tbl>
              <a:tblPr/>
              <a:tblGrid>
                <a:gridCol w="891354">
                  <a:extLst>
                    <a:ext uri="{9D8B030D-6E8A-4147-A177-3AD203B41FA5}">
                      <a16:colId xmlns:a16="http://schemas.microsoft.com/office/drawing/2014/main" val="3886504585"/>
                    </a:ext>
                  </a:extLst>
                </a:gridCol>
                <a:gridCol w="1506081">
                  <a:extLst>
                    <a:ext uri="{9D8B030D-6E8A-4147-A177-3AD203B41FA5}">
                      <a16:colId xmlns:a16="http://schemas.microsoft.com/office/drawing/2014/main" val="2374231518"/>
                    </a:ext>
                  </a:extLst>
                </a:gridCol>
                <a:gridCol w="891354">
                  <a:extLst>
                    <a:ext uri="{9D8B030D-6E8A-4147-A177-3AD203B41FA5}">
                      <a16:colId xmlns:a16="http://schemas.microsoft.com/office/drawing/2014/main" val="2399081257"/>
                    </a:ext>
                  </a:extLst>
                </a:gridCol>
                <a:gridCol w="1260191">
                  <a:extLst>
                    <a:ext uri="{9D8B030D-6E8A-4147-A177-3AD203B41FA5}">
                      <a16:colId xmlns:a16="http://schemas.microsoft.com/office/drawing/2014/main" val="1615771490"/>
                    </a:ext>
                  </a:extLst>
                </a:gridCol>
                <a:gridCol w="891354">
                  <a:extLst>
                    <a:ext uri="{9D8B030D-6E8A-4147-A177-3AD203B41FA5}">
                      <a16:colId xmlns:a16="http://schemas.microsoft.com/office/drawing/2014/main" val="1971481496"/>
                    </a:ext>
                  </a:extLst>
                </a:gridCol>
                <a:gridCol w="891354">
                  <a:extLst>
                    <a:ext uri="{9D8B030D-6E8A-4147-A177-3AD203B41FA5}">
                      <a16:colId xmlns:a16="http://schemas.microsoft.com/office/drawing/2014/main" val="3716175381"/>
                    </a:ext>
                  </a:extLst>
                </a:gridCol>
                <a:gridCol w="891354">
                  <a:extLst>
                    <a:ext uri="{9D8B030D-6E8A-4147-A177-3AD203B41FA5}">
                      <a16:colId xmlns:a16="http://schemas.microsoft.com/office/drawing/2014/main" val="1678770519"/>
                    </a:ext>
                  </a:extLst>
                </a:gridCol>
                <a:gridCol w="891354">
                  <a:extLst>
                    <a:ext uri="{9D8B030D-6E8A-4147-A177-3AD203B41FA5}">
                      <a16:colId xmlns:a16="http://schemas.microsoft.com/office/drawing/2014/main" val="2706104963"/>
                    </a:ext>
                  </a:extLst>
                </a:gridCol>
                <a:gridCol w="891354">
                  <a:extLst>
                    <a:ext uri="{9D8B030D-6E8A-4147-A177-3AD203B41FA5}">
                      <a16:colId xmlns:a16="http://schemas.microsoft.com/office/drawing/2014/main" val="1103243999"/>
                    </a:ext>
                  </a:extLst>
                </a:gridCol>
                <a:gridCol w="891354">
                  <a:extLst>
                    <a:ext uri="{9D8B030D-6E8A-4147-A177-3AD203B41FA5}">
                      <a16:colId xmlns:a16="http://schemas.microsoft.com/office/drawing/2014/main" val="1794288555"/>
                    </a:ext>
                  </a:extLst>
                </a:gridCol>
                <a:gridCol w="891354">
                  <a:extLst>
                    <a:ext uri="{9D8B030D-6E8A-4147-A177-3AD203B41FA5}">
                      <a16:colId xmlns:a16="http://schemas.microsoft.com/office/drawing/2014/main" val="3592545720"/>
                    </a:ext>
                  </a:extLst>
                </a:gridCol>
                <a:gridCol w="891354">
                  <a:extLst>
                    <a:ext uri="{9D8B030D-6E8A-4147-A177-3AD203B41FA5}">
                      <a16:colId xmlns:a16="http://schemas.microsoft.com/office/drawing/2014/main" val="1550977867"/>
                    </a:ext>
                  </a:extLst>
                </a:gridCol>
              </a:tblGrid>
              <a:tr h="784833"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Budget, 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Shows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Clicks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conv visits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conv visits, 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 shows-click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 click-conv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CPV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CPC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CPA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01065"/>
                  </a:ext>
                </a:extLst>
              </a:tr>
              <a:tr h="244753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Гамма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22 130 009 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14 712 659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232 057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22 668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28,5%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1,58%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9,77%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1,50 ₽ 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95,36 ₽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976 ₽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610826"/>
                  </a:ext>
                </a:extLst>
              </a:tr>
              <a:tr h="244753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Дельта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156 119 503 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45,8%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587 264 869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1 660 934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20 399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25,7%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0,28%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1,23%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0,27 ₽ 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94,00 ₽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7 653 ₽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894756"/>
                  </a:ext>
                </a:extLst>
              </a:tr>
              <a:tr h="244753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Зета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47 075 009 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13,8%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5 777 903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234 354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11 910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15,0%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4,06%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5,08%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8,15 ₽ 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200,87 ₽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3 953 ₽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950725"/>
                  </a:ext>
                </a:extLst>
              </a:tr>
              <a:tr h="244753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Омега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19 695 087 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32 733 561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133 820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2 741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0,41%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2,05%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0,60 ₽ 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147,18 ₽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7 185 ₽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316300"/>
                  </a:ext>
                </a:extLst>
              </a:tr>
              <a:tr h="244753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Псилон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40 275 979 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11,8%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42 729 569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527 010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10 743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1,23%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2,04%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0,94 ₽ 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76,42 ₽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3 749 ₽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670001"/>
                  </a:ext>
                </a:extLst>
              </a:tr>
              <a:tr h="244753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Сигма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55 569 492 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16,3%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497 282 114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1 847 473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10 962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13,8%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0,37%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0,59%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0,11 ₽ 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30,08 ₽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5 069 ₽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155591"/>
                  </a:ext>
                </a:extLst>
              </a:tr>
              <a:tr h="244753"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TTL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340 865 079 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100,0%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1 180 500 675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4 635 648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79 423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100,0%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0,39%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1,71%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0,29 ₽ 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73,53 ₽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4 292 ₽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05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49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D7E5F-01C6-694A-A0AE-881C1AD5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 err="1"/>
              <a:t>Хайлайты</a:t>
            </a:r>
            <a:r>
              <a:rPr lang="ru-RU" dirty="0"/>
              <a:t> и предложения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35435-1CDF-9C45-A2FE-4B034A51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50" y="1178351"/>
            <a:ext cx="11792931" cy="540155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В июле по сравнению с другими месяцами </a:t>
            </a:r>
            <a:r>
              <a:rPr lang="en" dirty="0"/>
              <a:t>CR </a:t>
            </a:r>
            <a:r>
              <a:rPr lang="ru-RU" dirty="0"/>
              <a:t>из клика в целевое действие вырос вдвое (3,3% </a:t>
            </a:r>
            <a:r>
              <a:rPr lang="en" dirty="0"/>
              <a:t>vs. 1,7%) – </a:t>
            </a:r>
            <a:r>
              <a:rPr lang="ru-RU" dirty="0"/>
              <a:t>надо разобраться в чем была причина.</a:t>
            </a:r>
          </a:p>
          <a:p>
            <a:endParaRPr lang="ru-RU" dirty="0"/>
          </a:p>
          <a:p>
            <a:r>
              <a:rPr lang="ru-RU" dirty="0"/>
              <a:t>Конверсия из показа в клик у Омеги на десктопе в 4 раза хуже, чем на </a:t>
            </a:r>
            <a:r>
              <a:rPr lang="ru-RU" dirty="0" err="1"/>
              <a:t>мобайле</a:t>
            </a:r>
            <a:r>
              <a:rPr lang="ru-RU" dirty="0"/>
              <a:t>. Надо подсмотреть у Зеты и Гаммы – там хорошая конверсия в десктопе. Вероятно, дело в креативах, </a:t>
            </a:r>
            <a:r>
              <a:rPr lang="en" dirty="0"/>
              <a:t>call-to-action’</a:t>
            </a:r>
            <a:r>
              <a:rPr lang="ru-RU" dirty="0"/>
              <a:t>ах или </a:t>
            </a:r>
            <a:r>
              <a:rPr lang="ru-RU" dirty="0" err="1"/>
              <a:t>офере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На </a:t>
            </a:r>
            <a:r>
              <a:rPr lang="ru-RU" dirty="0" err="1"/>
              <a:t>мобайле</a:t>
            </a:r>
            <a:r>
              <a:rPr lang="ru-RU" dirty="0"/>
              <a:t> у Омеги хуже конверсия из клика в целевое действие, чем на десктопе – возможно есть проблемы с мобильной версией, или юзеры не находят на сайте того, что им обещают в объявлении.</a:t>
            </a:r>
          </a:p>
          <a:p>
            <a:endParaRPr lang="ru-RU" dirty="0"/>
          </a:p>
          <a:p>
            <a:r>
              <a:rPr lang="ru-RU" dirty="0"/>
              <a:t>У всех поиск работает значительно лучше, чем сети. У Омеги очень дорогой </a:t>
            </a:r>
            <a:r>
              <a:rPr lang="en" dirty="0"/>
              <a:t>CPA </a:t>
            </a:r>
            <a:r>
              <a:rPr lang="ru-RU" dirty="0"/>
              <a:t>по конкурентам, в то время как у большинства других клиентов он значительно дешевле. Надо понять в чем дело и дать рекомендации для Омеги. То же самое для </a:t>
            </a:r>
            <a:r>
              <a:rPr lang="en" dirty="0"/>
              <a:t>other.</a:t>
            </a:r>
          </a:p>
          <a:p>
            <a:endParaRPr lang="en" dirty="0"/>
          </a:p>
          <a:p>
            <a:r>
              <a:rPr lang="ru-RU" dirty="0"/>
              <a:t>Надо попробовать увеличить брендовые запросы, например, добавить </a:t>
            </a:r>
            <a:r>
              <a:rPr lang="ru-RU" dirty="0" err="1"/>
              <a:t>автотаргетинг</a:t>
            </a:r>
            <a:r>
              <a:rPr lang="ru-RU" dirty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____________________________________________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ru-RU" dirty="0"/>
              <a:t>для анализа использовал данные, полученные </a:t>
            </a:r>
            <a:r>
              <a:rPr lang="en-US" dirty="0" err="1"/>
              <a:t>sql</a:t>
            </a:r>
            <a:r>
              <a:rPr lang="en-US" dirty="0"/>
              <a:t>-</a:t>
            </a:r>
            <a:r>
              <a:rPr lang="ru-RU" dirty="0"/>
              <a:t>запросом для </a:t>
            </a:r>
            <a:r>
              <a:rPr lang="ru-RU" dirty="0" err="1"/>
              <a:t>директа</a:t>
            </a:r>
            <a:r>
              <a:rPr lang="ru-RU" dirty="0"/>
              <a:t> и делал сводные в файле </a:t>
            </a:r>
            <a:r>
              <a:rPr lang="en-US" dirty="0" err="1"/>
              <a:t>direct_data</a:t>
            </a:r>
            <a:endParaRPr lang="en-US" dirty="0"/>
          </a:p>
          <a:p>
            <a:pPr marL="0" indent="0">
              <a:buNone/>
            </a:pPr>
            <a:r>
              <a:rPr lang="en" dirty="0">
                <a:hlinkClick r:id="rId2"/>
              </a:rPr>
              <a:t>https://github.com/Srg-K/netology_pyda/raw/master/yandex_homework/direct_data.xlsx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2944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334F7-4126-7F41-904D-0B2C2E8CE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Потребительское кредитование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42A920-9FFD-A447-8115-B3C4B01AF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Дисплей, клиент Омега</a:t>
            </a:r>
          </a:p>
        </p:txBody>
      </p:sp>
    </p:spTree>
    <p:extLst>
      <p:ext uri="{BB962C8B-B14F-4D97-AF65-F5344CB8AC3E}">
        <p14:creationId xmlns:p14="http://schemas.microsoft.com/office/powerpoint/2010/main" val="3920080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1836</Words>
  <Application>Microsoft Macintosh PowerPoint</Application>
  <PresentationFormat>Широкоэкранный</PresentationFormat>
  <Paragraphs>379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Тестовое задание</vt:lpstr>
      <vt:lpstr>Запрашиваем данные из БД</vt:lpstr>
      <vt:lpstr>Потребительское кредитование</vt:lpstr>
      <vt:lpstr>Положение клиента и конкурентная среда</vt:lpstr>
      <vt:lpstr>Хайлайты и предложения</vt:lpstr>
      <vt:lpstr>РАСЧЕТНО-КАССОВОЕ ОБСЛУЖИВАНИЕ</vt:lpstr>
      <vt:lpstr>Положение клиента и конкурентная среда</vt:lpstr>
      <vt:lpstr>Хайлайты и предложения</vt:lpstr>
      <vt:lpstr>Потребительское кредитование</vt:lpstr>
      <vt:lpstr>Дисплей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Тестовое задание</dc:title>
  <dc:creator>Сергей Костючик</dc:creator>
  <cp:lastModifiedBy>Сергей Костючик</cp:lastModifiedBy>
  <cp:revision>8</cp:revision>
  <dcterms:created xsi:type="dcterms:W3CDTF">2020-10-06T21:38:21Z</dcterms:created>
  <dcterms:modified xsi:type="dcterms:W3CDTF">2020-10-06T22:27:56Z</dcterms:modified>
</cp:coreProperties>
</file>