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4"/>
    <p:restoredTop sz="94669"/>
  </p:normalViewPr>
  <p:slideViewPr>
    <p:cSldViewPr snapToGrid="0" snapToObjects="1">
      <p:cViewPr varScale="1">
        <p:scale>
          <a:sx n="135" d="100"/>
          <a:sy n="135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407EA-81BD-AA43-A66E-3FE360DDE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B3F122-54C8-CD4E-8550-D5C542D16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6ADEF-77DB-614E-A76F-DDF4F63D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438E4-54D4-914D-9D9E-889A9302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1675F-A2F2-044B-BD23-17D8E622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5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89490-3563-584E-8EFC-06400E9A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093E10-7C0C-6346-98CE-22D2914BF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E6E39-C391-C549-8C36-BD2E14FA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03274C-7212-B142-B1E0-19E1A0FD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A6E02A-278E-144B-9A57-0E9F06AF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37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EB94A1-67E8-1940-82E1-287C1F66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3B9C71-733D-6544-B15F-001F70F72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CA4AF3-D2D6-5245-9DDE-C56F30C1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DAAEE-CF8C-E748-B0F6-CCF54929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F1CBAD-FF00-AF41-B3B2-C2F0FEE4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0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44288-6F55-BF49-B94F-AA77821B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9F32C-0026-0149-AA09-C4CDAD72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C3F46-FE14-2945-9EAE-4D87C9B3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12A9E4-D84B-C344-A368-496C88B2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07B2B-DC4B-A942-A1D6-C7E75C62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2B594-31E0-AB4C-BA7E-AD4DA212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682880-26D2-6A40-9B18-B435B596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82486A-D1C2-1F48-89D3-7585B7F2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B21F2-F680-2F4B-A0C8-79B3D575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529C97-D693-A146-8683-29664571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4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5FC40-13FA-B542-9387-2DE6AB39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A3F6B1-D792-7D4C-B1EF-DCF7683D7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6E2F85-B49D-0142-A546-7B1F19AD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DF2D63-266B-9048-AD80-581203D2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944593-175E-574E-B312-76971A2E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B50C18-06BE-8D41-B4BD-B45D3111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3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3E047-8CB0-554A-BE12-F80F9424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870C2-1E81-6849-883F-0FDD1E78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41F28A-5336-BE47-A6C8-1EF64D6BA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48178A-15CF-6D4F-8B06-34A8E7AA0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C436E0-B267-D342-A23F-3E3B16675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329665-CAB4-B249-84CA-E7A1E2E2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18020E-9529-3840-BCD1-49658DB0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FF1DF0-973F-304D-A23F-936B44AB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71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61BF0-00B1-BA43-BEEB-F3E9C291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E758FB-D0DD-984C-B6CD-630FC1EF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66F8FB-7D3C-1F41-8E95-DDA68CC3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6F5CF8-4D70-4543-B767-643BFCAB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4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D95238-CC7E-4A44-B008-E9E6140E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E667F4-B417-0E4D-80EA-9C2A05E9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685620-315E-CC4A-B768-95630EFD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53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D0BE-7D52-9748-BB1B-32D45741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FCF2E-C8C1-1444-871B-64C95FB3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CD55D0-C622-064C-BCD1-A9F4681A3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9A5E51-FC68-4D49-8578-C5CDD0BC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126225-0C42-B744-A69D-870F5F98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AE9165-CAA1-974B-B426-427452E6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22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77DCD-CB94-CF43-B23B-46DF3139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D12345-FD47-F24E-BC3A-AFC4B937E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1D32B8-B022-C442-A1E0-57E8243F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A5123F-6FAC-9C49-A8A7-8A26519D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9EDF3-0A01-2243-9ECB-82B01158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BC4B3C-19BD-3348-9C06-2E36D238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52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760D3-E2C0-EF4D-91F8-E71FAE2B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C7A4E9-651F-6B42-A949-14D444AB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B8FA8-F4B9-A04B-8DBF-A412C849E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9FDB-80D6-9A4B-B220-85F40706BF06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FF161-F272-E745-8121-B5CC37DED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73F7C-161C-AF4C-A7DD-9497060FA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14A5-AC91-2743-82B2-09EB6779C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70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g-K/netology_pyda/raw/master/yandex_homework/dataset_clients.xlsx" TargetMode="External"/><Relationship Id="rId2" Type="http://schemas.openxmlformats.org/officeDocument/2006/relationships/hyperlink" Target="https://github.com/Srg-K/netology_pyda/blob/master/yandex_homework/sql_querry.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334F7-4126-7F41-904D-0B2C2E8CE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Тестовое задание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42A920-9FFD-A447-8115-B3C4B01AF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Сергей </a:t>
            </a:r>
            <a:r>
              <a:rPr lang="ru-RU" dirty="0" err="1"/>
              <a:t>Костючик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5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B1195-39DF-0A4E-A347-46E17C85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Запрашиваем данные из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F1016-BF53-1342-8BB2-EAED89BE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SQL-</a:t>
            </a:r>
            <a:r>
              <a:rPr lang="ru-RU" dirty="0"/>
              <a:t>запрос тут: </a:t>
            </a:r>
            <a:r>
              <a:rPr lang="en" dirty="0">
                <a:hlinkClick r:id="rId2"/>
              </a:rPr>
              <a:t>https://github.com/Srg-K/netology_pyda/blob/master/yandex_homework/sql_querry.sql</a:t>
            </a:r>
            <a:endParaRPr lang="ru-RU" dirty="0"/>
          </a:p>
          <a:p>
            <a:r>
              <a:rPr lang="ru-RU" dirty="0"/>
              <a:t>Получили вот такой </a:t>
            </a:r>
            <a:r>
              <a:rPr lang="ru-RU" dirty="0" err="1"/>
              <a:t>датасет</a:t>
            </a:r>
            <a:r>
              <a:rPr lang="ru-RU" dirty="0"/>
              <a:t>: </a:t>
            </a:r>
            <a:r>
              <a:rPr lang="en" dirty="0">
                <a:hlinkClick r:id="rId3"/>
              </a:rPr>
              <a:t>https://github.com/Srg-K/netology_pyda/raw/master/yandex_homework/dataset_clients.xlsx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42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334F7-4126-7F41-904D-0B2C2E8CE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Потребительское кредитование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42A920-9FFD-A447-8115-B3C4B01AF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Директ</a:t>
            </a:r>
            <a:r>
              <a:rPr lang="ru-RU" dirty="0"/>
              <a:t>, клиент Омега</a:t>
            </a:r>
          </a:p>
        </p:txBody>
      </p:sp>
    </p:spTree>
    <p:extLst>
      <p:ext uri="{BB962C8B-B14F-4D97-AF65-F5344CB8AC3E}">
        <p14:creationId xmlns:p14="http://schemas.microsoft.com/office/powerpoint/2010/main" val="85456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941F7-CE79-C14D-8875-E7C3FDA2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23"/>
            <a:ext cx="10515600" cy="1325563"/>
          </a:xfrm>
        </p:spPr>
        <p:txBody>
          <a:bodyPr/>
          <a:lstStyle/>
          <a:p>
            <a:r>
              <a:rPr lang="ru-RU" dirty="0"/>
              <a:t>Положение клиента и конкурентная среда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27D6F-E586-C045-9824-718CAB83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1140644"/>
            <a:ext cx="11679810" cy="290345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 количеству целевых визитов среди конкурентов Омега на предпоследнем месте (доля в сегменте рынка 5,6%). Лидер рынка – Лямбда (четверть всех целевых визитов). Рынок условно можно разделить на лидеров (Лямбда, Сигма, Бета), средних (Гамма, Мета) и малых игроков (</a:t>
            </a:r>
            <a:r>
              <a:rPr lang="ru-RU" dirty="0" err="1"/>
              <a:t>Псилон</a:t>
            </a:r>
            <a:r>
              <a:rPr lang="ru-RU" dirty="0"/>
              <a:t>, Альфа, Омега, Зета).</a:t>
            </a:r>
          </a:p>
          <a:p>
            <a:r>
              <a:rPr lang="ru-RU" dirty="0"/>
              <a:t>Стоимость целевого визита (</a:t>
            </a:r>
            <a:r>
              <a:rPr lang="en" dirty="0"/>
              <a:t>CPA) </a:t>
            </a:r>
            <a:r>
              <a:rPr lang="ru-RU" dirty="0"/>
              <a:t>у Омеги близка к средней по сегменту. При этом </a:t>
            </a:r>
            <a:r>
              <a:rPr lang="en" dirty="0"/>
              <a:t>CPC </a:t>
            </a:r>
            <a:r>
              <a:rPr lang="ru-RU" dirty="0"/>
              <a:t>в 1,7 раз выше среднего, а цена за показ (</a:t>
            </a:r>
            <a:r>
              <a:rPr lang="en" dirty="0"/>
              <a:t>CPV) </a:t>
            </a:r>
            <a:r>
              <a:rPr lang="ru-RU" dirty="0"/>
              <a:t>одна из самых дорогих среди всех. У Омеги высокий </a:t>
            </a:r>
            <a:r>
              <a:rPr lang="en" dirty="0"/>
              <a:t>CR </a:t>
            </a:r>
            <a:r>
              <a:rPr lang="ru-RU" dirty="0"/>
              <a:t>из показа в клик и из клика в целевое действие. Но есть проблема с получением показов (почти у всех конкурентов, независимо от бюджета, показов больше). За июнь - август </a:t>
            </a:r>
            <a:r>
              <a:rPr lang="en" dirty="0"/>
              <a:t>m2m </a:t>
            </a:r>
            <a:r>
              <a:rPr lang="ru-RU" dirty="0"/>
              <a:t>дешевеет </a:t>
            </a:r>
            <a:r>
              <a:rPr lang="en" dirty="0"/>
              <a:t>CPC </a:t>
            </a:r>
            <a:r>
              <a:rPr lang="ru-RU" dirty="0"/>
              <a:t>и </a:t>
            </a:r>
            <a:r>
              <a:rPr lang="en" dirty="0"/>
              <a:t>CPA, CPV </a:t>
            </a:r>
            <a:r>
              <a:rPr lang="ru-RU" dirty="0"/>
              <a:t>колеблется – опять-таки, надо решить проблему с показами (проверить временной </a:t>
            </a:r>
            <a:r>
              <a:rPr lang="ru-RU" dirty="0" err="1"/>
              <a:t>таргетинг</a:t>
            </a:r>
            <a:r>
              <a:rPr lang="ru-RU" dirty="0"/>
              <a:t>/</a:t>
            </a:r>
            <a:r>
              <a:rPr lang="ru-RU" dirty="0" err="1"/>
              <a:t>гео</a:t>
            </a:r>
            <a:r>
              <a:rPr lang="ru-RU" dirty="0"/>
              <a:t>, ставки, ключи и минус-слова; изучить </a:t>
            </a:r>
            <a:r>
              <a:rPr lang="en" dirty="0"/>
              <a:t>best-practice </a:t>
            </a:r>
            <a:r>
              <a:rPr lang="ru-RU" dirty="0"/>
              <a:t>Бета, Гамма, Лямбда, </a:t>
            </a:r>
            <a:r>
              <a:rPr lang="ru-RU" dirty="0" err="1"/>
              <a:t>Псилон</a:t>
            </a:r>
            <a:r>
              <a:rPr lang="ru-RU" dirty="0"/>
              <a:t> и Сигма).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9ECB90B-4AA2-4A4A-9F44-30DBE677A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69909"/>
              </p:ext>
            </p:extLst>
          </p:nvPr>
        </p:nvGraphicFramePr>
        <p:xfrm>
          <a:off x="697584" y="4044100"/>
          <a:ext cx="10793690" cy="2290713"/>
        </p:xfrm>
        <a:graphic>
          <a:graphicData uri="http://schemas.openxmlformats.org/drawingml/2006/table">
            <a:tbl>
              <a:tblPr/>
              <a:tblGrid>
                <a:gridCol w="1011318">
                  <a:extLst>
                    <a:ext uri="{9D8B030D-6E8A-4147-A177-3AD203B41FA5}">
                      <a16:colId xmlns:a16="http://schemas.microsoft.com/office/drawing/2014/main" val="3879479607"/>
                    </a:ext>
                  </a:extLst>
                </a:gridCol>
                <a:gridCol w="1247606">
                  <a:extLst>
                    <a:ext uri="{9D8B030D-6E8A-4147-A177-3AD203B41FA5}">
                      <a16:colId xmlns:a16="http://schemas.microsoft.com/office/drawing/2014/main" val="2962700767"/>
                    </a:ext>
                  </a:extLst>
                </a:gridCol>
                <a:gridCol w="1200349">
                  <a:extLst>
                    <a:ext uri="{9D8B030D-6E8A-4147-A177-3AD203B41FA5}">
                      <a16:colId xmlns:a16="http://schemas.microsoft.com/office/drawing/2014/main" val="3550918039"/>
                    </a:ext>
                  </a:extLst>
                </a:gridCol>
                <a:gridCol w="1033371">
                  <a:extLst>
                    <a:ext uri="{9D8B030D-6E8A-4147-A177-3AD203B41FA5}">
                      <a16:colId xmlns:a16="http://schemas.microsoft.com/office/drawing/2014/main" val="1311996120"/>
                    </a:ext>
                  </a:extLst>
                </a:gridCol>
                <a:gridCol w="844341">
                  <a:extLst>
                    <a:ext uri="{9D8B030D-6E8A-4147-A177-3AD203B41FA5}">
                      <a16:colId xmlns:a16="http://schemas.microsoft.com/office/drawing/2014/main" val="615150485"/>
                    </a:ext>
                  </a:extLst>
                </a:gridCol>
                <a:gridCol w="869544">
                  <a:extLst>
                    <a:ext uri="{9D8B030D-6E8A-4147-A177-3AD203B41FA5}">
                      <a16:colId xmlns:a16="http://schemas.microsoft.com/office/drawing/2014/main" val="2082628559"/>
                    </a:ext>
                  </a:extLst>
                </a:gridCol>
                <a:gridCol w="935706">
                  <a:extLst>
                    <a:ext uri="{9D8B030D-6E8A-4147-A177-3AD203B41FA5}">
                      <a16:colId xmlns:a16="http://schemas.microsoft.com/office/drawing/2014/main" val="1460141751"/>
                    </a:ext>
                  </a:extLst>
                </a:gridCol>
                <a:gridCol w="860093">
                  <a:extLst>
                    <a:ext uri="{9D8B030D-6E8A-4147-A177-3AD203B41FA5}">
                      <a16:colId xmlns:a16="http://schemas.microsoft.com/office/drawing/2014/main" val="2383805748"/>
                    </a:ext>
                  </a:extLst>
                </a:gridCol>
                <a:gridCol w="567094">
                  <a:extLst>
                    <a:ext uri="{9D8B030D-6E8A-4147-A177-3AD203B41FA5}">
                      <a16:colId xmlns:a16="http://schemas.microsoft.com/office/drawing/2014/main" val="694607663"/>
                    </a:ext>
                  </a:extLst>
                </a:gridCol>
                <a:gridCol w="822286">
                  <a:extLst>
                    <a:ext uri="{9D8B030D-6E8A-4147-A177-3AD203B41FA5}">
                      <a16:colId xmlns:a16="http://schemas.microsoft.com/office/drawing/2014/main" val="3093819517"/>
                    </a:ext>
                  </a:extLst>
                </a:gridCol>
                <a:gridCol w="579696">
                  <a:extLst>
                    <a:ext uri="{9D8B030D-6E8A-4147-A177-3AD203B41FA5}">
                      <a16:colId xmlns:a16="http://schemas.microsoft.com/office/drawing/2014/main" val="1680020557"/>
                    </a:ext>
                  </a:extLst>
                </a:gridCol>
                <a:gridCol w="822286">
                  <a:extLst>
                    <a:ext uri="{9D8B030D-6E8A-4147-A177-3AD203B41FA5}">
                      <a16:colId xmlns:a16="http://schemas.microsoft.com/office/drawing/2014/main" val="2717769901"/>
                    </a:ext>
                  </a:extLst>
                </a:gridCol>
              </a:tblGrid>
              <a:tr h="554803"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Budget, 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Shows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Clicks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 visits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 visits, 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 shows-click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 click-conv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CPV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CPC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CPA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446153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Альфа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33 167 502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50 090 010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555 037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54 198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1,11%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9,76%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0,66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59,76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612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842604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Бета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114 410 407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29,9%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1 435 544 572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3 819 941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140 907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16,3%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0,27%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3,69%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0,08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29,95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812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188419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Гамма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21 761 174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116 028 267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622 828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78 945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0,54%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12,68%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0,19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34,94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276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59522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Зета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23 802 492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3 637 676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1 108 808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28 553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30,48%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2,58%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6,54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21,47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834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864957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Лямбда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60 277 797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15,8%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418 750 430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1 932 536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213 538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0,46%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11,05%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0,14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31,19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282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510433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Мета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15 672 165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61 984 834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852 191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84 626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1,37%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9,93%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0,25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18,39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185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436446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Омега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24 236 396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4 767 916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474 265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48 483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9,95%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10,22%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5,08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51,10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500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58858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Псилон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44 885 550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11,7%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133 663 728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683 125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59 511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0,51%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8,71%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0,34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65,71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754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310122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Сигма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44 371 632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187 107 527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2 291 701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156 272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18,1%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1,22%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6,82%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0,24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19,36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284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706548"/>
                  </a:ext>
                </a:extLst>
              </a:tr>
              <a:tr h="173591"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TTL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382 585 115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2 411 574 960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12 340 432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865 033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100,0%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0,51%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7,01%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0,16 ₽ </a:t>
                      </a:r>
                    </a:p>
                  </a:txBody>
                  <a:tcPr marL="9224" marR="9224" marT="92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31,00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442 ₽ </a:t>
                      </a:r>
                    </a:p>
                  </a:txBody>
                  <a:tcPr marL="9224" marR="9224" marT="922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1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171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599</Words>
  <Application>Microsoft Macintosh PowerPoint</Application>
  <PresentationFormat>Широкоэкранный</PresentationFormat>
  <Paragraphs>142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Тестовое задание</vt:lpstr>
      <vt:lpstr>Запрашиваем данные из БД</vt:lpstr>
      <vt:lpstr>Потребительское кредитование</vt:lpstr>
      <vt:lpstr>Положение клиента и конкурентная среда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Тестовое задание</dc:title>
  <dc:creator>Сергей Костючик</dc:creator>
  <cp:lastModifiedBy>Сергей Костючик</cp:lastModifiedBy>
  <cp:revision>2</cp:revision>
  <dcterms:created xsi:type="dcterms:W3CDTF">2020-10-06T21:38:21Z</dcterms:created>
  <dcterms:modified xsi:type="dcterms:W3CDTF">2020-10-06T21:56:09Z</dcterms:modified>
</cp:coreProperties>
</file>