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62" r:id="rId12"/>
    <p:sldId id="263" r:id="rId13"/>
    <p:sldId id="264" r:id="rId14"/>
    <p:sldId id="265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94"/>
  </p:normalViewPr>
  <p:slideViewPr>
    <p:cSldViewPr snapToGrid="0">
      <p:cViewPr varScale="1">
        <p:scale>
          <a:sx n="158" d="100"/>
          <a:sy n="158" d="100"/>
        </p:scale>
        <p:origin x="208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222352f3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222352f3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222352f3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222352f3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ac3d9b36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ac3d9b36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222352f3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222352f3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ac3d9b3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ac3d9b3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ac3d9b36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ac3d9b36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a8af2fe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a8af2fe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22352f3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22352f3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22352f3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222352f3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Эксперименты. Занятие 4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Снижение дисперсии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08225" y="4064000"/>
            <a:ext cx="5225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Праслов Алексей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17559-981B-042C-9EE4-76AB986E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04446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Формирование дисперсии случайной величины в случае наличия нескольких страт в ней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rot="10800000" flipH="1">
            <a:off x="571500" y="2703275"/>
            <a:ext cx="8291400" cy="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1188350" y="2657925"/>
            <a:ext cx="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9"/>
          <p:cNvCxnSpPr/>
          <p:nvPr/>
        </p:nvCxnSpPr>
        <p:spPr>
          <a:xfrm>
            <a:off x="3127825" y="2626175"/>
            <a:ext cx="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5947200" y="2626175"/>
            <a:ext cx="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9"/>
          <p:cNvCxnSpPr/>
          <p:nvPr/>
        </p:nvCxnSpPr>
        <p:spPr>
          <a:xfrm>
            <a:off x="7741550" y="2626175"/>
            <a:ext cx="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4762500" y="1514925"/>
            <a:ext cx="9000" cy="24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9"/>
          <p:cNvSpPr/>
          <p:nvPr/>
        </p:nvSpPr>
        <p:spPr>
          <a:xfrm>
            <a:off x="879925" y="2236251"/>
            <a:ext cx="707575" cy="503325"/>
          </a:xfrm>
          <a:custGeom>
            <a:avLst/>
            <a:gdLst/>
            <a:ahLst/>
            <a:cxnLst/>
            <a:rect l="l" t="t" r="r" b="b"/>
            <a:pathLst>
              <a:path w="28303" h="20133" extrusionOk="0">
                <a:moveTo>
                  <a:pt x="0" y="20133"/>
                </a:moveTo>
                <a:cubicBezTo>
                  <a:pt x="0" y="14242"/>
                  <a:pt x="1206" y="7121"/>
                  <a:pt x="5806" y="3441"/>
                </a:cubicBezTo>
                <a:cubicBezTo>
                  <a:pt x="9494" y="491"/>
                  <a:pt x="14900" y="-346"/>
                  <a:pt x="19594" y="176"/>
                </a:cubicBezTo>
                <a:cubicBezTo>
                  <a:pt x="26588" y="953"/>
                  <a:pt x="26595" y="12580"/>
                  <a:pt x="28303" y="1940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19"/>
          <p:cNvSpPr/>
          <p:nvPr/>
        </p:nvSpPr>
        <p:spPr>
          <a:xfrm>
            <a:off x="2774038" y="2236251"/>
            <a:ext cx="707575" cy="503325"/>
          </a:xfrm>
          <a:custGeom>
            <a:avLst/>
            <a:gdLst/>
            <a:ahLst/>
            <a:cxnLst/>
            <a:rect l="l" t="t" r="r" b="b"/>
            <a:pathLst>
              <a:path w="28303" h="20133" extrusionOk="0">
                <a:moveTo>
                  <a:pt x="0" y="20133"/>
                </a:moveTo>
                <a:cubicBezTo>
                  <a:pt x="0" y="14242"/>
                  <a:pt x="1206" y="7121"/>
                  <a:pt x="5806" y="3441"/>
                </a:cubicBezTo>
                <a:cubicBezTo>
                  <a:pt x="9494" y="491"/>
                  <a:pt x="14900" y="-346"/>
                  <a:pt x="19594" y="176"/>
                </a:cubicBezTo>
                <a:cubicBezTo>
                  <a:pt x="26588" y="953"/>
                  <a:pt x="26595" y="12580"/>
                  <a:pt x="28303" y="1940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Google Shape;129;p19"/>
          <p:cNvSpPr/>
          <p:nvPr/>
        </p:nvSpPr>
        <p:spPr>
          <a:xfrm>
            <a:off x="5593413" y="2236251"/>
            <a:ext cx="707575" cy="503325"/>
          </a:xfrm>
          <a:custGeom>
            <a:avLst/>
            <a:gdLst/>
            <a:ahLst/>
            <a:cxnLst/>
            <a:rect l="l" t="t" r="r" b="b"/>
            <a:pathLst>
              <a:path w="28303" h="20133" extrusionOk="0">
                <a:moveTo>
                  <a:pt x="0" y="20133"/>
                </a:moveTo>
                <a:cubicBezTo>
                  <a:pt x="0" y="14242"/>
                  <a:pt x="1206" y="7121"/>
                  <a:pt x="5806" y="3441"/>
                </a:cubicBezTo>
                <a:cubicBezTo>
                  <a:pt x="9494" y="491"/>
                  <a:pt x="14900" y="-346"/>
                  <a:pt x="19594" y="176"/>
                </a:cubicBezTo>
                <a:cubicBezTo>
                  <a:pt x="26588" y="953"/>
                  <a:pt x="26595" y="12580"/>
                  <a:pt x="28303" y="1940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Google Shape;130;p19"/>
          <p:cNvSpPr/>
          <p:nvPr/>
        </p:nvSpPr>
        <p:spPr>
          <a:xfrm>
            <a:off x="7387763" y="2199951"/>
            <a:ext cx="707575" cy="503325"/>
          </a:xfrm>
          <a:custGeom>
            <a:avLst/>
            <a:gdLst/>
            <a:ahLst/>
            <a:cxnLst/>
            <a:rect l="l" t="t" r="r" b="b"/>
            <a:pathLst>
              <a:path w="28303" h="20133" extrusionOk="0">
                <a:moveTo>
                  <a:pt x="0" y="20133"/>
                </a:moveTo>
                <a:cubicBezTo>
                  <a:pt x="0" y="14242"/>
                  <a:pt x="1206" y="7121"/>
                  <a:pt x="5806" y="3441"/>
                </a:cubicBezTo>
                <a:cubicBezTo>
                  <a:pt x="9494" y="491"/>
                  <a:pt x="14900" y="-346"/>
                  <a:pt x="19594" y="176"/>
                </a:cubicBezTo>
                <a:cubicBezTo>
                  <a:pt x="26588" y="953"/>
                  <a:pt x="26595" y="12580"/>
                  <a:pt x="28303" y="1940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31" name="Google Shape;131;p19"/>
          <p:cNvCxnSpPr/>
          <p:nvPr/>
        </p:nvCxnSpPr>
        <p:spPr>
          <a:xfrm flipH="1">
            <a:off x="1233825" y="1796150"/>
            <a:ext cx="35196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1224650" y="1977575"/>
            <a:ext cx="3084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013" y="2879833"/>
            <a:ext cx="26667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575" y="2739575"/>
            <a:ext cx="220925" cy="2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Стратификация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2799"/>
            <a:ext cx="1931949" cy="9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975" y="2949925"/>
            <a:ext cx="2112001" cy="10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9176"/>
            <a:ext cx="3511174" cy="4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9500" y="1144800"/>
            <a:ext cx="4024256" cy="28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Стратификация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75" y="1484100"/>
            <a:ext cx="3331025" cy="19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325" y="1560300"/>
            <a:ext cx="374457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Пост стратификация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238450"/>
            <a:ext cx="7888876" cy="10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0" y="3079725"/>
            <a:ext cx="6608500" cy="5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9250" y="4333700"/>
            <a:ext cx="1424849" cy="3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4925" y="4280787"/>
            <a:ext cx="17422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DF655-71B2-0ED1-B42E-45C7985C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применения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6A5-4891-C3AF-FD36-E3B943EDDB36}"/>
              </a:ext>
            </a:extLst>
          </p:cNvPr>
          <p:cNvSpPr txBox="1"/>
          <p:nvPr/>
        </p:nvSpPr>
        <p:spPr>
          <a:xfrm>
            <a:off x="311700" y="2202418"/>
            <a:ext cx="13869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STD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</a:rPr>
              <a:t>srs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1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9660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STD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</a:rPr>
              <a:t>strat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= 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5615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BCD9B-BEB3-0544-4FB0-5E6CAC157DC6}"/>
              </a:ext>
            </a:extLst>
          </p:cNvPr>
          <p:cNvSpPr txBox="1"/>
          <p:nvPr/>
        </p:nvSpPr>
        <p:spPr>
          <a:xfrm>
            <a:off x="311700" y="1456183"/>
            <a:ext cx="792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ru-RU" dirty="0"/>
              <a:t>В </a:t>
            </a:r>
            <a:r>
              <a:rPr lang="ru-RU" dirty="0" err="1"/>
              <a:t>Авито</a:t>
            </a:r>
            <a:r>
              <a:rPr lang="ru-RU" dirty="0"/>
              <a:t> для анализа </a:t>
            </a:r>
            <a:r>
              <a:rPr lang="ru-RU" dirty="0" err="1"/>
              <a:t>монетизационных</a:t>
            </a:r>
            <a:r>
              <a:rPr lang="ru-RU" dirty="0"/>
              <a:t> экспериментов, стратификация по</a:t>
            </a:r>
          </a:p>
          <a:p>
            <a:pPr marL="114300" indent="0">
              <a:buNone/>
            </a:pPr>
            <a:r>
              <a:rPr lang="ru-RU" dirty="0"/>
              <a:t>сегментам </a:t>
            </a:r>
            <a:r>
              <a:rPr lang="en-US" dirty="0"/>
              <a:t>Private, SMB </a:t>
            </a:r>
            <a:r>
              <a:rPr lang="ru-RU" dirty="0"/>
              <a:t>и </a:t>
            </a:r>
            <a:r>
              <a:rPr lang="en-US" dirty="0"/>
              <a:t>Enterprise </a:t>
            </a:r>
            <a:r>
              <a:rPr lang="ru-RU" dirty="0"/>
              <a:t>давало ощутимое снижение стандартного отклонения:</a:t>
            </a:r>
          </a:p>
        </p:txBody>
      </p:sp>
    </p:spTree>
    <p:extLst>
      <p:ext uri="{BB962C8B-B14F-4D97-AF65-F5344CB8AC3E}">
        <p14:creationId xmlns:p14="http://schemas.microsoft.com/office/powerpoint/2010/main" val="10277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02226-8EC6-FC47-9EF8-5E223B6A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64292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План занятия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153875" y="1197400"/>
            <a:ext cx="2676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 dirty="0" err="1">
                <a:solidFill>
                  <a:srgbClr val="344953"/>
                </a:solidFill>
              </a:rPr>
              <a:t>Дисперсия</a:t>
            </a:r>
            <a:r>
              <a:rPr lang="en-GB" sz="1350" dirty="0">
                <a:solidFill>
                  <a:srgbClr val="344953"/>
                </a:solidFill>
              </a:rPr>
              <a:t>. </a:t>
            </a:r>
            <a:r>
              <a:rPr lang="en-GB" sz="1350" dirty="0" err="1">
                <a:solidFill>
                  <a:srgbClr val="344953"/>
                </a:solidFill>
              </a:rPr>
              <a:t>Причины</a:t>
            </a:r>
            <a:r>
              <a:rPr lang="en-GB" sz="1350" dirty="0">
                <a:solidFill>
                  <a:srgbClr val="344953"/>
                </a:solidFill>
              </a:rPr>
              <a:t> </a:t>
            </a:r>
            <a:r>
              <a:rPr lang="ru-RU" sz="1350" dirty="0">
                <a:solidFill>
                  <a:srgbClr val="344953"/>
                </a:solidFill>
              </a:rPr>
              <a:t>возникновения.</a:t>
            </a:r>
            <a:endParaRPr sz="1350" dirty="0">
              <a:solidFill>
                <a:srgbClr val="34495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350" dirty="0">
              <a:solidFill>
                <a:srgbClr val="34495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50" dirty="0">
                <a:solidFill>
                  <a:srgbClr val="344953"/>
                </a:solidFill>
              </a:rPr>
              <a:t>Способы снижения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dirty="0">
              <a:solidFill>
                <a:srgbClr val="34495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CUPED</a:t>
            </a:r>
            <a:endParaRPr sz="1350" dirty="0">
              <a:solidFill>
                <a:srgbClr val="34495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dk2"/>
                </a:solidFill>
              </a:rPr>
              <a:t>Стратификация</a:t>
            </a:r>
            <a:endParaRPr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FED26-8EBA-CC13-7277-BFDB0964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Дисперсия. Почему важно снижать?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A04265-DDB8-3AB2-EC94-7DC7F217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20611"/>
            <a:ext cx="4067296" cy="34049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B93592-9A50-8AC0-A1AC-71D11CB07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43" y="2571750"/>
            <a:ext cx="1659541" cy="1187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935C0D-E7C4-B900-7CF9-1E6B51B99571}"/>
              </a:ext>
            </a:extLst>
          </p:cNvPr>
          <p:cNvSpPr txBox="1"/>
          <p:nvPr/>
        </p:nvSpPr>
        <p:spPr>
          <a:xfrm>
            <a:off x="311700" y="3662455"/>
            <a:ext cx="355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Мы можем снижать дисперсию среднего выборки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FDAA2F-387A-62E1-D7C4-9E9311E59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16" y="1294726"/>
            <a:ext cx="2854524" cy="12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Дисперсия. Причины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Категориальные                           Ранговые                           Шум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83925" y="1949550"/>
            <a:ext cx="2067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География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Физлица/бизнес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Соцдем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Опыт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Способы снижения дисперсии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71950" y="1055900"/>
            <a:ext cx="5225100" cy="30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4853"/>
              </a:buClr>
              <a:buSzPts val="1350"/>
              <a:buChar char="●"/>
            </a:pPr>
            <a:r>
              <a:rPr lang="en-GB" sz="1350">
                <a:solidFill>
                  <a:srgbClr val="344853"/>
                </a:solidFill>
              </a:rPr>
              <a:t>Выбор метрики</a:t>
            </a:r>
            <a:endParaRPr sz="1350">
              <a:solidFill>
                <a:srgbClr val="34485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4853"/>
              </a:buClr>
              <a:buSzPts val="1350"/>
              <a:buChar char="●"/>
            </a:pPr>
            <a:r>
              <a:rPr lang="en-GB" sz="1350">
                <a:solidFill>
                  <a:srgbClr val="344853"/>
                </a:solidFill>
              </a:rPr>
              <a:t>Увеличение объёма выборки</a:t>
            </a:r>
            <a:endParaRPr sz="1350">
              <a:solidFill>
                <a:srgbClr val="34485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50">
              <a:solidFill>
                <a:srgbClr val="344853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4853"/>
              </a:buClr>
              <a:buSzPts val="1350"/>
              <a:buChar char="●"/>
            </a:pPr>
            <a:r>
              <a:rPr lang="en-GB" sz="1350">
                <a:solidFill>
                  <a:srgbClr val="344853"/>
                </a:solidFill>
              </a:rPr>
              <a:t>Стратификация</a:t>
            </a:r>
            <a:endParaRPr sz="1350">
              <a:solidFill>
                <a:srgbClr val="34485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50">
              <a:solidFill>
                <a:srgbClr val="344853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44853"/>
              </a:buClr>
              <a:buSzPts val="1350"/>
              <a:buChar char="●"/>
            </a:pPr>
            <a:r>
              <a:rPr lang="en-GB" sz="1350">
                <a:solidFill>
                  <a:srgbClr val="344853"/>
                </a:solidFill>
              </a:rPr>
              <a:t>CUPED</a:t>
            </a:r>
            <a:endParaRPr sz="1350">
              <a:solidFill>
                <a:srgbClr val="34485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Снижение дисперсии в случае наличия рангов</a:t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2637350" y="1463175"/>
            <a:ext cx="58971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7"/>
          <p:cNvCxnSpPr/>
          <p:nvPr/>
        </p:nvCxnSpPr>
        <p:spPr>
          <a:xfrm>
            <a:off x="2637350" y="2132850"/>
            <a:ext cx="58971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7"/>
          <p:cNvSpPr/>
          <p:nvPr/>
        </p:nvSpPr>
        <p:spPr>
          <a:xfrm>
            <a:off x="3010675" y="1414775"/>
            <a:ext cx="117600" cy="110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010675" y="2084400"/>
            <a:ext cx="117600" cy="110700"/>
          </a:xfrm>
          <a:prstGeom prst="flowChartConnector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5126450" y="1414725"/>
            <a:ext cx="117600" cy="110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161325" y="2084400"/>
            <a:ext cx="117600" cy="110700"/>
          </a:xfrm>
          <a:prstGeom prst="flowChartConnector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8327925" y="1414775"/>
            <a:ext cx="117600" cy="110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8327925" y="2084400"/>
            <a:ext cx="117600" cy="110700"/>
          </a:xfrm>
          <a:prstGeom prst="flowChartConnector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024500" y="1434900"/>
            <a:ext cx="58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1                                       10                                                            100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066050" y="2111775"/>
            <a:ext cx="58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1                                       10                                                            100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052075" y="4416975"/>
            <a:ext cx="58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2                                       11                                                            101</a:t>
            </a:r>
            <a:endParaRPr/>
          </a:p>
        </p:txBody>
      </p:sp>
      <p:cxnSp>
        <p:nvCxnSpPr>
          <p:cNvPr id="92" name="Google Shape;92;p17"/>
          <p:cNvCxnSpPr/>
          <p:nvPr/>
        </p:nvCxnSpPr>
        <p:spPr>
          <a:xfrm>
            <a:off x="2637350" y="3825375"/>
            <a:ext cx="58971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/>
          <p:nvPr/>
        </p:nvCxnSpPr>
        <p:spPr>
          <a:xfrm>
            <a:off x="2637350" y="4418850"/>
            <a:ext cx="58971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7"/>
          <p:cNvSpPr/>
          <p:nvPr/>
        </p:nvSpPr>
        <p:spPr>
          <a:xfrm>
            <a:off x="3010675" y="3776975"/>
            <a:ext cx="117600" cy="110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010675" y="4370400"/>
            <a:ext cx="117600" cy="1107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126450" y="3776925"/>
            <a:ext cx="117600" cy="110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161325" y="4370400"/>
            <a:ext cx="117600" cy="1107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8327925" y="3776975"/>
            <a:ext cx="117600" cy="110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8327925" y="4370400"/>
            <a:ext cx="117600" cy="1107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024500" y="3873300"/>
            <a:ext cx="58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1                                       10                                                            100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11700" y="1576250"/>
            <a:ext cx="178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Предпериод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11700" y="3887675"/>
            <a:ext cx="178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Период эксперимента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6221975" y="1327350"/>
            <a:ext cx="13800" cy="326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6325675" y="2633975"/>
            <a:ext cx="20394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CUPED - </a:t>
            </a:r>
            <a:r>
              <a:rPr lang="en-GB" sz="2300"/>
              <a:t>controlled experiments utilizing pre-experiment data</a:t>
            </a:r>
            <a:endParaRPr sz="23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94925"/>
            <a:ext cx="8839202" cy="4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00" y="1807900"/>
            <a:ext cx="3351787" cy="4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6300" y="3344050"/>
            <a:ext cx="3243999" cy="4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876" y="3263400"/>
            <a:ext cx="17644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2574" y="4039425"/>
            <a:ext cx="2729089" cy="4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0300" y="4039425"/>
            <a:ext cx="5480065" cy="4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000B9-01EA-156B-B37E-2687CB80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CUPED</a:t>
            </a:r>
            <a:r>
              <a:rPr lang="ru-RU" dirty="0"/>
              <a:t>. Результаты применения на практике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ED6B40-3EF0-21B7-9FB7-3D658BA19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В </a:t>
            </a:r>
            <a:r>
              <a:rPr lang="ru-RU" dirty="0" err="1"/>
              <a:t>Авито</a:t>
            </a:r>
            <a:r>
              <a:rPr lang="ru-RU" dirty="0"/>
              <a:t> применял методику </a:t>
            </a:r>
            <a:r>
              <a:rPr lang="en-US" dirty="0"/>
              <a:t>CUPED </a:t>
            </a:r>
            <a:r>
              <a:rPr lang="ru-RU" dirty="0"/>
              <a:t>для анализа </a:t>
            </a:r>
            <a:r>
              <a:rPr lang="ru-RU" dirty="0" err="1"/>
              <a:t>монетизационных</a:t>
            </a:r>
            <a:r>
              <a:rPr lang="ru-RU" dirty="0"/>
              <a:t> экспериментов.</a:t>
            </a:r>
          </a:p>
          <a:p>
            <a:pPr marL="114300" indent="0">
              <a:buNone/>
            </a:pPr>
            <a:r>
              <a:rPr lang="ru-RU" dirty="0"/>
              <a:t>Получилось достичь двукратного снижения стандартного отклонения: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</a:rPr>
              <a:t>s</a:t>
            </a:r>
            <a:r>
              <a:rPr lang="en-US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td</a:t>
            </a:r>
            <a:r>
              <a:rPr lang="en-US" b="0" i="0" baseline="-2500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cuped</a:t>
            </a:r>
            <a:r>
              <a:rPr lang="ru-RU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= 23539</a:t>
            </a:r>
            <a:endParaRPr lang="en-US" b="0" i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std = </a:t>
            </a:r>
            <a:r>
              <a:rPr lang="ru-RU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46315</a:t>
            </a:r>
            <a:endParaRPr lang="en-US" b="0" i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b="0" i="0" baseline="-2500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cuped</a:t>
            </a:r>
            <a:r>
              <a:rPr lang="en-US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= 0.005</a:t>
            </a:r>
          </a:p>
          <a:p>
            <a:pPr marL="1143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p-value = 0.447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3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37734-E1C7-41F0-91E6-4B0AAD46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CUPED. </a:t>
            </a:r>
            <a:r>
              <a:rPr lang="ru-RU" dirty="0"/>
              <a:t>Важные факты.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71BE61-E44F-70E1-EB05-1B4B320E7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При корректном применении не завышает значимость</a:t>
            </a:r>
          </a:p>
          <a:p>
            <a:endParaRPr lang="ru-RU" dirty="0"/>
          </a:p>
          <a:p>
            <a:r>
              <a:rPr lang="ru-RU" dirty="0"/>
              <a:t>Можно усложнять использованием регрессионных моделей</a:t>
            </a:r>
          </a:p>
          <a:p>
            <a:endParaRPr lang="ru-RU" dirty="0"/>
          </a:p>
          <a:p>
            <a:r>
              <a:rPr lang="ru-RU" dirty="0"/>
              <a:t>Даёт информацию о значимости разницы между группами</a:t>
            </a:r>
          </a:p>
          <a:p>
            <a:endParaRPr lang="ru-RU" dirty="0"/>
          </a:p>
          <a:p>
            <a:r>
              <a:rPr lang="ru-RU" dirty="0"/>
              <a:t>Для анализа относительной разницы между группами не подходит</a:t>
            </a:r>
          </a:p>
        </p:txBody>
      </p:sp>
    </p:spTree>
    <p:extLst>
      <p:ext uri="{BB962C8B-B14F-4D97-AF65-F5344CB8AC3E}">
        <p14:creationId xmlns:p14="http://schemas.microsoft.com/office/powerpoint/2010/main" val="12094868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Macintosh PowerPoint</Application>
  <PresentationFormat>Экран (16:9)</PresentationFormat>
  <Paragraphs>66</Paragraphs>
  <Slides>16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arial</vt:lpstr>
      <vt:lpstr>Menlo</vt:lpstr>
      <vt:lpstr>Simple Light</vt:lpstr>
      <vt:lpstr>Эксперименты. Занятие 4</vt:lpstr>
      <vt:lpstr>План занятия</vt:lpstr>
      <vt:lpstr>Дисперсия. Почему важно снижать?</vt:lpstr>
      <vt:lpstr>Дисперсия. Причины</vt:lpstr>
      <vt:lpstr>Способы снижения дисперсии</vt:lpstr>
      <vt:lpstr>Снижение дисперсии в случае наличия рангов</vt:lpstr>
      <vt:lpstr>CUPED - controlled experiments utilizing pre-experiment data</vt:lpstr>
      <vt:lpstr>CUPED. Результаты применения на практике</vt:lpstr>
      <vt:lpstr>CUPED. Важные факты.</vt:lpstr>
      <vt:lpstr>Стратификация</vt:lpstr>
      <vt:lpstr>Формирование дисперсии случайной величины в случае наличия нескольких страт в ней </vt:lpstr>
      <vt:lpstr>Стратификация</vt:lpstr>
      <vt:lpstr>Стратификация</vt:lpstr>
      <vt:lpstr>Пост стратификация</vt:lpstr>
      <vt:lpstr>Результат применения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Эксперименты. Занятие 4</dc:title>
  <cp:lastModifiedBy>Aleksey Praslov</cp:lastModifiedBy>
  <cp:revision>1</cp:revision>
  <dcterms:modified xsi:type="dcterms:W3CDTF">2023-09-07T08:22:18Z</dcterms:modified>
</cp:coreProperties>
</file>