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2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HARISH S</a:t>
            </a:r>
          </a:p>
          <a:p>
            <a:r>
              <a:rPr lang="en-US" sz="2000" b="1" dirty="0">
                <a:solidFill>
                  <a:schemeClr val="accent1">
                    <a:lumMod val="75000"/>
                  </a:schemeClr>
                </a:solidFill>
                <a:latin typeface="Arial"/>
                <a:cs typeface="Arial"/>
              </a:rPr>
              <a:t>Student Name : HARISH S</a:t>
            </a:r>
          </a:p>
          <a:p>
            <a:r>
              <a:rPr lang="en-US" sz="2000" b="1" dirty="0">
                <a:solidFill>
                  <a:schemeClr val="accent1">
                    <a:lumMod val="75000"/>
                  </a:schemeClr>
                </a:solidFill>
                <a:latin typeface="Arial"/>
                <a:cs typeface="Arial"/>
              </a:rPr>
              <a:t>College Name &amp; Department : M </a:t>
            </a:r>
            <a:r>
              <a:rPr lang="en-US" sz="2000" b="1" dirty="0" err="1">
                <a:solidFill>
                  <a:schemeClr val="accent1">
                    <a:lumMod val="75000"/>
                  </a:schemeClr>
                </a:solidFill>
                <a:latin typeface="Arial"/>
                <a:cs typeface="Arial"/>
              </a:rPr>
              <a:t>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200" dirty="0"/>
              <a:t>The Image Steganography with Encryption project provides users with a secure transmission method through invisible image-based data embedding. AES encryption provides this solution with the ability to guarantee confidentiality combined with integrity together with resistant steganalysis capability. The solution can be utilized because it works efficiently with multiple platforms while being lightweight and flexible on a large scale..</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https://github.com/Srharish-05/EdunetStego</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lgn="just">
              <a:buNone/>
            </a:pPr>
            <a:endParaRPr lang="en-US" sz="2200" dirty="0"/>
          </a:p>
          <a:p>
            <a:pPr algn="just"/>
            <a:r>
              <a:rPr lang="en-US" sz="2200" dirty="0"/>
              <a:t>Data protection stands as the main priority because of increasing dependency on digital platforms for exchanging data. The absence of protection for traditional encryption systems allows hackers to exploit them resulting in a need for hidden communication methods. This proposed algorithm operates as an effective mechanism for steganographic image integration of credit data while preserving visual image quality.</a:t>
            </a:r>
          </a:p>
          <a:p>
            <a:pPr algn="just"/>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Steganography Techniques:</a:t>
            </a:r>
          </a:p>
          <a:p>
            <a:r>
              <a:rPr lang="en-US" dirty="0" err="1"/>
              <a:t>Stegno</a:t>
            </a:r>
            <a:r>
              <a:rPr lang="en-US" dirty="0"/>
              <a:t> – To perform LSB (Least Significant Bit) steganography</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2956847"/>
          </a:xfrm>
        </p:spPr>
        <p:txBody>
          <a:bodyPr>
            <a:noAutofit/>
          </a:bodyPr>
          <a:lstStyle/>
          <a:p>
            <a:pPr marL="0" indent="0">
              <a:buNone/>
            </a:pPr>
            <a:endParaRPr lang="en-US" sz="2200" dirty="0"/>
          </a:p>
          <a:p>
            <a:r>
              <a:rPr lang="en-US" sz="2400" b="0" i="0" dirty="0">
                <a:solidFill>
                  <a:srgbClr val="000000"/>
                </a:solidFill>
                <a:effectLst/>
                <a:latin typeface="__GeistSans_3a0388"/>
              </a:rPr>
              <a:t>The dual encryption technique implements AES encryption together with steganography to establish secure protection at two encryption depths.</a:t>
            </a:r>
          </a:p>
          <a:p>
            <a:r>
              <a:rPr lang="en-US" sz="2400" b="0" i="0" dirty="0">
                <a:solidFill>
                  <a:srgbClr val="000000"/>
                </a:solidFill>
                <a:effectLst/>
                <a:latin typeface="__GeistSans_3a0388"/>
              </a:rPr>
              <a:t> Steganographic systems with intelligence use data-oriented pixels from image details for hiding embedded data to make detection attempts more challenging. </a:t>
            </a:r>
          </a:p>
          <a:p>
            <a:r>
              <a:rPr lang="en-US" sz="2400" b="0" i="0" dirty="0">
                <a:solidFill>
                  <a:srgbClr val="000000"/>
                </a:solidFill>
                <a:effectLst/>
                <a:latin typeface="__GeistSans_3a0388"/>
              </a:rPr>
              <a:t>Due to the hidden nature of embedded data all visual image qualities remain unaltered as observed by all viewers (PSNR and SSIM values).</a:t>
            </a:r>
          </a:p>
          <a:p>
            <a:r>
              <a:rPr lang="en-US" sz="2200" dirty="0">
                <a:solidFill>
                  <a:srgbClr val="0F0F0F"/>
                </a:solidFill>
              </a:rPr>
              <a:t>User-Friendly Application – Designed for both desktop (</a:t>
            </a:r>
            <a:r>
              <a:rPr lang="en-US" sz="2200" dirty="0" err="1">
                <a:solidFill>
                  <a:srgbClr val="0F0F0F"/>
                </a:solidFill>
              </a:rPr>
              <a:t>Tkinter</a:t>
            </a:r>
            <a:r>
              <a:rPr lang="en-US" sz="2200" dirty="0">
                <a:solidFill>
                  <a:srgbClr val="0F0F0F"/>
                </a:solidFill>
              </a:rPr>
              <a:t>) and web (Flask/Django) platforms for seamless accessibility.</a:t>
            </a:r>
            <a:endParaRPr lang="en-IN" sz="22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693166"/>
            <a:ext cx="11029615" cy="2406240"/>
          </a:xfrm>
        </p:spPr>
        <p:txBody>
          <a:bodyPr>
            <a:noAutofit/>
          </a:bodyPr>
          <a:lstStyle/>
          <a:p>
            <a:r>
              <a:rPr lang="en-US" sz="2200" b="0" i="0" dirty="0">
                <a:solidFill>
                  <a:srgbClr val="000000"/>
                </a:solidFill>
                <a:effectLst/>
                <a:latin typeface="Franklin Gothic Book (Body)"/>
              </a:rPr>
              <a:t>Secure communication serves the needs of organizations which include whistle-blowers, journalists along with those who require secure access to sensitive information. </a:t>
            </a:r>
          </a:p>
          <a:p>
            <a:r>
              <a:rPr lang="en-US" sz="2200" b="0" i="0" dirty="0">
                <a:solidFill>
                  <a:srgbClr val="000000"/>
                </a:solidFill>
                <a:effectLst/>
                <a:latin typeface="Franklin Gothic Book (Body)"/>
              </a:rPr>
              <a:t>Cybersecurity specialists maintain protected and confidential data transmission throughout their operations.</a:t>
            </a:r>
          </a:p>
          <a:p>
            <a:r>
              <a:rPr lang="en-US" sz="2200" b="0" i="0" dirty="0">
                <a:solidFill>
                  <a:srgbClr val="000000"/>
                </a:solidFill>
                <a:effectLst/>
                <a:latin typeface="Franklin Gothic Book (Body)"/>
              </a:rPr>
              <a:t> Operating organizations which manage vital contracts and intellectual property while needing protected communication lines.</a:t>
            </a:r>
            <a:endParaRPr lang="en-IN" sz="2200" dirty="0">
              <a:latin typeface="Franklin Gothic Book (Body)"/>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5FA880C-DF93-569A-6B9A-69647AFD0BDE}"/>
              </a:ext>
            </a:extLst>
          </p:cNvPr>
          <p:cNvPicPr>
            <a:picLocks noChangeAspect="1"/>
          </p:cNvPicPr>
          <p:nvPr/>
        </p:nvPicPr>
        <p:blipFill>
          <a:blip r:embed="rId2"/>
          <a:stretch>
            <a:fillRect/>
          </a:stretch>
        </p:blipFill>
        <p:spPr>
          <a:xfrm>
            <a:off x="581192" y="1484026"/>
            <a:ext cx="11029616" cy="421379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CBB5D-EA49-2574-5DD7-D8ECE8E35D3C}"/>
              </a:ext>
            </a:extLst>
          </p:cNvPr>
          <p:cNvPicPr>
            <a:picLocks noChangeAspect="1"/>
          </p:cNvPicPr>
          <p:nvPr/>
        </p:nvPicPr>
        <p:blipFill>
          <a:blip r:embed="rId2"/>
          <a:stretch>
            <a:fillRect/>
          </a:stretch>
        </p:blipFill>
        <p:spPr>
          <a:xfrm>
            <a:off x="434715" y="1064302"/>
            <a:ext cx="11332564" cy="3902985"/>
          </a:xfrm>
          <a:prstGeom prst="rect">
            <a:avLst/>
          </a:prstGeo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673C0-E38E-AFC7-E6CD-872CE7D63F0C}"/>
              </a:ext>
            </a:extLst>
          </p:cNvPr>
          <p:cNvPicPr>
            <a:picLocks noChangeAspect="1"/>
          </p:cNvPicPr>
          <p:nvPr/>
        </p:nvPicPr>
        <p:blipFill>
          <a:blip r:embed="rId2"/>
          <a:stretch>
            <a:fillRect/>
          </a:stretch>
        </p:blipFill>
        <p:spPr>
          <a:xfrm>
            <a:off x="434716" y="674557"/>
            <a:ext cx="11437494" cy="5501392"/>
          </a:xfrm>
          <a:prstGeom prst="rect">
            <a:avLst/>
          </a:prstGeo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367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__GeistSans_3a0388</vt:lpstr>
      <vt:lpstr>Arial</vt:lpstr>
      <vt:lpstr>Calibri</vt:lpstr>
      <vt:lpstr>Calibri Light</vt:lpstr>
      <vt:lpstr>Franklin Gothic Book</vt:lpstr>
      <vt:lpstr>Franklin Gothic Book (Body)</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saravanan gopal</cp:lastModifiedBy>
  <cp:revision>28</cp:revision>
  <dcterms:created xsi:type="dcterms:W3CDTF">2021-05-26T16:50:10Z</dcterms:created>
  <dcterms:modified xsi:type="dcterms:W3CDTF">2025-02-18T14:36:54Z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