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339" r:id="rId3"/>
    <p:sldId id="302" r:id="rId4"/>
    <p:sldId id="298" r:id="rId5"/>
    <p:sldId id="333" r:id="rId6"/>
    <p:sldId id="293" r:id="rId7"/>
    <p:sldId id="300" r:id="rId8"/>
    <p:sldId id="303" r:id="rId9"/>
    <p:sldId id="325" r:id="rId10"/>
    <p:sldId id="316" r:id="rId11"/>
    <p:sldId id="307" r:id="rId12"/>
    <p:sldId id="318" r:id="rId13"/>
    <p:sldId id="308" r:id="rId14"/>
    <p:sldId id="331" r:id="rId15"/>
    <p:sldId id="329" r:id="rId16"/>
    <p:sldId id="330" r:id="rId17"/>
    <p:sldId id="326" r:id="rId18"/>
    <p:sldId id="338" r:id="rId19"/>
    <p:sldId id="327" r:id="rId20"/>
    <p:sldId id="328" r:id="rId21"/>
    <p:sldId id="334" r:id="rId22"/>
    <p:sldId id="332" r:id="rId23"/>
    <p:sldId id="309" r:id="rId24"/>
    <p:sldId id="310" r:id="rId25"/>
    <p:sldId id="313" r:id="rId26"/>
    <p:sldId id="320" r:id="rId27"/>
    <p:sldId id="336" r:id="rId28"/>
    <p:sldId id="335" r:id="rId29"/>
    <p:sldId id="315" r:id="rId30"/>
    <p:sldId id="314" r:id="rId31"/>
    <p:sldId id="321" r:id="rId32"/>
    <p:sldId id="311" r:id="rId33"/>
    <p:sldId id="317" r:id="rId34"/>
    <p:sldId id="304" r:id="rId35"/>
    <p:sldId id="305" r:id="rId36"/>
    <p:sldId id="306" r:id="rId3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521415D9-36F7-43E2-AB2F-B90AF26B5E84}">
      <p14:sectionLst xmlns:p14="http://schemas.microsoft.com/office/powerpoint/2010/main">
        <p14:section name="Default Section" id="{BFDB1F44-5642-4F1A-8691-5895FE24F639}">
          <p14:sldIdLst>
            <p14:sldId id="256"/>
            <p14:sldId id="339"/>
            <p14:sldId id="302"/>
            <p14:sldId id="298"/>
            <p14:sldId id="333"/>
            <p14:sldId id="293"/>
            <p14:sldId id="300"/>
            <p14:sldId id="303"/>
            <p14:sldId id="325"/>
            <p14:sldId id="316"/>
            <p14:sldId id="307"/>
            <p14:sldId id="318"/>
            <p14:sldId id="308"/>
            <p14:sldId id="331"/>
            <p14:sldId id="329"/>
            <p14:sldId id="330"/>
            <p14:sldId id="326"/>
            <p14:sldId id="338"/>
            <p14:sldId id="327"/>
            <p14:sldId id="328"/>
            <p14:sldId id="334"/>
            <p14:sldId id="332"/>
            <p14:sldId id="309"/>
            <p14:sldId id="310"/>
            <p14:sldId id="313"/>
            <p14:sldId id="320"/>
            <p14:sldId id="336"/>
            <p14:sldId id="335"/>
            <p14:sldId id="315"/>
            <p14:sldId id="314"/>
            <p14:sldId id="321"/>
            <p14:sldId id="311"/>
            <p14:sldId id="317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9" autoAdjust="0"/>
    <p:restoredTop sz="84988" autoAdjust="0"/>
  </p:normalViewPr>
  <p:slideViewPr>
    <p:cSldViewPr snapToGrid="0">
      <p:cViewPr varScale="1">
        <p:scale>
          <a:sx n="63" d="100"/>
          <a:sy n="63" d="100"/>
        </p:scale>
        <p:origin x="143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AC8A6-5061-48A1-8873-884B87DDA14E}" type="doc">
      <dgm:prSet loTypeId="urn:microsoft.com/office/officeart/2005/8/layout/process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D12D48CC-1600-4FD0-B09B-CD1911E02292}">
      <dgm:prSet phldrT="[Text]"/>
      <dgm:spPr/>
      <dgm:t>
        <a:bodyPr/>
        <a:lstStyle/>
        <a:p>
          <a:r>
            <a:rPr lang="en-IN" dirty="0"/>
            <a:t>Quote pricing</a:t>
          </a:r>
        </a:p>
      </dgm:t>
    </dgm:pt>
    <dgm:pt modelId="{53156898-533D-42DC-ABCC-1052913BD242}" type="parTrans" cxnId="{6290CD94-8BBB-4030-A850-10A96077C698}">
      <dgm:prSet/>
      <dgm:spPr/>
      <dgm:t>
        <a:bodyPr/>
        <a:lstStyle/>
        <a:p>
          <a:endParaRPr lang="en-IN"/>
        </a:p>
      </dgm:t>
    </dgm:pt>
    <dgm:pt modelId="{BE4BBE1A-2664-4FFF-BB4C-E376BA80DDE9}" type="sibTrans" cxnId="{6290CD94-8BBB-4030-A850-10A96077C698}">
      <dgm:prSet/>
      <dgm:spPr/>
      <dgm:t>
        <a:bodyPr/>
        <a:lstStyle/>
        <a:p>
          <a:endParaRPr lang="en-IN"/>
        </a:p>
      </dgm:t>
    </dgm:pt>
    <dgm:pt modelId="{4BDB8BBA-82D5-44A3-B07B-1882030D4318}">
      <dgm:prSet phldrT="[Text]"/>
      <dgm:spPr/>
      <dgm:t>
        <a:bodyPr/>
        <a:lstStyle/>
        <a:p>
          <a:r>
            <a:rPr lang="en-IN" dirty="0"/>
            <a:t>Order generation</a:t>
          </a:r>
        </a:p>
      </dgm:t>
    </dgm:pt>
    <dgm:pt modelId="{B329E230-26A5-4849-A475-A1801ADBF72B}" type="parTrans" cxnId="{F28071F9-50D5-45C9-B7BF-76C60CA42D17}">
      <dgm:prSet/>
      <dgm:spPr/>
      <dgm:t>
        <a:bodyPr/>
        <a:lstStyle/>
        <a:p>
          <a:endParaRPr lang="en-IN"/>
        </a:p>
      </dgm:t>
    </dgm:pt>
    <dgm:pt modelId="{F7C70A5C-1D93-4EAD-9D0E-F681373DC14F}" type="sibTrans" cxnId="{F28071F9-50D5-45C9-B7BF-76C60CA42D17}">
      <dgm:prSet/>
      <dgm:spPr/>
      <dgm:t>
        <a:bodyPr/>
        <a:lstStyle/>
        <a:p>
          <a:endParaRPr lang="en-IN"/>
        </a:p>
      </dgm:t>
    </dgm:pt>
    <dgm:pt modelId="{F94D51FC-2BC5-4034-8AC4-0CF955D57517}">
      <dgm:prSet phldrT="[Text]"/>
      <dgm:spPr/>
      <dgm:t>
        <a:bodyPr/>
        <a:lstStyle/>
        <a:p>
          <a:r>
            <a:rPr lang="en-IN" dirty="0"/>
            <a:t>Order fulfilment</a:t>
          </a:r>
        </a:p>
      </dgm:t>
    </dgm:pt>
    <dgm:pt modelId="{255B4A29-4CF2-44DA-A826-E3899A35A2FB}" type="parTrans" cxnId="{C67F4452-B18F-4C7D-B189-6A70A59C2C43}">
      <dgm:prSet/>
      <dgm:spPr/>
      <dgm:t>
        <a:bodyPr/>
        <a:lstStyle/>
        <a:p>
          <a:endParaRPr lang="en-IN"/>
        </a:p>
      </dgm:t>
    </dgm:pt>
    <dgm:pt modelId="{E16F7E90-5D92-479F-9552-ADC99A19BB0B}" type="sibTrans" cxnId="{C67F4452-B18F-4C7D-B189-6A70A59C2C43}">
      <dgm:prSet/>
      <dgm:spPr/>
      <dgm:t>
        <a:bodyPr/>
        <a:lstStyle/>
        <a:p>
          <a:endParaRPr lang="en-IN"/>
        </a:p>
      </dgm:t>
    </dgm:pt>
    <dgm:pt modelId="{D0971D27-47CD-4D5E-95DF-81F018C1BCB7}">
      <dgm:prSet phldrT="[Text]"/>
      <dgm:spPr/>
      <dgm:t>
        <a:bodyPr/>
        <a:lstStyle/>
        <a:p>
          <a:r>
            <a:rPr lang="en-IN" dirty="0"/>
            <a:t>Invoice Generation</a:t>
          </a:r>
        </a:p>
      </dgm:t>
    </dgm:pt>
    <dgm:pt modelId="{F89A935F-8014-418C-975D-3ED00A7DFE43}" type="parTrans" cxnId="{7E3CA465-4B28-4B3C-808F-D6FB3E2BC286}">
      <dgm:prSet/>
      <dgm:spPr/>
      <dgm:t>
        <a:bodyPr/>
        <a:lstStyle/>
        <a:p>
          <a:endParaRPr lang="en-IN"/>
        </a:p>
      </dgm:t>
    </dgm:pt>
    <dgm:pt modelId="{FBEAD88D-171C-4290-8F9B-3C60C5942674}" type="sibTrans" cxnId="{7E3CA465-4B28-4B3C-808F-D6FB3E2BC286}">
      <dgm:prSet/>
      <dgm:spPr/>
      <dgm:t>
        <a:bodyPr/>
        <a:lstStyle/>
        <a:p>
          <a:endParaRPr lang="en-IN"/>
        </a:p>
      </dgm:t>
    </dgm:pt>
    <dgm:pt modelId="{04FBB030-E0CB-4A21-AE89-38D4D42D6CFB}">
      <dgm:prSet phldrT="[Text]"/>
      <dgm:spPr/>
      <dgm:t>
        <a:bodyPr/>
        <a:lstStyle/>
        <a:p>
          <a:r>
            <a:rPr lang="en-IN" dirty="0"/>
            <a:t>Client pays IBM</a:t>
          </a:r>
        </a:p>
      </dgm:t>
    </dgm:pt>
    <dgm:pt modelId="{78EAABED-F755-4C25-BD88-118BB5FF3D84}" type="parTrans" cxnId="{B123AA90-8F7E-4EFC-A1DD-508C4C86E37D}">
      <dgm:prSet/>
      <dgm:spPr/>
      <dgm:t>
        <a:bodyPr/>
        <a:lstStyle/>
        <a:p>
          <a:endParaRPr lang="en-IN"/>
        </a:p>
      </dgm:t>
    </dgm:pt>
    <dgm:pt modelId="{CAADF44D-5AAF-4195-9D41-E030A0F35C4E}" type="sibTrans" cxnId="{B123AA90-8F7E-4EFC-A1DD-508C4C86E37D}">
      <dgm:prSet/>
      <dgm:spPr/>
      <dgm:t>
        <a:bodyPr/>
        <a:lstStyle/>
        <a:p>
          <a:endParaRPr lang="en-IN"/>
        </a:p>
      </dgm:t>
    </dgm:pt>
    <dgm:pt modelId="{478D4165-24A2-48DB-87F0-C8C0C85DC338}" type="pres">
      <dgm:prSet presAssocID="{932AC8A6-5061-48A1-8873-884B87DDA14E}" presName="Name0" presStyleCnt="0">
        <dgm:presLayoutVars>
          <dgm:dir/>
          <dgm:resizeHandles val="exact"/>
        </dgm:presLayoutVars>
      </dgm:prSet>
      <dgm:spPr/>
    </dgm:pt>
    <dgm:pt modelId="{43CD26D2-DAF8-482F-9DF7-62169C96607E}" type="pres">
      <dgm:prSet presAssocID="{D12D48CC-1600-4FD0-B09B-CD1911E02292}" presName="node" presStyleLbl="node1" presStyleIdx="0" presStyleCnt="5">
        <dgm:presLayoutVars>
          <dgm:bulletEnabled val="1"/>
        </dgm:presLayoutVars>
      </dgm:prSet>
      <dgm:spPr/>
    </dgm:pt>
    <dgm:pt modelId="{DC9F183A-745E-4A84-9045-0C0E633E36CC}" type="pres">
      <dgm:prSet presAssocID="{BE4BBE1A-2664-4FFF-BB4C-E376BA80DDE9}" presName="sibTrans" presStyleLbl="sibTrans2D1" presStyleIdx="0" presStyleCnt="4"/>
      <dgm:spPr/>
    </dgm:pt>
    <dgm:pt modelId="{DF2E0930-C1A6-47D8-815E-6CC4067ED6A4}" type="pres">
      <dgm:prSet presAssocID="{BE4BBE1A-2664-4FFF-BB4C-E376BA80DDE9}" presName="connectorText" presStyleLbl="sibTrans2D1" presStyleIdx="0" presStyleCnt="4"/>
      <dgm:spPr/>
    </dgm:pt>
    <dgm:pt modelId="{7116AE73-9B3A-4EC5-9514-99DCC81899EA}" type="pres">
      <dgm:prSet presAssocID="{4BDB8BBA-82D5-44A3-B07B-1882030D4318}" presName="node" presStyleLbl="node1" presStyleIdx="1" presStyleCnt="5">
        <dgm:presLayoutVars>
          <dgm:bulletEnabled val="1"/>
        </dgm:presLayoutVars>
      </dgm:prSet>
      <dgm:spPr/>
    </dgm:pt>
    <dgm:pt modelId="{1BBFA7B8-2BC1-49C4-AE0B-8FF4D6D3E563}" type="pres">
      <dgm:prSet presAssocID="{F7C70A5C-1D93-4EAD-9D0E-F681373DC14F}" presName="sibTrans" presStyleLbl="sibTrans2D1" presStyleIdx="1" presStyleCnt="4"/>
      <dgm:spPr/>
    </dgm:pt>
    <dgm:pt modelId="{B6067DF8-2DFF-478C-8BA9-A6AAED4A9A74}" type="pres">
      <dgm:prSet presAssocID="{F7C70A5C-1D93-4EAD-9D0E-F681373DC14F}" presName="connectorText" presStyleLbl="sibTrans2D1" presStyleIdx="1" presStyleCnt="4"/>
      <dgm:spPr/>
    </dgm:pt>
    <dgm:pt modelId="{21DE88AA-EC69-491D-B310-A62E31250427}" type="pres">
      <dgm:prSet presAssocID="{F94D51FC-2BC5-4034-8AC4-0CF955D57517}" presName="node" presStyleLbl="node1" presStyleIdx="2" presStyleCnt="5" custLinFactNeighborY="0">
        <dgm:presLayoutVars>
          <dgm:bulletEnabled val="1"/>
        </dgm:presLayoutVars>
      </dgm:prSet>
      <dgm:spPr/>
    </dgm:pt>
    <dgm:pt modelId="{324FFE86-A2AE-4C8D-B271-2A7E6EBAB50D}" type="pres">
      <dgm:prSet presAssocID="{E16F7E90-5D92-479F-9552-ADC99A19BB0B}" presName="sibTrans" presStyleLbl="sibTrans2D1" presStyleIdx="2" presStyleCnt="4"/>
      <dgm:spPr/>
    </dgm:pt>
    <dgm:pt modelId="{3D2ADAF9-6DD7-4845-8275-C7FCF3B0AD7B}" type="pres">
      <dgm:prSet presAssocID="{E16F7E90-5D92-479F-9552-ADC99A19BB0B}" presName="connectorText" presStyleLbl="sibTrans2D1" presStyleIdx="2" presStyleCnt="4"/>
      <dgm:spPr/>
    </dgm:pt>
    <dgm:pt modelId="{9DAB7706-8276-45F0-A608-9FAE7F27CEEA}" type="pres">
      <dgm:prSet presAssocID="{D0971D27-47CD-4D5E-95DF-81F018C1BCB7}" presName="node" presStyleLbl="node1" presStyleIdx="3" presStyleCnt="5" custLinFactNeighborY="0">
        <dgm:presLayoutVars>
          <dgm:bulletEnabled val="1"/>
        </dgm:presLayoutVars>
      </dgm:prSet>
      <dgm:spPr/>
    </dgm:pt>
    <dgm:pt modelId="{4B82F5B6-810C-4322-A3C3-F1514E663164}" type="pres">
      <dgm:prSet presAssocID="{FBEAD88D-171C-4290-8F9B-3C60C5942674}" presName="sibTrans" presStyleLbl="sibTrans2D1" presStyleIdx="3" presStyleCnt="4"/>
      <dgm:spPr/>
    </dgm:pt>
    <dgm:pt modelId="{B427DEDA-4B4C-4164-8C75-BF62C14882D1}" type="pres">
      <dgm:prSet presAssocID="{FBEAD88D-171C-4290-8F9B-3C60C5942674}" presName="connectorText" presStyleLbl="sibTrans2D1" presStyleIdx="3" presStyleCnt="4"/>
      <dgm:spPr/>
    </dgm:pt>
    <dgm:pt modelId="{35B30525-1F79-4464-B57F-5D10DC07CF78}" type="pres">
      <dgm:prSet presAssocID="{04FBB030-E0CB-4A21-AE89-38D4D42D6CFB}" presName="node" presStyleLbl="node1" presStyleIdx="4" presStyleCnt="5" custLinFactNeighborY="0">
        <dgm:presLayoutVars>
          <dgm:bulletEnabled val="1"/>
        </dgm:presLayoutVars>
      </dgm:prSet>
      <dgm:spPr/>
    </dgm:pt>
  </dgm:ptLst>
  <dgm:cxnLst>
    <dgm:cxn modelId="{9ADAA21A-57F0-4F6C-B53A-0EFC998874E8}" type="presOf" srcId="{E16F7E90-5D92-479F-9552-ADC99A19BB0B}" destId="{324FFE86-A2AE-4C8D-B271-2A7E6EBAB50D}" srcOrd="0" destOrd="0" presId="urn:microsoft.com/office/officeart/2005/8/layout/process1"/>
    <dgm:cxn modelId="{93B7201C-3FFF-4FEE-A2F9-6CCD4F840A17}" type="presOf" srcId="{BE4BBE1A-2664-4FFF-BB4C-E376BA80DDE9}" destId="{DC9F183A-745E-4A84-9045-0C0E633E36CC}" srcOrd="0" destOrd="0" presId="urn:microsoft.com/office/officeart/2005/8/layout/process1"/>
    <dgm:cxn modelId="{EFDC5639-E136-4C35-B4ED-45E455F8D7DB}" type="presOf" srcId="{FBEAD88D-171C-4290-8F9B-3C60C5942674}" destId="{B427DEDA-4B4C-4164-8C75-BF62C14882D1}" srcOrd="1" destOrd="0" presId="urn:microsoft.com/office/officeart/2005/8/layout/process1"/>
    <dgm:cxn modelId="{7E3CA465-4B28-4B3C-808F-D6FB3E2BC286}" srcId="{932AC8A6-5061-48A1-8873-884B87DDA14E}" destId="{D0971D27-47CD-4D5E-95DF-81F018C1BCB7}" srcOrd="3" destOrd="0" parTransId="{F89A935F-8014-418C-975D-3ED00A7DFE43}" sibTransId="{FBEAD88D-171C-4290-8F9B-3C60C5942674}"/>
    <dgm:cxn modelId="{EAB9496B-6988-4F90-96AB-BC99F304F555}" type="presOf" srcId="{FBEAD88D-171C-4290-8F9B-3C60C5942674}" destId="{4B82F5B6-810C-4322-A3C3-F1514E663164}" srcOrd="0" destOrd="0" presId="urn:microsoft.com/office/officeart/2005/8/layout/process1"/>
    <dgm:cxn modelId="{2980F451-EE66-4321-8AD9-8CF969FA5F17}" type="presOf" srcId="{E16F7E90-5D92-479F-9552-ADC99A19BB0B}" destId="{3D2ADAF9-6DD7-4845-8275-C7FCF3B0AD7B}" srcOrd="1" destOrd="0" presId="urn:microsoft.com/office/officeart/2005/8/layout/process1"/>
    <dgm:cxn modelId="{C67F4452-B18F-4C7D-B189-6A70A59C2C43}" srcId="{932AC8A6-5061-48A1-8873-884B87DDA14E}" destId="{F94D51FC-2BC5-4034-8AC4-0CF955D57517}" srcOrd="2" destOrd="0" parTransId="{255B4A29-4CF2-44DA-A826-E3899A35A2FB}" sibTransId="{E16F7E90-5D92-479F-9552-ADC99A19BB0B}"/>
    <dgm:cxn modelId="{73459959-FA53-438B-9094-AD556442545E}" type="presOf" srcId="{F94D51FC-2BC5-4034-8AC4-0CF955D57517}" destId="{21DE88AA-EC69-491D-B310-A62E31250427}" srcOrd="0" destOrd="0" presId="urn:microsoft.com/office/officeart/2005/8/layout/process1"/>
    <dgm:cxn modelId="{B384347F-D699-45C8-8C21-542752CC1250}" type="presOf" srcId="{BE4BBE1A-2664-4FFF-BB4C-E376BA80DDE9}" destId="{DF2E0930-C1A6-47D8-815E-6CC4067ED6A4}" srcOrd="1" destOrd="0" presId="urn:microsoft.com/office/officeart/2005/8/layout/process1"/>
    <dgm:cxn modelId="{E13DD489-482C-4E0B-91C8-C4DF73EBBE11}" type="presOf" srcId="{D0971D27-47CD-4D5E-95DF-81F018C1BCB7}" destId="{9DAB7706-8276-45F0-A608-9FAE7F27CEEA}" srcOrd="0" destOrd="0" presId="urn:microsoft.com/office/officeart/2005/8/layout/process1"/>
    <dgm:cxn modelId="{B123AA90-8F7E-4EFC-A1DD-508C4C86E37D}" srcId="{932AC8A6-5061-48A1-8873-884B87DDA14E}" destId="{04FBB030-E0CB-4A21-AE89-38D4D42D6CFB}" srcOrd="4" destOrd="0" parTransId="{78EAABED-F755-4C25-BD88-118BB5FF3D84}" sibTransId="{CAADF44D-5AAF-4195-9D41-E030A0F35C4E}"/>
    <dgm:cxn modelId="{F184A491-D62D-4123-B50A-1B77309E5558}" type="presOf" srcId="{F7C70A5C-1D93-4EAD-9D0E-F681373DC14F}" destId="{B6067DF8-2DFF-478C-8BA9-A6AAED4A9A74}" srcOrd="1" destOrd="0" presId="urn:microsoft.com/office/officeart/2005/8/layout/process1"/>
    <dgm:cxn modelId="{6290CD94-8BBB-4030-A850-10A96077C698}" srcId="{932AC8A6-5061-48A1-8873-884B87DDA14E}" destId="{D12D48CC-1600-4FD0-B09B-CD1911E02292}" srcOrd="0" destOrd="0" parTransId="{53156898-533D-42DC-ABCC-1052913BD242}" sibTransId="{BE4BBE1A-2664-4FFF-BB4C-E376BA80DDE9}"/>
    <dgm:cxn modelId="{91CDEAA1-3BDD-4CB4-B43C-2B987052D357}" type="presOf" srcId="{D12D48CC-1600-4FD0-B09B-CD1911E02292}" destId="{43CD26D2-DAF8-482F-9DF7-62169C96607E}" srcOrd="0" destOrd="0" presId="urn:microsoft.com/office/officeart/2005/8/layout/process1"/>
    <dgm:cxn modelId="{59EB85C2-C30D-4E53-B2E6-B798EB51334C}" type="presOf" srcId="{932AC8A6-5061-48A1-8873-884B87DDA14E}" destId="{478D4165-24A2-48DB-87F0-C8C0C85DC338}" srcOrd="0" destOrd="0" presId="urn:microsoft.com/office/officeart/2005/8/layout/process1"/>
    <dgm:cxn modelId="{8C746CC4-13AC-4526-8D1C-8C09282934A1}" type="presOf" srcId="{F7C70A5C-1D93-4EAD-9D0E-F681373DC14F}" destId="{1BBFA7B8-2BC1-49C4-AE0B-8FF4D6D3E563}" srcOrd="0" destOrd="0" presId="urn:microsoft.com/office/officeart/2005/8/layout/process1"/>
    <dgm:cxn modelId="{543614E8-A5DC-4BF0-9BBA-1BF89FEBDAB8}" type="presOf" srcId="{04FBB030-E0CB-4A21-AE89-38D4D42D6CFB}" destId="{35B30525-1F79-4464-B57F-5D10DC07CF78}" srcOrd="0" destOrd="0" presId="urn:microsoft.com/office/officeart/2005/8/layout/process1"/>
    <dgm:cxn modelId="{735667EE-6E48-42BF-A013-748552F33A9D}" type="presOf" srcId="{4BDB8BBA-82D5-44A3-B07B-1882030D4318}" destId="{7116AE73-9B3A-4EC5-9514-99DCC81899EA}" srcOrd="0" destOrd="0" presId="urn:microsoft.com/office/officeart/2005/8/layout/process1"/>
    <dgm:cxn modelId="{F28071F9-50D5-45C9-B7BF-76C60CA42D17}" srcId="{932AC8A6-5061-48A1-8873-884B87DDA14E}" destId="{4BDB8BBA-82D5-44A3-B07B-1882030D4318}" srcOrd="1" destOrd="0" parTransId="{B329E230-26A5-4849-A475-A1801ADBF72B}" sibTransId="{F7C70A5C-1D93-4EAD-9D0E-F681373DC14F}"/>
    <dgm:cxn modelId="{46DB4A0F-5944-41CB-9C43-EA7D0BFA6335}" type="presParOf" srcId="{478D4165-24A2-48DB-87F0-C8C0C85DC338}" destId="{43CD26D2-DAF8-482F-9DF7-62169C96607E}" srcOrd="0" destOrd="0" presId="urn:microsoft.com/office/officeart/2005/8/layout/process1"/>
    <dgm:cxn modelId="{8E6FAE72-783A-42C2-A65E-B74D9315CF96}" type="presParOf" srcId="{478D4165-24A2-48DB-87F0-C8C0C85DC338}" destId="{DC9F183A-745E-4A84-9045-0C0E633E36CC}" srcOrd="1" destOrd="0" presId="urn:microsoft.com/office/officeart/2005/8/layout/process1"/>
    <dgm:cxn modelId="{CEB9920C-17EA-4986-A5A8-D643772BB0E8}" type="presParOf" srcId="{DC9F183A-745E-4A84-9045-0C0E633E36CC}" destId="{DF2E0930-C1A6-47D8-815E-6CC4067ED6A4}" srcOrd="0" destOrd="0" presId="urn:microsoft.com/office/officeart/2005/8/layout/process1"/>
    <dgm:cxn modelId="{87EB1858-7276-4684-8B1C-3648620B982C}" type="presParOf" srcId="{478D4165-24A2-48DB-87F0-C8C0C85DC338}" destId="{7116AE73-9B3A-4EC5-9514-99DCC81899EA}" srcOrd="2" destOrd="0" presId="urn:microsoft.com/office/officeart/2005/8/layout/process1"/>
    <dgm:cxn modelId="{17C31704-2C2B-4796-BBD6-7DF67F99819D}" type="presParOf" srcId="{478D4165-24A2-48DB-87F0-C8C0C85DC338}" destId="{1BBFA7B8-2BC1-49C4-AE0B-8FF4D6D3E563}" srcOrd="3" destOrd="0" presId="urn:microsoft.com/office/officeart/2005/8/layout/process1"/>
    <dgm:cxn modelId="{F91D5FDE-598C-49CB-B3C6-220F44C4616A}" type="presParOf" srcId="{1BBFA7B8-2BC1-49C4-AE0B-8FF4D6D3E563}" destId="{B6067DF8-2DFF-478C-8BA9-A6AAED4A9A74}" srcOrd="0" destOrd="0" presId="urn:microsoft.com/office/officeart/2005/8/layout/process1"/>
    <dgm:cxn modelId="{49EF6A72-F4D0-48B5-821C-A65528D3B57A}" type="presParOf" srcId="{478D4165-24A2-48DB-87F0-C8C0C85DC338}" destId="{21DE88AA-EC69-491D-B310-A62E31250427}" srcOrd="4" destOrd="0" presId="urn:microsoft.com/office/officeart/2005/8/layout/process1"/>
    <dgm:cxn modelId="{AC40C67F-5D04-441A-95D6-AAD7126DDAA5}" type="presParOf" srcId="{478D4165-24A2-48DB-87F0-C8C0C85DC338}" destId="{324FFE86-A2AE-4C8D-B271-2A7E6EBAB50D}" srcOrd="5" destOrd="0" presId="urn:microsoft.com/office/officeart/2005/8/layout/process1"/>
    <dgm:cxn modelId="{505B0894-E7AF-48DB-98B8-6E81E84C165F}" type="presParOf" srcId="{324FFE86-A2AE-4C8D-B271-2A7E6EBAB50D}" destId="{3D2ADAF9-6DD7-4845-8275-C7FCF3B0AD7B}" srcOrd="0" destOrd="0" presId="urn:microsoft.com/office/officeart/2005/8/layout/process1"/>
    <dgm:cxn modelId="{78CFCBB5-1C93-4A46-8BB3-FA65141BDD9A}" type="presParOf" srcId="{478D4165-24A2-48DB-87F0-C8C0C85DC338}" destId="{9DAB7706-8276-45F0-A608-9FAE7F27CEEA}" srcOrd="6" destOrd="0" presId="urn:microsoft.com/office/officeart/2005/8/layout/process1"/>
    <dgm:cxn modelId="{24F73066-4AC2-4B80-9712-B4B872DAC448}" type="presParOf" srcId="{478D4165-24A2-48DB-87F0-C8C0C85DC338}" destId="{4B82F5B6-810C-4322-A3C3-F1514E663164}" srcOrd="7" destOrd="0" presId="urn:microsoft.com/office/officeart/2005/8/layout/process1"/>
    <dgm:cxn modelId="{70148410-573C-4C95-80C8-C831B891387B}" type="presParOf" srcId="{4B82F5B6-810C-4322-A3C3-F1514E663164}" destId="{B427DEDA-4B4C-4164-8C75-BF62C14882D1}" srcOrd="0" destOrd="0" presId="urn:microsoft.com/office/officeart/2005/8/layout/process1"/>
    <dgm:cxn modelId="{C66F4F7B-5CB8-4308-B209-8F6664C17A03}" type="presParOf" srcId="{478D4165-24A2-48DB-87F0-C8C0C85DC338}" destId="{35B30525-1F79-4464-B57F-5D10DC07CF7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D26D2-DAF8-482F-9DF7-62169C96607E}">
      <dsp:nvSpPr>
        <dsp:cNvPr id="0" name=""/>
        <dsp:cNvSpPr/>
      </dsp:nvSpPr>
      <dsp:spPr>
        <a:xfrm>
          <a:off x="3787" y="1980130"/>
          <a:ext cx="1174153" cy="70449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Quote pricing</a:t>
          </a:r>
        </a:p>
      </dsp:txBody>
      <dsp:txXfrm>
        <a:off x="24421" y="2000764"/>
        <a:ext cx="1132885" cy="663224"/>
      </dsp:txXfrm>
    </dsp:sp>
    <dsp:sp modelId="{DC9F183A-745E-4A84-9045-0C0E633E36CC}">
      <dsp:nvSpPr>
        <dsp:cNvPr id="0" name=""/>
        <dsp:cNvSpPr/>
      </dsp:nvSpPr>
      <dsp:spPr>
        <a:xfrm>
          <a:off x="1295356" y="2186781"/>
          <a:ext cx="248920" cy="291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295356" y="2245019"/>
        <a:ext cx="174244" cy="174714"/>
      </dsp:txXfrm>
    </dsp:sp>
    <dsp:sp modelId="{7116AE73-9B3A-4EC5-9514-99DCC81899EA}">
      <dsp:nvSpPr>
        <dsp:cNvPr id="0" name=""/>
        <dsp:cNvSpPr/>
      </dsp:nvSpPr>
      <dsp:spPr>
        <a:xfrm>
          <a:off x="1647602" y="1980130"/>
          <a:ext cx="1174153" cy="70449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Order generation</a:t>
          </a:r>
        </a:p>
      </dsp:txBody>
      <dsp:txXfrm>
        <a:off x="1668236" y="2000764"/>
        <a:ext cx="1132885" cy="663224"/>
      </dsp:txXfrm>
    </dsp:sp>
    <dsp:sp modelId="{1BBFA7B8-2BC1-49C4-AE0B-8FF4D6D3E563}">
      <dsp:nvSpPr>
        <dsp:cNvPr id="0" name=""/>
        <dsp:cNvSpPr/>
      </dsp:nvSpPr>
      <dsp:spPr>
        <a:xfrm>
          <a:off x="2939171" y="2186781"/>
          <a:ext cx="248920" cy="291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0000"/>
            <a:lumOff val="136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939171" y="2245019"/>
        <a:ext cx="174244" cy="174714"/>
      </dsp:txXfrm>
    </dsp:sp>
    <dsp:sp modelId="{21DE88AA-EC69-491D-B310-A62E31250427}">
      <dsp:nvSpPr>
        <dsp:cNvPr id="0" name=""/>
        <dsp:cNvSpPr/>
      </dsp:nvSpPr>
      <dsp:spPr>
        <a:xfrm>
          <a:off x="3291417" y="1980130"/>
          <a:ext cx="1174153" cy="70449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Order fulfilment</a:t>
          </a:r>
        </a:p>
      </dsp:txBody>
      <dsp:txXfrm>
        <a:off x="3312051" y="2000764"/>
        <a:ext cx="1132885" cy="663224"/>
      </dsp:txXfrm>
    </dsp:sp>
    <dsp:sp modelId="{324FFE86-A2AE-4C8D-B271-2A7E6EBAB50D}">
      <dsp:nvSpPr>
        <dsp:cNvPr id="0" name=""/>
        <dsp:cNvSpPr/>
      </dsp:nvSpPr>
      <dsp:spPr>
        <a:xfrm>
          <a:off x="4582986" y="2186781"/>
          <a:ext cx="248920" cy="291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9999"/>
            <a:lumOff val="272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582986" y="2245019"/>
        <a:ext cx="174244" cy="174714"/>
      </dsp:txXfrm>
    </dsp:sp>
    <dsp:sp modelId="{9DAB7706-8276-45F0-A608-9FAE7F27CEEA}">
      <dsp:nvSpPr>
        <dsp:cNvPr id="0" name=""/>
        <dsp:cNvSpPr/>
      </dsp:nvSpPr>
      <dsp:spPr>
        <a:xfrm>
          <a:off x="4935232" y="1980130"/>
          <a:ext cx="1174153" cy="70449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Invoice Generation</a:t>
          </a:r>
        </a:p>
      </dsp:txBody>
      <dsp:txXfrm>
        <a:off x="4955866" y="2000764"/>
        <a:ext cx="1132885" cy="663224"/>
      </dsp:txXfrm>
    </dsp:sp>
    <dsp:sp modelId="{4B82F5B6-810C-4322-A3C3-F1514E663164}">
      <dsp:nvSpPr>
        <dsp:cNvPr id="0" name=""/>
        <dsp:cNvSpPr/>
      </dsp:nvSpPr>
      <dsp:spPr>
        <a:xfrm>
          <a:off x="6226800" y="2186781"/>
          <a:ext cx="248920" cy="291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29999"/>
            <a:lumOff val="408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226800" y="2245019"/>
        <a:ext cx="174244" cy="174714"/>
      </dsp:txXfrm>
    </dsp:sp>
    <dsp:sp modelId="{35B30525-1F79-4464-B57F-5D10DC07CF78}">
      <dsp:nvSpPr>
        <dsp:cNvPr id="0" name=""/>
        <dsp:cNvSpPr/>
      </dsp:nvSpPr>
      <dsp:spPr>
        <a:xfrm>
          <a:off x="6579046" y="1980130"/>
          <a:ext cx="1174153" cy="70449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Client pays IBM</a:t>
          </a:r>
        </a:p>
      </dsp:txBody>
      <dsp:txXfrm>
        <a:off x="6599680" y="2000764"/>
        <a:ext cx="1132885" cy="66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83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2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0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2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pic>
        <p:nvPicPr>
          <p:cNvPr id="4" name="image.png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8100"/>
            <a:ext cx="1104900" cy="11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61307" marR="0" indent="-20410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oud.ibm.com/docs/assistant?topic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31" name="Z-SPA"/>
          <p:cNvSpPr txBox="1">
            <a:spLocks noGrp="1"/>
          </p:cNvSpPr>
          <p:nvPr>
            <p:ph type="title"/>
          </p:nvPr>
        </p:nvSpPr>
        <p:spPr>
          <a:xfrm>
            <a:off x="765237" y="1087736"/>
            <a:ext cx="7696200" cy="14893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Order Management Chatbot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>Internship Project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Phase 2 review 2, March 15 , 2021</a:t>
            </a:r>
            <a:br>
              <a:rPr lang="en-US" sz="1600" dirty="0">
                <a:solidFill>
                  <a:srgbClr val="7030A0"/>
                </a:solidFill>
              </a:rPr>
            </a:br>
            <a:br>
              <a:rPr lang="en-US" sz="1600" dirty="0">
                <a:solidFill>
                  <a:srgbClr val="7030A0"/>
                </a:solidFill>
              </a:rPr>
            </a:br>
            <a:endParaRPr sz="1600" dirty="0">
              <a:solidFill>
                <a:srgbClr val="7030A0"/>
              </a:solidFill>
            </a:endParaRPr>
          </a:p>
        </p:txBody>
      </p:sp>
      <p:sp>
        <p:nvSpPr>
          <p:cNvPr id="13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34" name="Team Members     Group No: 13…"/>
          <p:cNvSpPr txBox="1"/>
          <p:nvPr/>
        </p:nvSpPr>
        <p:spPr>
          <a:xfrm>
            <a:off x="501775" y="1924594"/>
            <a:ext cx="8223124" cy="3607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noAutofit/>
          </a:bodyPr>
          <a:lstStyle/>
          <a:p>
            <a:pPr algn="ctr">
              <a:lnSpc>
                <a:spcPct val="80000"/>
              </a:lnSpc>
              <a:spcBef>
                <a:spcPts val="400"/>
              </a:spcBef>
              <a:defRPr sz="2000" b="1">
                <a:latin typeface="+mn-lt"/>
                <a:ea typeface="+mn-ea"/>
                <a:cs typeface="+mn-cs"/>
                <a:sym typeface="Arial"/>
              </a:defRPr>
            </a:pPr>
            <a:endParaRPr lang="en-US" dirty="0"/>
          </a:p>
          <a:p>
            <a:pPr algn="ctr">
              <a:lnSpc>
                <a:spcPct val="80000"/>
              </a:lnSpc>
              <a:spcBef>
                <a:spcPts val="400"/>
              </a:spcBef>
              <a:defRPr sz="2000" b="1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Panel Number </a:t>
            </a:r>
            <a:r>
              <a:rPr dirty="0"/>
              <a:t>:</a:t>
            </a:r>
            <a:r>
              <a:rPr lang="en-US" dirty="0"/>
              <a:t> 11</a:t>
            </a:r>
            <a:endParaRPr lang="en-IN" dirty="0"/>
          </a:p>
          <a:p>
            <a:pPr>
              <a:lnSpc>
                <a:spcPct val="80000"/>
              </a:lnSpc>
              <a:spcBef>
                <a:spcPts val="400"/>
              </a:spcBef>
              <a:defRPr sz="2000" b="1">
                <a:latin typeface="+mn-lt"/>
                <a:ea typeface="+mn-ea"/>
                <a:cs typeface="+mn-cs"/>
                <a:sym typeface="Arial"/>
              </a:defRPr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lang="en-US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lang="en-US"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rPr lang="en-US" b="0" dirty="0"/>
              <a:t>Done at: IBM CIO </a:t>
            </a:r>
            <a:endParaRPr lang="en-US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rPr lang="en-US" dirty="0"/>
              <a:t>Project  Advisor (External</a:t>
            </a:r>
            <a:r>
              <a:rPr lang="en-US" sz="1800" dirty="0"/>
              <a:t>):  Mr. </a:t>
            </a:r>
            <a:r>
              <a:rPr lang="en-US" sz="1800" dirty="0" err="1"/>
              <a:t>Supriya</a:t>
            </a:r>
            <a:r>
              <a:rPr lang="en-US" sz="1800" dirty="0"/>
              <a:t> </a:t>
            </a:r>
            <a:r>
              <a:rPr lang="en-US" sz="1800" dirty="0" err="1"/>
              <a:t>Devidutta</a:t>
            </a:r>
            <a:r>
              <a:rPr lang="en-US" sz="1800" dirty="0"/>
              <a:t>, Software Engineering Manager, C2O &amp; B2B, IBM CIO</a:t>
            </a:r>
            <a:endParaRPr sz="1800"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rPr lang="en-US" dirty="0"/>
              <a:t>Project  Advisor (Internal</a:t>
            </a:r>
            <a:r>
              <a:rPr lang="en-US" sz="2000" dirty="0"/>
              <a:t>): </a:t>
            </a:r>
            <a:r>
              <a:rPr lang="en-US" sz="2000" dirty="0" err="1"/>
              <a:t>Ms.Vidhya</a:t>
            </a:r>
            <a:r>
              <a:rPr lang="en-US" sz="2000" dirty="0"/>
              <a:t> S., Asst. Prof (Sr. Gr.), Dept. of Computer Science &amp; Engineering</a:t>
            </a:r>
            <a:endParaRPr lang="en-US" sz="1800" dirty="0"/>
          </a:p>
          <a:p>
            <a:pPr>
              <a:lnSpc>
                <a:spcPct val="80000"/>
              </a:lnSpc>
              <a:spcBef>
                <a:spcPts val="400"/>
              </a:spcBef>
              <a:defRPr sz="2000" b="1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 </a:t>
            </a:r>
          </a:p>
        </p:txBody>
      </p:sp>
      <p:graphicFrame>
        <p:nvGraphicFramePr>
          <p:cNvPr id="137" name="Table"/>
          <p:cNvGraphicFramePr/>
          <p:nvPr>
            <p:extLst>
              <p:ext uri="{D42A27DB-BD31-4B8C-83A1-F6EECF244321}">
                <p14:modId xmlns:p14="http://schemas.microsoft.com/office/powerpoint/2010/main" val="2035684204"/>
              </p:ext>
            </p:extLst>
          </p:nvPr>
        </p:nvGraphicFramePr>
        <p:xfrm>
          <a:off x="723900" y="2800739"/>
          <a:ext cx="8000999" cy="114780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37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Reg.No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Student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algn="ctr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CB.EN.U4CSE1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7065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SAI SRIHITHA REDDY THUMMALA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algn="l">
                        <a:defRPr sz="1800"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</a:t>
                      </a: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D0D9AE6-3AA3-4CD9-8654-64710BB6CD8A}"/>
              </a:ext>
            </a:extLst>
          </p:cNvPr>
          <p:cNvSpPr/>
          <p:nvPr/>
        </p:nvSpPr>
        <p:spPr>
          <a:xfrm>
            <a:off x="303196" y="1066143"/>
            <a:ext cx="8537608" cy="561608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020F6-78D9-43A6-B0A6-261025A8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46" y="179220"/>
            <a:ext cx="6858000" cy="808038"/>
          </a:xfrm>
        </p:spPr>
        <p:txBody>
          <a:bodyPr/>
          <a:lstStyle/>
          <a:p>
            <a:r>
              <a:rPr lang="en-IN" dirty="0"/>
              <a:t>Watson Assistant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72ADB-C405-40B7-927F-30FE478D3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95"/>
          <a:stretch/>
        </p:blipFill>
        <p:spPr>
          <a:xfrm>
            <a:off x="652522" y="3477963"/>
            <a:ext cx="1685925" cy="2500314"/>
          </a:xfrm>
          <a:prstGeom prst="rect">
            <a:avLst/>
          </a:prstGeom>
        </p:spPr>
      </p:pic>
      <p:pic>
        <p:nvPicPr>
          <p:cNvPr id="5" name="Graphic 4" descr="Head with gears outline">
            <a:extLst>
              <a:ext uri="{FF2B5EF4-FFF2-40B4-BE49-F238E27FC236}">
                <a16:creationId xmlns:a16="http://schemas.microsoft.com/office/drawing/2014/main" id="{496AC83F-58EF-43FF-8507-AC3164C1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4472" y="1728492"/>
            <a:ext cx="1380212" cy="1380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0CF9C-EC37-4127-B127-521DBCFDB7B7}"/>
              </a:ext>
            </a:extLst>
          </p:cNvPr>
          <p:cNvSpPr txBox="1"/>
          <p:nvPr/>
        </p:nvSpPr>
        <p:spPr>
          <a:xfrm rot="10800000" flipV="1">
            <a:off x="6668395" y="1970909"/>
            <a:ext cx="169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Watson Assistant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7132D7C-0AA7-4A8A-B459-0AE2CA47DC0D}"/>
              </a:ext>
            </a:extLst>
          </p:cNvPr>
          <p:cNvSpPr/>
          <p:nvPr/>
        </p:nvSpPr>
        <p:spPr bwMode="auto">
          <a:xfrm rot="10800000" flipV="1">
            <a:off x="2627885" y="1101318"/>
            <a:ext cx="3154766" cy="1253909"/>
          </a:xfrm>
          <a:prstGeom prst="wedgeEllipseCallou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Intent: #order</a:t>
            </a:r>
            <a:r>
              <a:rPr kumimoji="0" lang="en-GB" sz="1600" i="0" u="none" strike="noStrike" normalizeH="0" baseline="0" dirty="0">
                <a:solidFill>
                  <a:srgbClr val="191919"/>
                </a:solidFill>
                <a:latin typeface="HelvNeue Light for IBM" pitchFamily="34" charset="0"/>
              </a:rPr>
              <a:t>_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pizza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rgbClr val="191919"/>
                </a:solidFill>
                <a:latin typeface="HelvNeue Light for IBM" pitchFamily="34" charset="0"/>
              </a:rPr>
              <a:t>Entities: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@size: large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dirty="0">
                <a:solidFill>
                  <a:srgbClr val="191919"/>
                </a:solidFill>
                <a:latin typeface="HelvNeue Light for IBM" pitchFamily="34" charset="0"/>
              </a:rPr>
              <a:t>@quantity: one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7E75B1D-7A53-40A8-81C0-04E902E465B9}"/>
              </a:ext>
            </a:extLst>
          </p:cNvPr>
          <p:cNvSpPr/>
          <p:nvPr/>
        </p:nvSpPr>
        <p:spPr bwMode="auto">
          <a:xfrm>
            <a:off x="547728" y="1993390"/>
            <a:ext cx="1572776" cy="1253909"/>
          </a:xfrm>
          <a:prstGeom prst="cloudCallou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rgbClr val="191919"/>
                </a:solidFill>
                <a:latin typeface="HelvNeue Light for IBM" pitchFamily="34" charset="0"/>
              </a:rPr>
              <a:t>I want to order one Large pizza!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008F22-9CE3-47AF-8EF5-2D20067376AC}"/>
              </a:ext>
            </a:extLst>
          </p:cNvPr>
          <p:cNvSpPr/>
          <p:nvPr/>
        </p:nvSpPr>
        <p:spPr bwMode="auto">
          <a:xfrm rot="450668">
            <a:off x="2834427" y="4605345"/>
            <a:ext cx="2282228" cy="21557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HelvNeue Light for IBM" pitchFamily="34" charset="0"/>
            </a:endParaRPr>
          </a:p>
        </p:txBody>
      </p:sp>
      <p:pic>
        <p:nvPicPr>
          <p:cNvPr id="10" name="Graphic 11" descr="Box with solid fill">
            <a:extLst>
              <a:ext uri="{FF2B5EF4-FFF2-40B4-BE49-F238E27FC236}">
                <a16:creationId xmlns:a16="http://schemas.microsoft.com/office/drawing/2014/main" id="{70441FC5-B60E-4EDE-AF99-8B76C18D0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0313" y="4521364"/>
            <a:ext cx="1380212" cy="1380212"/>
          </a:xfrm>
          <a:prstGeom prst="rect">
            <a:avLst/>
          </a:prstGeom>
        </p:spPr>
      </p:pic>
      <p:sp>
        <p:nvSpPr>
          <p:cNvPr id="11" name="TextBox 14">
            <a:extLst>
              <a:ext uri="{FF2B5EF4-FFF2-40B4-BE49-F238E27FC236}">
                <a16:creationId xmlns:a16="http://schemas.microsoft.com/office/drawing/2014/main" id="{45BCDC63-1BD0-4707-9239-25B6C9233A75}"/>
              </a:ext>
            </a:extLst>
          </p:cNvPr>
          <p:cNvSpPr txBox="1"/>
          <p:nvPr/>
        </p:nvSpPr>
        <p:spPr>
          <a:xfrm rot="10800000" flipV="1">
            <a:off x="5596671" y="5728027"/>
            <a:ext cx="169057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Pizza ordering service backend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F36720-5E80-4D06-9F22-F70D5BE2CBA3}"/>
              </a:ext>
            </a:extLst>
          </p:cNvPr>
          <p:cNvSpPr/>
          <p:nvPr/>
        </p:nvSpPr>
        <p:spPr bwMode="auto">
          <a:xfrm rot="16200000">
            <a:off x="5277539" y="3712851"/>
            <a:ext cx="1234340" cy="25416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C401729-E700-4A6C-85C6-90B029CD8DC8}"/>
              </a:ext>
            </a:extLst>
          </p:cNvPr>
          <p:cNvSpPr txBox="1"/>
          <p:nvPr/>
        </p:nvSpPr>
        <p:spPr>
          <a:xfrm rot="11273482" flipV="1">
            <a:off x="3259838" y="4162414"/>
            <a:ext cx="169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1. Query sent to ordering service</a:t>
            </a:r>
            <a:endParaRPr lang="en-IN" sz="1200" dirty="0">
              <a:solidFill>
                <a:schemeClr val="accent2">
                  <a:lumMod val="60000"/>
                  <a:lumOff val="4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A321771B-320B-482D-8B35-7F7A22A85F46}"/>
              </a:ext>
            </a:extLst>
          </p:cNvPr>
          <p:cNvSpPr txBox="1"/>
          <p:nvPr/>
        </p:nvSpPr>
        <p:spPr>
          <a:xfrm rot="10800000" flipV="1">
            <a:off x="4613925" y="3477963"/>
            <a:ext cx="13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2. Sent to</a:t>
            </a:r>
            <a:br>
              <a: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Assistant for </a:t>
            </a:r>
          </a:p>
          <a:p>
            <a:r>
              <a: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intent detection</a:t>
            </a:r>
            <a:endParaRPr lang="en-IN" sz="1200" dirty="0">
              <a:solidFill>
                <a:schemeClr val="accent2">
                  <a:lumMod val="60000"/>
                  <a:lumOff val="4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F065D5C7-DED1-432C-ADBC-2B643F1AE7EF}"/>
              </a:ext>
            </a:extLst>
          </p:cNvPr>
          <p:cNvSpPr txBox="1"/>
          <p:nvPr/>
        </p:nvSpPr>
        <p:spPr>
          <a:xfrm rot="10800000" flipV="1">
            <a:off x="6482035" y="3426725"/>
            <a:ext cx="138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3. Detected Intents and entities sent back to ordering service</a:t>
            </a:r>
            <a:endParaRPr lang="en-IN" sz="1200" dirty="0">
              <a:solidFill>
                <a:schemeClr val="accent2">
                  <a:lumMod val="60000"/>
                  <a:lumOff val="4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359C4BC-FCD1-42B9-ABB6-4E868673A024}"/>
              </a:ext>
            </a:extLst>
          </p:cNvPr>
          <p:cNvSpPr/>
          <p:nvPr/>
        </p:nvSpPr>
        <p:spPr bwMode="auto">
          <a:xfrm rot="5400000">
            <a:off x="5573859" y="3712851"/>
            <a:ext cx="1234340" cy="25416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677B43-BE69-4AD8-BC7D-8A62BE5A5DDB}"/>
              </a:ext>
            </a:extLst>
          </p:cNvPr>
          <p:cNvSpPr/>
          <p:nvPr/>
        </p:nvSpPr>
        <p:spPr bwMode="auto">
          <a:xfrm rot="11262964">
            <a:off x="2770757" y="4932608"/>
            <a:ext cx="2282228" cy="215575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0F35748A-3FB7-45E5-9827-EFA919AB4424}"/>
              </a:ext>
            </a:extLst>
          </p:cNvPr>
          <p:cNvSpPr txBox="1"/>
          <p:nvPr/>
        </p:nvSpPr>
        <p:spPr>
          <a:xfrm rot="11273482" flipV="1">
            <a:off x="3117261" y="5182888"/>
            <a:ext cx="169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5. Order Confirmation sent to hungry customer</a:t>
            </a:r>
            <a:endParaRPr lang="en-IN" sz="1200" dirty="0">
              <a:solidFill>
                <a:schemeClr val="accent2">
                  <a:lumMod val="60000"/>
                  <a:lumOff val="4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4053810F-CD2B-479C-9735-64AEA3059A06}"/>
              </a:ext>
            </a:extLst>
          </p:cNvPr>
          <p:cNvSpPr txBox="1"/>
          <p:nvPr/>
        </p:nvSpPr>
        <p:spPr>
          <a:xfrm rot="10800000" flipV="1">
            <a:off x="1233179" y="5168256"/>
            <a:ext cx="88732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Hungry </a:t>
            </a:r>
            <a:br>
              <a:rPr lang="en-GB" sz="1400" dirty="0">
                <a:solidFill>
                  <a:schemeClr val="accent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Customer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A19AAB70-E20F-4FC0-B92C-6BB073470615}"/>
              </a:ext>
            </a:extLst>
          </p:cNvPr>
          <p:cNvSpPr txBox="1"/>
          <p:nvPr/>
        </p:nvSpPr>
        <p:spPr>
          <a:xfrm rot="10800000" flipV="1">
            <a:off x="6870525" y="4930766"/>
            <a:ext cx="169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4. Order Placed by ordering service</a:t>
            </a:r>
            <a:endParaRPr lang="en-IN" sz="1200" dirty="0">
              <a:solidFill>
                <a:schemeClr val="accent2">
                  <a:lumMod val="60000"/>
                  <a:lumOff val="4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B661259-8819-4036-8DE6-2456A8E127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7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92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A663-1DB3-462B-A25A-93FFE231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5444"/>
            <a:ext cx="6858000" cy="808038"/>
          </a:xfrm>
        </p:spPr>
        <p:txBody>
          <a:bodyPr>
            <a:normAutofit/>
          </a:bodyPr>
          <a:lstStyle/>
          <a:p>
            <a:r>
              <a:rPr lang="en-IN" dirty="0"/>
              <a:t>Intents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799C42-068E-413B-9DF9-0C4392CE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008"/>
            <a:ext cx="9144000" cy="5206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D1D85F-57C9-461F-B423-FF51FAD5FF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17421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278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A400-23A6-4AE0-AE9C-11FE9135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7818"/>
            <a:ext cx="6858000" cy="808038"/>
          </a:xfrm>
        </p:spPr>
        <p:txBody>
          <a:bodyPr/>
          <a:lstStyle/>
          <a:p>
            <a:r>
              <a:rPr lang="en-IN" dirty="0"/>
              <a:t>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893A-0D27-4E5D-8630-90E65F4CB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0D8A3-32B9-470D-A016-6369E95CF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855"/>
            <a:ext cx="9144000" cy="5255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91B17-0C92-4F8C-BA7A-267CE4E1B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7267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296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CEE8-14F4-47D3-ADAC-0C2641B7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6193"/>
            <a:ext cx="6858000" cy="808038"/>
          </a:xfrm>
        </p:spPr>
        <p:txBody>
          <a:bodyPr/>
          <a:lstStyle/>
          <a:p>
            <a:r>
              <a:rPr lang="en-IN" dirty="0"/>
              <a:t>Dialogue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3CCE5-84BD-494D-8A54-C34185AD5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757"/>
            <a:ext cx="9144000" cy="5254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0E02B0-A452-47F5-95DF-597CC55336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1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633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E3BC-3F0E-4A10-A87B-E4B54DC9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5" y="333910"/>
            <a:ext cx="6858000" cy="808038"/>
          </a:xfrm>
        </p:spPr>
        <p:txBody>
          <a:bodyPr/>
          <a:lstStyle/>
          <a:p>
            <a:r>
              <a:rPr lang="en-IN" dirty="0"/>
              <a:t>Node processing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E98C9-EEC8-451B-9865-93C865EEC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087616"/>
            <a:ext cx="721995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A4C58-09E8-462F-B720-C27C9C70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924219"/>
            <a:ext cx="6124575" cy="1381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DB8E8-1A6B-4F38-A182-9C60A4E545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6" y="13361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040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1379-0391-428F-ADBA-F4F0CB4D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818"/>
            <a:ext cx="6858000" cy="808038"/>
          </a:xfrm>
        </p:spPr>
        <p:txBody>
          <a:bodyPr/>
          <a:lstStyle/>
          <a:p>
            <a:r>
              <a:rPr lang="en-IN" dirty="0"/>
              <a:t>Welcome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A11E4-699E-4541-9E8C-44941C1C3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86320"/>
            <a:ext cx="7438062" cy="56998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CCFA1F-02CB-4896-9FBF-CF0DDB695D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3" y="7269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546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B32C-D725-46C0-8D82-6C98757D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818"/>
            <a:ext cx="6858000" cy="808038"/>
          </a:xfrm>
        </p:spPr>
        <p:txBody>
          <a:bodyPr/>
          <a:lstStyle/>
          <a:p>
            <a:r>
              <a:rPr lang="en-IN" dirty="0"/>
              <a:t>Anything else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0CFDE-E76E-4B89-8A2F-D836BC09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9" y="959331"/>
            <a:ext cx="6601062" cy="5898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1BEAD8-B5B5-49E1-9C35-62258B274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0" y="7269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957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C986-A558-4109-AA2D-B66965E7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825" y="327818"/>
            <a:ext cx="6858000" cy="808038"/>
          </a:xfrm>
        </p:spPr>
        <p:txBody>
          <a:bodyPr/>
          <a:lstStyle/>
          <a:p>
            <a:r>
              <a:rPr lang="en-IN" dirty="0"/>
              <a:t>Slots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E467C4-E5EB-4E37-A624-F80365608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405579"/>
            <a:ext cx="8667750" cy="4848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47A534-EDE4-4BB3-A2A3-36880AF18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6" y="7269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806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0E99-BA0A-4FA4-883A-6E9B0074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818"/>
            <a:ext cx="6858000" cy="808038"/>
          </a:xfrm>
        </p:spPr>
        <p:txBody>
          <a:bodyPr/>
          <a:lstStyle/>
          <a:p>
            <a:r>
              <a:rPr lang="en-IN" dirty="0"/>
              <a:t>Found and Not found sections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6B0ED-72EB-49B7-9868-AAC86A637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90" y="992018"/>
            <a:ext cx="6775819" cy="5722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E91C22-AA17-46D3-B219-89E8DA24C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0" y="7269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36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A0C4-8763-4FD6-B3DC-31BDCD5B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818"/>
            <a:ext cx="6858000" cy="808038"/>
          </a:xfrm>
        </p:spPr>
        <p:txBody>
          <a:bodyPr/>
          <a:lstStyle/>
          <a:p>
            <a:r>
              <a:rPr lang="en-IN" dirty="0"/>
              <a:t>Context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1D95E-3F34-414C-9B46-F17667165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98" y="955938"/>
            <a:ext cx="6193604" cy="5574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B52724-38DA-4A10-88B8-5878B7CA4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2" y="7269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472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8D6F-1A09-4336-8709-15023189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B2B does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5C068B-A3C3-4894-AEB3-6345DB4F0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378793"/>
              </p:ext>
            </p:extLst>
          </p:nvPr>
        </p:nvGraphicFramePr>
        <p:xfrm>
          <a:off x="698643" y="1396999"/>
          <a:ext cx="7756988" cy="4664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1527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87A1-20B0-40ED-BC95-525009D7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858" y="327818"/>
            <a:ext cx="6858000" cy="808038"/>
          </a:xfrm>
        </p:spPr>
        <p:txBody>
          <a:bodyPr/>
          <a:lstStyle/>
          <a:p>
            <a:r>
              <a:rPr lang="en-IN" dirty="0"/>
              <a:t>Multiple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E62F4-92EF-4070-B275-9D027A6D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479532"/>
            <a:ext cx="8724900" cy="463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9E611-92BD-4F6F-975B-7161343EC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07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E0D0-9F5E-461E-BF78-91D429BE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51" y="327818"/>
            <a:ext cx="6858000" cy="808038"/>
          </a:xfrm>
        </p:spPr>
        <p:txBody>
          <a:bodyPr/>
          <a:lstStyle/>
          <a:p>
            <a:r>
              <a:rPr lang="en-IN" dirty="0"/>
              <a:t>Digressions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5847F-E314-4075-9D88-BF73D7E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49" y="992847"/>
            <a:ext cx="7174689" cy="5669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55BB89-B6A6-47A7-8AC1-CCD0FB521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1" y="7269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203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808-8C43-4FCA-95B5-41310324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07" y="2269633"/>
            <a:ext cx="2512889" cy="808038"/>
          </a:xfrm>
        </p:spPr>
        <p:txBody>
          <a:bodyPr>
            <a:normAutofit fontScale="90000"/>
          </a:bodyPr>
          <a:lstStyle/>
          <a:p>
            <a:r>
              <a:rPr lang="en-IN" dirty="0"/>
              <a:t>Confidence</a:t>
            </a:r>
            <a:br>
              <a:rPr lang="en-IN" dirty="0"/>
            </a:br>
            <a:r>
              <a:rPr lang="en-IN" dirty="0"/>
              <a:t> scores of intents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BEAE1-DC4F-4249-A42B-DB9B6EE49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07" y="0"/>
            <a:ext cx="478953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E240FF-514B-450C-B0D8-932DFE25D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5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3939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B0A-1C4C-441E-950F-F287AAD7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1566"/>
            <a:ext cx="6858000" cy="808038"/>
          </a:xfrm>
        </p:spPr>
        <p:txBody>
          <a:bodyPr/>
          <a:lstStyle/>
          <a:p>
            <a:r>
              <a:rPr lang="en-IN" dirty="0"/>
              <a:t>Disambiguation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53265-997F-41F8-BA17-C3A579552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232"/>
            <a:ext cx="9144000" cy="53034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FC5E4-B00B-4F4C-83D3-576FD6652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522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2B5A-276E-4810-9819-56A2A737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7818"/>
            <a:ext cx="6858000" cy="808038"/>
          </a:xfrm>
        </p:spPr>
        <p:txBody>
          <a:bodyPr/>
          <a:lstStyle/>
          <a:p>
            <a:r>
              <a:rPr lang="en-IN" dirty="0"/>
              <a:t>Autolearning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990E6-AE8C-4DDE-8147-63AC8F931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856"/>
            <a:ext cx="9144000" cy="5236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C608B9-71C2-4279-AD5E-0A7D8E740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1" y="7269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82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9600-7668-4628-A125-F431113C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99" y="2620962"/>
            <a:ext cx="2243488" cy="808038"/>
          </a:xfrm>
        </p:spPr>
        <p:txBody>
          <a:bodyPr>
            <a:normAutofit fontScale="90000"/>
          </a:bodyPr>
          <a:lstStyle/>
          <a:p>
            <a:r>
              <a:rPr lang="en-IN" dirty="0"/>
              <a:t>JSON Responses from Watson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3C377-17D2-47E8-8B26-CA7FA69A3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08" y="0"/>
            <a:ext cx="570949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D469F9-CADE-41C7-8BD8-5D3C7189B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6681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187AAE-E4F1-4BD7-AF77-6FD71E7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607143"/>
            <a:ext cx="6496050" cy="3076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168DE-1305-43D3-9B5E-DCAF012CD79E}"/>
              </a:ext>
            </a:extLst>
          </p:cNvPr>
          <p:cNvSpPr txBox="1"/>
          <p:nvPr/>
        </p:nvSpPr>
        <p:spPr>
          <a:xfrm>
            <a:off x="573205" y="1405288"/>
            <a:ext cx="7810400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fontAlgn="auto" hangingPunct="0"/>
            <a:r>
              <a:rPr lang="en-IN" sz="2500" dirty="0">
                <a:latin typeface="+mn-lt"/>
                <a:ea typeface="+mn-ea"/>
                <a:cs typeface="+mn-cs"/>
              </a:rPr>
              <a:t>JSON R</a:t>
            </a:r>
            <a:r>
              <a:rPr lang="en-IN" sz="2500" dirty="0">
                <a:latin typeface="+mn-lt"/>
                <a:ea typeface="+mn-ea"/>
                <a:cs typeface="+mn-cs"/>
                <a:sym typeface="Arial"/>
              </a:rPr>
              <a:t>esponse for Ambiguous Query – Watson triggered Disambiguation</a:t>
            </a:r>
            <a:endParaRPr lang="en-IN" sz="25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8CC70-70F0-4D72-8CBC-0FA1C5926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6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1082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1EA6-D9FF-4C5A-BCFD-42F897BE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77" y="327818"/>
            <a:ext cx="6858000" cy="808038"/>
          </a:xfrm>
        </p:spPr>
        <p:txBody>
          <a:bodyPr/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B2D42-5E23-4C05-80FB-C8E8D7D6B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9" y="1614326"/>
            <a:ext cx="7719880" cy="3769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46FEE1-FFD2-4703-B89C-7F36F564B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4" y="7269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689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737A-E05C-4EBD-A87B-6528DAB9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098" y="261991"/>
            <a:ext cx="6858000" cy="808038"/>
          </a:xfrm>
        </p:spPr>
        <p:txBody>
          <a:bodyPr/>
          <a:lstStyle/>
          <a:p>
            <a:r>
              <a:rPr lang="en-IN" dirty="0"/>
              <a:t>Docker compose </a:t>
            </a:r>
            <a:r>
              <a:rPr lang="en-IN" dirty="0" err="1"/>
              <a:t>Yaml</a:t>
            </a:r>
            <a:r>
              <a:rPr lang="en-IN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3B6CF-6F70-4670-9F74-EA05792FE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16" y="1531116"/>
            <a:ext cx="4966967" cy="4210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677F9D-4690-4CEF-B821-9FD1530A2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9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296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C23A-3788-471B-B192-2A3E41A9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87" y="2387624"/>
            <a:ext cx="2889986" cy="808038"/>
          </a:xfrm>
        </p:spPr>
        <p:txBody>
          <a:bodyPr>
            <a:normAutofit fontScale="90000"/>
          </a:bodyPr>
          <a:lstStyle/>
          <a:p>
            <a:r>
              <a:rPr lang="en-IN" dirty="0"/>
              <a:t>Docker images pushed onto Cirrus</a:t>
            </a:r>
            <a:br>
              <a:rPr lang="en-IN" dirty="0"/>
            </a:br>
            <a:r>
              <a:rPr lang="en-IN" sz="1600" dirty="0"/>
              <a:t>Tagged by Version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D123D-FB44-4596-8E65-C9DF2953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693" y="0"/>
            <a:ext cx="539130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344551-E125-4B06-85ED-AAFF4AFAFD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2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792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080" y="269749"/>
            <a:ext cx="6858000" cy="8080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1148-3433-4556-B44F-60A191A0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375610"/>
            <a:ext cx="7315200" cy="4808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IBM B2B deals with many customers</a:t>
            </a:r>
          </a:p>
          <a:p>
            <a:r>
              <a:rPr lang="en-US" dirty="0"/>
              <a:t>A huge inventory and an enormous number of orders to maintain</a:t>
            </a:r>
          </a:p>
          <a:p>
            <a:r>
              <a:rPr lang="en-US" dirty="0"/>
              <a:t>They also maintain Quotes, Invoices, Plant Orders </a:t>
            </a:r>
            <a:r>
              <a:rPr lang="en-US" dirty="0" err="1"/>
              <a:t>etc</a:t>
            </a:r>
            <a:r>
              <a:rPr lang="en-US" dirty="0"/>
              <a:t> - which  again have various fields. </a:t>
            </a:r>
          </a:p>
          <a:p>
            <a:r>
              <a:rPr lang="en-US" dirty="0"/>
              <a:t>Customers/Clients and IBM Employees frequently look at the orders (or quotes or invoices) for specifications or status. </a:t>
            </a:r>
          </a:p>
          <a:p>
            <a:r>
              <a:rPr lang="en-US" dirty="0"/>
              <a:t>A need to filter the massive amount of orders to find a particular order or its related invoice or quote. </a:t>
            </a:r>
          </a:p>
          <a:p>
            <a:r>
              <a:rPr lang="en-US" dirty="0"/>
              <a:t>For this, IBM provides many filters based on the fields. </a:t>
            </a:r>
          </a:p>
          <a:p>
            <a:r>
              <a:rPr lang="en-US" dirty="0"/>
              <a:t>User needs to have knowledge about what filters are available and where to find them. </a:t>
            </a:r>
          </a:p>
          <a:p>
            <a:r>
              <a:rPr lang="en-US" dirty="0"/>
              <a:t>Tasked with creating a chatbot - which can take the client/user’s Queries in English and return the appropriate information back, again in neat sentences. </a:t>
            </a:r>
          </a:p>
          <a:p>
            <a:r>
              <a:rPr lang="en-US" dirty="0"/>
              <a:t>Abstracts the whole process of getting the right filters, querying the database and formatting the output.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4A7C4-A9A5-4C29-AF7E-416F5E9C25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-5080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705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E102-46BC-4035-B298-80C95CAA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8918"/>
            <a:ext cx="6858000" cy="808038"/>
          </a:xfrm>
        </p:spPr>
        <p:txBody>
          <a:bodyPr/>
          <a:lstStyle/>
          <a:p>
            <a:r>
              <a:rPr lang="en-IN" dirty="0"/>
              <a:t>CIRRUS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CB5FA-C7B9-419C-A9DB-5E3CB5D11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1" y="3347275"/>
            <a:ext cx="7799872" cy="3182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1B74C3-9B67-43D5-A7D2-9DBD4D101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1" y="900826"/>
            <a:ext cx="7799872" cy="2681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B6D63-C361-4EC3-8EC6-6B7F488DAA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6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8146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6450-3BE3-4DC4-910F-655DB081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7818"/>
            <a:ext cx="6858000" cy="808038"/>
          </a:xfrm>
        </p:spPr>
        <p:txBody>
          <a:bodyPr/>
          <a:lstStyle/>
          <a:p>
            <a:r>
              <a:rPr lang="en-IN" dirty="0" err="1"/>
              <a:t>LogDNA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F4F8A-5DAA-43F2-BF2A-E533D54AD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568"/>
            <a:ext cx="9144000" cy="54646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21F1CA-4AF2-48FE-9365-279C1900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7269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3548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F577-018F-44AC-A5B6-C7AEBFBC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7818"/>
            <a:ext cx="6858000" cy="808038"/>
          </a:xfrm>
        </p:spPr>
        <p:txBody>
          <a:bodyPr/>
          <a:lstStyle/>
          <a:p>
            <a:r>
              <a:rPr lang="en-IN" dirty="0"/>
              <a:t>CHAT BOT UI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3EEEE1C5-8A1A-4CBB-B8E1-68D4F98FC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407ABE-5951-45FC-A35C-550D1CE2E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856"/>
            <a:ext cx="9144000" cy="5264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0CDEF-8B02-4152-A555-343C5E6E6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1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961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A03A-33BB-4F4F-9C4C-A8CB3518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75" y="2620962"/>
            <a:ext cx="1210671" cy="808038"/>
          </a:xfrm>
        </p:spPr>
        <p:txBody>
          <a:bodyPr>
            <a:normAutofit fontScale="90000"/>
          </a:bodyPr>
          <a:lstStyle/>
          <a:p>
            <a:r>
              <a:rPr lang="en-IN" dirty="0"/>
              <a:t>Chatbot UI Phone 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50082-6E78-4EF6-95C0-B836793F5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59" y="0"/>
            <a:ext cx="3345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C6DED-B974-4D03-82EB-D5A4D9196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9" y="0"/>
            <a:ext cx="334536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26B2C-05AD-4862-A3BC-BF3EE13D77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9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1585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858" y="327818"/>
            <a:ext cx="6858000" cy="8080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and Discussion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3C0A-C236-440C-BB3F-D9B076335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1404257"/>
            <a:ext cx="7323909" cy="475270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DEMONSTRATION</a:t>
            </a:r>
          </a:p>
          <a:p>
            <a:pPr lvl="1" algn="just"/>
            <a:r>
              <a:rPr lang="en-US" dirty="0"/>
              <a:t>Correct Response</a:t>
            </a:r>
          </a:p>
          <a:p>
            <a:pPr lvl="2" algn="just"/>
            <a:r>
              <a:rPr lang="en-US" dirty="0"/>
              <a:t>Normal dialogue</a:t>
            </a:r>
          </a:p>
          <a:p>
            <a:pPr lvl="2" algn="just"/>
            <a:r>
              <a:rPr lang="en-US" dirty="0"/>
              <a:t>Change entity from the confirmation question</a:t>
            </a:r>
          </a:p>
          <a:p>
            <a:pPr lvl="2" algn="just"/>
            <a:r>
              <a:rPr lang="en-US" dirty="0"/>
              <a:t>No input entity in the beginning</a:t>
            </a:r>
          </a:p>
          <a:p>
            <a:pPr lvl="2" algn="just"/>
            <a:r>
              <a:rPr lang="en-US" dirty="0"/>
              <a:t>No input in flow – context variables</a:t>
            </a:r>
          </a:p>
          <a:p>
            <a:pPr lvl="1" algn="just"/>
            <a:r>
              <a:rPr lang="en-US" dirty="0"/>
              <a:t>Response which triggers disambiguation</a:t>
            </a:r>
          </a:p>
          <a:p>
            <a:pPr lvl="2" algn="just"/>
            <a:r>
              <a:rPr lang="en-US" dirty="0"/>
              <a:t>Try inputting something other than number</a:t>
            </a:r>
          </a:p>
          <a:p>
            <a:pPr lvl="2" algn="just"/>
            <a:r>
              <a:rPr lang="en-US" dirty="0"/>
              <a:t>Try giving an invalid number</a:t>
            </a:r>
          </a:p>
          <a:p>
            <a:pPr lvl="2" algn="just"/>
            <a:r>
              <a:rPr lang="en-US" dirty="0"/>
              <a:t>Correct option</a:t>
            </a:r>
          </a:p>
          <a:p>
            <a:pPr lvl="1" algn="just"/>
            <a:r>
              <a:rPr lang="en-US" dirty="0"/>
              <a:t>Irrelevant Query</a:t>
            </a:r>
          </a:p>
          <a:p>
            <a:pPr lvl="1" algn="just"/>
            <a:r>
              <a:rPr lang="en-US" dirty="0"/>
              <a:t>Session time out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TESTING</a:t>
            </a:r>
          </a:p>
          <a:p>
            <a:pPr lvl="1" algn="just"/>
            <a:r>
              <a:rPr lang="en-US" dirty="0"/>
              <a:t>Did extensive testing in making sure that the bot is responding well from the Try it out panel and from the Client end as well.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E1172-C7AA-4FE7-BF2B-B5DCBBFC2F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8" y="7269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84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606" y="3024981"/>
            <a:ext cx="6858000" cy="8080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63D0D-1FBD-4BD2-852F-3E0B6853A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5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739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7818"/>
            <a:ext cx="6858000" cy="8080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3C0A-C236-440C-BB3F-D9B076335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355333"/>
            <a:ext cx="7304926" cy="4624227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Bootstrap, T. “Browsers and devices”. https://getbootstrap.com/docs/4. 5/getting-started/browsers-devices/. Accessed: 2021-05-24.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Botscrew</a:t>
            </a:r>
            <a:r>
              <a:rPr lang="en-IN" dirty="0"/>
              <a:t>. “5 industries that benefit from chatbots already”. https://botscrew. com/blog/industries-benefit-chatbots/. Accessed: 2021-05-24.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Documentation, IBM Cloud. (2020). “Understanding dialog skill digressions”. https://cloud.ibm.com/docs/assistant?topic= assistant-tutorial-digressions/. Accessed: 2021-05-24.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Documentation, IBM Cloud. (2021a). “Controlling the conversational flow”. https://cloud.ibm.com/docs/assistant?topic= assistant-dialog-runtime. Accessed: 2021-05-24.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Documentation, IBM Cloud. (2021b). “Creating a Dialog”. https://cloud.ibm. com/docs/</a:t>
            </a:r>
            <a:r>
              <a:rPr lang="en-IN" dirty="0" err="1"/>
              <a:t>assistant?topic</a:t>
            </a:r>
            <a:r>
              <a:rPr lang="en-IN" dirty="0"/>
              <a:t>=assistant-dialog-overview. Accessed: 2021-05-24.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Documentation, IBM Cloud. (2021c). “Personalizing the dialog with context”. https://cloud.ibm.com/docs/assistant?topic= assistant-dialog-runtime-context. Accessed: 2021-05-24.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Documentation, IBM Cloud. (2021c). “Enable your skill to improve itself with autolearning”,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https://cloud.ibm.com/docs/assistant?topic=</a:t>
            </a:r>
            <a:r>
              <a:rPr lang="en-US" dirty="0"/>
              <a:t> </a:t>
            </a:r>
            <a:r>
              <a:rPr lang="en-IN" dirty="0"/>
              <a:t>assistant-</a:t>
            </a:r>
            <a:r>
              <a:rPr lang="en-IN" dirty="0" err="1"/>
              <a:t>autolearn</a:t>
            </a:r>
            <a:r>
              <a:rPr lang="en-IN" dirty="0"/>
              <a:t>. Accessed: 2021-05-24.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Feng, D. “The World of Chatbots: Customer Service, Business Automation and Scalability”. https://www.bigcommerce.com/blog/chatbots/. Accessed: 2021-05-24.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Greyling</a:t>
            </a:r>
            <a:r>
              <a:rPr lang="en-IN" dirty="0"/>
              <a:t>, C. “Your Chatbot Must Be Able To Disambiguate”. https://cobusgreyling.me/ your-chatbot-must-be-able-to-disambiguate/. Accessed: 2021- 05-24.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Team, E. (2020). “Chatbot: What is a Chatbot? Why are Chatbots Important? https: //www.expert.ai/blog/chatbot/”. Accessed: 2021-05-24.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A096D-37D0-43B2-9D43-A269D0292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20127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166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6858000" cy="72043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Problem Definition</a:t>
            </a:r>
            <a:br>
              <a:rPr lang="en-IN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0BAF9-CE2E-49B3-86E7-5173F33E24F9}"/>
              </a:ext>
            </a:extLst>
          </p:cNvPr>
          <p:cNvSpPr txBox="1"/>
          <p:nvPr/>
        </p:nvSpPr>
        <p:spPr>
          <a:xfrm>
            <a:off x="505097" y="2332383"/>
            <a:ext cx="8299269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en-IN" sz="2000" u="sng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To develop Watson Chatbot for users to submit Natural Language Queries in English about Orders (or Quotes, Plant Orders etc) and reply appropriately with required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To integrate into a web application and </a:t>
            </a:r>
            <a:r>
              <a:rPr lang="en-IN" sz="2000" dirty="0" err="1"/>
              <a:t>dockerize</a:t>
            </a:r>
            <a:r>
              <a:rPr lang="en-IN" sz="2000" dirty="0"/>
              <a:t> it so it can be deployed on to Cirrus - IBM Cloud platform.</a:t>
            </a:r>
          </a:p>
          <a:p>
            <a:pPr algn="just"/>
            <a:endParaRPr lang="en-IN" sz="2000" u="sng" dirty="0"/>
          </a:p>
          <a:p>
            <a:pPr algn="just"/>
            <a:endParaRPr lang="en-IN" sz="2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D076D-D116-41C1-98A2-B2DDF8B21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0"/>
            <a:ext cx="1100169" cy="11285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CFB69E-D22F-4BC5-A767-F17272979AB7}"/>
              </a:ext>
            </a:extLst>
          </p:cNvPr>
          <p:cNvSpPr txBox="1">
            <a:spLocks/>
          </p:cNvSpPr>
          <p:nvPr/>
        </p:nvSpPr>
        <p:spPr>
          <a:xfrm>
            <a:off x="1143000" y="202172"/>
            <a:ext cx="6858000" cy="808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0C815-264B-4671-BFD3-8DB4AA11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009775"/>
            <a:ext cx="7296150" cy="283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16783-68EF-4E27-B879-FC538B5DA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7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2172"/>
            <a:ext cx="6858000" cy="8080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4B71-23B1-4912-9891-906BE254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260709"/>
            <a:ext cx="6086475" cy="4991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3FEEE3-0840-4739-B541-54520E55A3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727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7818"/>
            <a:ext cx="6858000" cy="808038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Requirement Specification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053" y="1547018"/>
            <a:ext cx="7500730" cy="3763963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>
                <a:solidFill>
                  <a:srgbClr val="7030A0"/>
                </a:solidFill>
              </a:rPr>
              <a:t>Software and Libraries used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Watson Assistant Plus Version – IBM Chatbot AI Service</a:t>
            </a:r>
          </a:p>
          <a:p>
            <a:pPr marL="457200" indent="-457200" algn="just">
              <a:buAutoNum type="arabicPeriod"/>
            </a:pPr>
            <a:r>
              <a:rPr lang="en-US" dirty="0" err="1">
                <a:solidFill>
                  <a:srgbClr val="7030A0"/>
                </a:solidFill>
              </a:rPr>
              <a:t>ibm-watson</a:t>
            </a:r>
            <a:r>
              <a:rPr lang="en-US" dirty="0">
                <a:solidFill>
                  <a:srgbClr val="7030A0"/>
                </a:solidFill>
              </a:rPr>
              <a:t> – Python library for Watson APIs </a:t>
            </a:r>
          </a:p>
          <a:p>
            <a:pPr marL="457200" indent="-457200" algn="just">
              <a:buAutoNum type="arabicPeriod"/>
            </a:pPr>
            <a:r>
              <a:rPr lang="en-US" dirty="0" err="1">
                <a:solidFill>
                  <a:srgbClr val="7030A0"/>
                </a:solidFill>
              </a:rPr>
              <a:t>ibm</a:t>
            </a:r>
            <a:r>
              <a:rPr lang="en-US" dirty="0">
                <a:solidFill>
                  <a:srgbClr val="7030A0"/>
                </a:solidFill>
              </a:rPr>
              <a:t>-cloud-</a:t>
            </a:r>
            <a:r>
              <a:rPr lang="en-US" dirty="0" err="1">
                <a:solidFill>
                  <a:srgbClr val="7030A0"/>
                </a:solidFill>
              </a:rPr>
              <a:t>sdk</a:t>
            </a:r>
            <a:r>
              <a:rPr lang="en-US" dirty="0">
                <a:solidFill>
                  <a:srgbClr val="7030A0"/>
                </a:solidFill>
              </a:rPr>
              <a:t>-core - Python library to Authenticate for Watson</a:t>
            </a:r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Django - A high-level Python Web framework</a:t>
            </a:r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Docker with WSL – Containerization tool</a:t>
            </a:r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Cirrus – IBM Cloud Service</a:t>
            </a:r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Bootstrap – CSS framework</a:t>
            </a:r>
          </a:p>
          <a:p>
            <a:pPr algn="l"/>
            <a:r>
              <a:rPr lang="en-US" dirty="0" err="1">
                <a:solidFill>
                  <a:srgbClr val="7030A0"/>
                </a:solidFill>
              </a:rPr>
              <a:t>Odata</a:t>
            </a:r>
            <a:r>
              <a:rPr lang="en-US" dirty="0">
                <a:solidFill>
                  <a:srgbClr val="7030A0"/>
                </a:solidFill>
              </a:rPr>
              <a:t> API - REST-based protocol for querying and updating data</a:t>
            </a:r>
          </a:p>
          <a:p>
            <a:pPr marL="0" indent="0" algn="just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7030A0"/>
                </a:solidFill>
              </a:rPr>
              <a:t>System Requirement Specifications: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7030A0"/>
                </a:solidFill>
              </a:rPr>
              <a:t>To support WSL and Docker: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7030A0"/>
                </a:solidFill>
              </a:rPr>
              <a:t>Windows 10 (</a:t>
            </a:r>
            <a:r>
              <a:rPr lang="en-US" dirty="0" err="1">
                <a:solidFill>
                  <a:srgbClr val="7030A0"/>
                </a:solidFill>
              </a:rPr>
              <a:t>ver</a:t>
            </a:r>
            <a:r>
              <a:rPr lang="en-US" dirty="0">
                <a:solidFill>
                  <a:srgbClr val="7030A0"/>
                </a:solidFill>
              </a:rPr>
              <a:t> 1903 or higher) 64-bit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7030A0"/>
                </a:solidFill>
              </a:rPr>
              <a:t>4GB RAM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7030A0"/>
                </a:solidFill>
              </a:rPr>
              <a:t>BIOS Level virtualization support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7030A0"/>
                </a:solidFill>
              </a:rPr>
              <a:t>Python 3.6 or above – to support </a:t>
            </a:r>
            <a:r>
              <a:rPr lang="en-US" dirty="0" err="1">
                <a:solidFill>
                  <a:srgbClr val="7030A0"/>
                </a:solidFill>
              </a:rPr>
              <a:t>ibm-watson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ibm</a:t>
            </a:r>
            <a:r>
              <a:rPr lang="en-US" dirty="0">
                <a:solidFill>
                  <a:srgbClr val="7030A0"/>
                </a:solidFill>
              </a:rPr>
              <a:t>-cloud-</a:t>
            </a:r>
            <a:r>
              <a:rPr lang="en-US" dirty="0" err="1">
                <a:solidFill>
                  <a:srgbClr val="7030A0"/>
                </a:solidFill>
              </a:rPr>
              <a:t>sdk</a:t>
            </a:r>
            <a:r>
              <a:rPr lang="en-US" dirty="0">
                <a:solidFill>
                  <a:srgbClr val="7030A0"/>
                </a:solidFill>
              </a:rPr>
              <a:t>-core and Django</a:t>
            </a:r>
          </a:p>
          <a:p>
            <a:pPr marL="0" indent="0" algn="just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457200" indent="-457200" algn="just">
              <a:buAutoNum type="arabicPeriod"/>
            </a:pPr>
            <a:endParaRPr lang="en-US" dirty="0">
              <a:solidFill>
                <a:srgbClr val="7030A0"/>
              </a:solidFill>
            </a:endParaRPr>
          </a:p>
          <a:p>
            <a:pPr algn="just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0C887-C1A0-42E2-87E1-798282601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0"/>
            <a:ext cx="1100169" cy="11285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17863"/>
            <a:ext cx="6858000" cy="8080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3C0A-C236-440C-BB3F-D9B076335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646" y="1376412"/>
            <a:ext cx="7743016" cy="4719587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en-US" sz="6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1</a:t>
            </a:r>
            <a:r>
              <a:rPr 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Train Watson Chatbot with intents, entities and create a dialogue flow</a:t>
            </a:r>
          </a:p>
          <a:p>
            <a:pPr marL="0" indent="0" algn="just">
              <a:buNone/>
            </a:pPr>
            <a:r>
              <a:rPr lang="en-US" sz="6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2:</a:t>
            </a:r>
            <a:r>
              <a:rPr 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Create a web application (Django) backend with minimal UI (bootstrap) to create a chat box with which user can communicate with Watson</a:t>
            </a:r>
          </a:p>
          <a:p>
            <a:pPr marL="0" indent="0" algn="just">
              <a:buNone/>
            </a:pPr>
            <a:r>
              <a:rPr lang="en-US" sz="6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3:</a:t>
            </a:r>
            <a:r>
              <a:rPr 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Collect User Input from the frontend and send it to Watson Service using Watson SDK (</a:t>
            </a:r>
            <a:r>
              <a:rPr lang="en-US" sz="6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ibm_watson</a:t>
            </a:r>
            <a:r>
              <a:rPr 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library) in the backend</a:t>
            </a:r>
          </a:p>
          <a:p>
            <a:pPr marL="0" indent="0" algn="just">
              <a:buNone/>
            </a:pPr>
            <a:r>
              <a:rPr lang="en-US" sz="6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4:</a:t>
            </a:r>
            <a:r>
              <a:rPr 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Receive JSON output from </a:t>
            </a:r>
            <a:r>
              <a:rPr lang="en-US" sz="6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watson</a:t>
            </a:r>
            <a:r>
              <a:rPr 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which contains reply, intent and context variables. </a:t>
            </a:r>
          </a:p>
          <a:p>
            <a:pPr marL="0" indent="0" algn="just">
              <a:buNone/>
            </a:pPr>
            <a:r>
              <a:rPr lang="en-US" sz="6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5:</a:t>
            </a:r>
            <a:r>
              <a:rPr 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According to the intent and entity recognized, get data from the database by requesting it with OData URL with appropriate parameters.</a:t>
            </a:r>
          </a:p>
          <a:p>
            <a:pPr marL="0" indent="0" algn="just">
              <a:buNone/>
            </a:pPr>
            <a:r>
              <a:rPr lang="en-US" sz="6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6: </a:t>
            </a:r>
            <a:r>
              <a:rPr 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Send the data and response back to Front end as chat bot in the chat box for user </a:t>
            </a:r>
            <a:endParaRPr lang="en-US" sz="2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C233B-0640-478D-B101-C6DA560DA6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1016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883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2147E-24CE-4C0C-99BD-2C23CD62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47018"/>
            <a:ext cx="7785100" cy="429498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7: 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Enhanced chatbot by enabling Disambiguation and making appropriate changes in the backend</a:t>
            </a:r>
          </a:p>
          <a:p>
            <a:pPr marL="0" indent="0" algn="just">
              <a:buNone/>
            </a:pPr>
            <a:r>
              <a:rPr lang="en-US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8: 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Toggle Autolearning feature so </a:t>
            </a:r>
            <a:r>
              <a:rPr lang="en-US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watson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can learn from disambiguation responses</a:t>
            </a:r>
          </a:p>
          <a:p>
            <a:pPr marL="0" indent="0" algn="just">
              <a:buNone/>
            </a:pPr>
            <a:r>
              <a:rPr lang="en-US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9: </a:t>
            </a:r>
            <a:r>
              <a:rPr lang="en-US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Dockerize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the web application. Write </a:t>
            </a:r>
            <a:r>
              <a:rPr lang="en-US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Dockerfile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Docker-compose file for it.</a:t>
            </a:r>
          </a:p>
          <a:p>
            <a:pPr marL="0" indent="0" algn="just">
              <a:buNone/>
            </a:pPr>
            <a:r>
              <a:rPr lang="en-US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10: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Deploy the docker container onto Cirrus by creating an application</a:t>
            </a:r>
          </a:p>
          <a:p>
            <a:pPr marL="0" indent="0" algn="just">
              <a:buNone/>
            </a:pPr>
            <a:r>
              <a:rPr lang="en-US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11: 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Integrate </a:t>
            </a:r>
            <a:r>
              <a:rPr lang="en-US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LogDNA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with Cirrus application so logs can be stored for 30 days.</a:t>
            </a:r>
          </a:p>
          <a:p>
            <a:pPr marL="0" indent="0" algn="just">
              <a:buNone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just">
              <a:buNone/>
            </a:pPr>
            <a:r>
              <a:rPr lang="en-US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Status: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Almost completed. As next step, looking to deploy this bot onto Slack as a slack-bot.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214BD-6577-4569-ABA4-00BC53FBE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10160"/>
            <a:ext cx="1100169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138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12679</TotalTime>
  <Words>1209</Words>
  <Application>Microsoft Office PowerPoint</Application>
  <PresentationFormat>On-screen Show (4:3)</PresentationFormat>
  <Paragraphs>146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Microsoft JhengHei</vt:lpstr>
      <vt:lpstr>Arial</vt:lpstr>
      <vt:lpstr>HelvNeue Light for IBM</vt:lpstr>
      <vt:lpstr>IBM Plex Sans</vt:lpstr>
      <vt:lpstr>Times New Roman</vt:lpstr>
      <vt:lpstr>11_Default Design</vt:lpstr>
      <vt:lpstr> Order Management Chatbot Internship Project  Phase 2 review 2, March 15 , 2021  </vt:lpstr>
      <vt:lpstr>What B2B does</vt:lpstr>
      <vt:lpstr>Motivation</vt:lpstr>
      <vt:lpstr>Problem Definition </vt:lpstr>
      <vt:lpstr>PowerPoint Presentation</vt:lpstr>
      <vt:lpstr>System Design</vt:lpstr>
      <vt:lpstr>Requirement Specification</vt:lpstr>
      <vt:lpstr>Implementation</vt:lpstr>
      <vt:lpstr>PowerPoint Presentation</vt:lpstr>
      <vt:lpstr>Watson Assistant Example</vt:lpstr>
      <vt:lpstr>Intents</vt:lpstr>
      <vt:lpstr>Entities</vt:lpstr>
      <vt:lpstr>Dialogue flow</vt:lpstr>
      <vt:lpstr>Node processing </vt:lpstr>
      <vt:lpstr>Welcome Node</vt:lpstr>
      <vt:lpstr>Anything else node</vt:lpstr>
      <vt:lpstr>Slots</vt:lpstr>
      <vt:lpstr>Found and Not found sections</vt:lpstr>
      <vt:lpstr>Context Variables</vt:lpstr>
      <vt:lpstr>Multiple responses</vt:lpstr>
      <vt:lpstr>Digressions</vt:lpstr>
      <vt:lpstr>Confidence  scores of intents</vt:lpstr>
      <vt:lpstr>Disambiguation</vt:lpstr>
      <vt:lpstr>Autolearning</vt:lpstr>
      <vt:lpstr>JSON Responses from Watson</vt:lpstr>
      <vt:lpstr>PowerPoint Presentation</vt:lpstr>
      <vt:lpstr>Dockerfile</vt:lpstr>
      <vt:lpstr>Docker compose Yaml File</vt:lpstr>
      <vt:lpstr>Docker images pushed onto Cirrus Tagged by Version Number</vt:lpstr>
      <vt:lpstr>CIRRUS deployment</vt:lpstr>
      <vt:lpstr>LogDNA</vt:lpstr>
      <vt:lpstr>CHAT BOT UI</vt:lpstr>
      <vt:lpstr>Chatbot UI Phone Ver.</vt:lpstr>
      <vt:lpstr>Demonstration and Discussion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 System</dc:title>
  <dc:creator>sundar rathinavel</dc:creator>
  <cp:lastModifiedBy>Sai Srihitha Reddy Thummala</cp:lastModifiedBy>
  <cp:revision>226</cp:revision>
  <dcterms:modified xsi:type="dcterms:W3CDTF">2021-05-31T05:02:09Z</dcterms:modified>
</cp:coreProperties>
</file>