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50" r:id="rId3"/>
    <p:sldId id="349" r:id="rId4"/>
    <p:sldId id="351" r:id="rId5"/>
    <p:sldId id="312" r:id="rId6"/>
    <p:sldId id="410" r:id="rId7"/>
    <p:sldId id="337" r:id="rId8"/>
    <p:sldId id="382" r:id="rId9"/>
    <p:sldId id="387" r:id="rId10"/>
    <p:sldId id="361" r:id="rId11"/>
    <p:sldId id="360" r:id="rId12"/>
    <p:sldId id="336" r:id="rId13"/>
    <p:sldId id="365" r:id="rId14"/>
    <p:sldId id="366" r:id="rId15"/>
    <p:sldId id="331" r:id="rId16"/>
    <p:sldId id="342" r:id="rId17"/>
    <p:sldId id="388" r:id="rId18"/>
    <p:sldId id="393" r:id="rId19"/>
    <p:sldId id="379" r:id="rId20"/>
    <p:sldId id="394" r:id="rId21"/>
    <p:sldId id="373" r:id="rId22"/>
    <p:sldId id="335" r:id="rId23"/>
    <p:sldId id="357" r:id="rId24"/>
    <p:sldId id="381" r:id="rId25"/>
    <p:sldId id="260" r:id="rId26"/>
    <p:sldId id="261" r:id="rId27"/>
    <p:sldId id="3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57C7"/>
    <a:srgbClr val="4472C4"/>
    <a:srgbClr val="FF5050"/>
    <a:srgbClr val="C03700"/>
    <a:srgbClr val="DAE3F3"/>
    <a:srgbClr val="7030A0"/>
    <a:srgbClr val="996633"/>
    <a:srgbClr val="000000"/>
    <a:srgbClr val="31066D"/>
    <a:srgbClr val="3B0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7" autoAdjust="0"/>
    <p:restoredTop sz="81193"/>
  </p:normalViewPr>
  <p:slideViewPr>
    <p:cSldViewPr snapToGrid="0">
      <p:cViewPr varScale="1">
        <p:scale>
          <a:sx n="67" d="100"/>
          <a:sy n="67" d="100"/>
        </p:scale>
        <p:origin x="5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Comparison!$B$1</c:f>
              <c:strCache>
                <c:ptCount val="1"/>
                <c:pt idx="0">
                  <c:v>ActivnScoreRank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Comparison!$A$2:$A$90</c:f>
              <c:strCache>
                <c:ptCount val="89"/>
                <c:pt idx="0">
                  <c:v>peroxisome proliferator-activated receptor gamma (802)</c:v>
                </c:pt>
                <c:pt idx="1">
                  <c:v>TOX21_PPARg_BLA_Agonist_ch2 (801)</c:v>
                </c:pt>
                <c:pt idx="2">
                  <c:v>peroxisome proliferator-activated receptors (102)</c:v>
                </c:pt>
                <c:pt idx="3">
                  <c:v>peroxisome proliferator-activated receptor gamma (134)</c:v>
                </c:pt>
                <c:pt idx="4">
                  <c:v>sterol regulatory element binding transcription factor 1 (107)</c:v>
                </c:pt>
                <c:pt idx="5">
                  <c:v>nuclear receptor subfamily 1, group I, member 2 (135)</c:v>
                </c:pt>
                <c:pt idx="6">
                  <c:v>thrombomodulin (228)</c:v>
                </c:pt>
                <c:pt idx="7">
                  <c:v>TOX21_ARE_BLA_Agonist_ch2 (1109)</c:v>
                </c:pt>
                <c:pt idx="8">
                  <c:v>BSK_hDFCGF_Proliferation (251)</c:v>
                </c:pt>
                <c:pt idx="9">
                  <c:v>estrogen receptor 1 (117)</c:v>
                </c:pt>
                <c:pt idx="10">
                  <c:v>BSK_CASM3C_Proliferation (221)</c:v>
                </c:pt>
                <c:pt idx="11">
                  <c:v>ATG_DR4_LXR_CIS (1412)</c:v>
                </c:pt>
                <c:pt idx="12">
                  <c:v>epidermal growth factor (237)</c:v>
                </c:pt>
                <c:pt idx="13">
                  <c:v>E2F transcription factor (1414)</c:v>
                </c:pt>
                <c:pt idx="14">
                  <c:v>upstream transcription factor 1 (72)</c:v>
                </c:pt>
                <c:pt idx="15">
                  <c:v>serpin peptidase inhibitor, clade E (249)</c:v>
                </c:pt>
                <c:pt idx="16">
                  <c:v>chemokine (C-X-C motif) ligand 10 (241)</c:v>
                </c:pt>
                <c:pt idx="17">
                  <c:v>nuclear factor, erythroid 2-like 2 (1110)</c:v>
                </c:pt>
                <c:pt idx="18">
                  <c:v>jun proto-oncogene (64)</c:v>
                </c:pt>
                <c:pt idx="19">
                  <c:v>chemokine (C-C motif) ligand 2 (173)</c:v>
                </c:pt>
                <c:pt idx="20">
                  <c:v>vitamin D (1,25- dihydroxyvitamin D3) receptor (113)</c:v>
                </c:pt>
                <c:pt idx="21">
                  <c:v>internal marker (68)</c:v>
                </c:pt>
                <c:pt idx="22">
                  <c:v>plasminogen activator, tissue (201)</c:v>
                </c:pt>
                <c:pt idx="23">
                  <c:v>colony stimulating factor 1 (243)</c:v>
                </c:pt>
                <c:pt idx="24">
                  <c:v>vascular cell adhesion molecule 1 (257)</c:v>
                </c:pt>
                <c:pt idx="25">
                  <c:v>RAR-related orphan receptor (104)</c:v>
                </c:pt>
                <c:pt idx="26">
                  <c:v>plasminogen activator, urokinase (275)</c:v>
                </c:pt>
                <c:pt idx="27">
                  <c:v>matrix metallopeptidase 9 (267)</c:v>
                </c:pt>
                <c:pt idx="28">
                  <c:v>selectin P (175)</c:v>
                </c:pt>
                <c:pt idx="29">
                  <c:v>BSK_KF3CT_SRB (269)</c:v>
                </c:pt>
                <c:pt idx="30">
                  <c:v>TIMP metallopeptidase inhibitor 1 (255)</c:v>
                </c:pt>
                <c:pt idx="31">
                  <c:v>intercellular adhesion molecule 1 (259)</c:v>
                </c:pt>
                <c:pt idx="32">
                  <c:v>BSK_SAg_Proliferation (315)</c:v>
                </c:pt>
                <c:pt idx="33">
                  <c:v>plasminogen activator inhibitor type 1 (195)</c:v>
                </c:pt>
                <c:pt idx="34">
                  <c:v>CD40 molecule (301)</c:v>
                </c:pt>
                <c:pt idx="35">
                  <c:v>collagen, type III, alpha 1 (235)</c:v>
                </c:pt>
                <c:pt idx="36">
                  <c:v>MHC Class II (185)</c:v>
                </c:pt>
                <c:pt idx="37">
                  <c:v>chemokine (C-X-C motif) ligand 9 (245)</c:v>
                </c:pt>
                <c:pt idx="38">
                  <c:v>BSK_3C_Vis (169)</c:v>
                </c:pt>
                <c:pt idx="39">
                  <c:v>transforming growth factor, beta 1 (199)</c:v>
                </c:pt>
                <c:pt idx="40">
                  <c:v>chemokine (C-X-C motif) ligand 8 (151)</c:v>
                </c:pt>
                <c:pt idx="41">
                  <c:v>interleukin 1, alpha (261)</c:v>
                </c:pt>
                <c:pt idx="42">
                  <c:v>TOX21_MMP_ratio (797)</c:v>
                </c:pt>
                <c:pt idx="43">
                  <c:v>TIMP metallopeptidase inhibitor 2 (273)</c:v>
                </c:pt>
                <c:pt idx="44">
                  <c:v>plasminogen activator, urokinase receptor (205)</c:v>
                </c:pt>
                <c:pt idx="45">
                  <c:v>BSK_hDFCGF_SRB (253)</c:v>
                </c:pt>
                <c:pt idx="46">
                  <c:v>TOX21_p53_BLA_p2_ch2 (1316)</c:v>
                </c:pt>
                <c:pt idx="47">
                  <c:v>chemokine (C-C motif) ligand 26 (171)</c:v>
                </c:pt>
                <c:pt idx="48">
                  <c:v>tumor protein p53 (1317)</c:v>
                </c:pt>
                <c:pt idx="49">
                  <c:v>selectin E (279)</c:v>
                </c:pt>
                <c:pt idx="50">
                  <c:v>BSK_3C_SRB (159)</c:v>
                </c:pt>
                <c:pt idx="51">
                  <c:v>nuclear receptor subfamily 1, group H, member 4 (120)</c:v>
                </c:pt>
                <c:pt idx="52">
                  <c:v>HMG box protein (1496)</c:v>
                </c:pt>
                <c:pt idx="53">
                  <c:v>metal-regulatory transcription factor 1 (91)</c:v>
                </c:pt>
                <c:pt idx="54">
                  <c:v>CD38 molecule (299)</c:v>
                </c:pt>
                <c:pt idx="55">
                  <c:v>TOX21_p53_BLA_p3_ch2 (1320)</c:v>
                </c:pt>
                <c:pt idx="56">
                  <c:v>matrix metallopeptidase 1 (247)</c:v>
                </c:pt>
                <c:pt idx="57">
                  <c:v>thyroid hormone receptor (804)</c:v>
                </c:pt>
                <c:pt idx="58">
                  <c:v>TOX21_p53_BLA_p2_ch1 (1315)</c:v>
                </c:pt>
                <c:pt idx="59">
                  <c:v>BSK_3C_Proliferation (157)</c:v>
                </c:pt>
                <c:pt idx="60">
                  <c:v>BSK_BE3C_SRB (197)</c:v>
                </c:pt>
                <c:pt idx="61">
                  <c:v>TOX21_p53_BLA_p4_ch1 (1323)</c:v>
                </c:pt>
                <c:pt idx="62">
                  <c:v>BSK_SAg_SRB (317)</c:v>
                </c:pt>
                <c:pt idx="63">
                  <c:v>BSK_SAg_PBMCCytotoxicity (313)</c:v>
                </c:pt>
                <c:pt idx="64">
                  <c:v>cytochrome P450, family 19, subfamily A, polypeptide 1 (767)</c:v>
                </c:pt>
                <c:pt idx="65">
                  <c:v>CD69 molecule (303)</c:v>
                </c:pt>
                <c:pt idx="66">
                  <c:v>TOX21_p53_BLA_p3_ch1 (1319)</c:v>
                </c:pt>
                <c:pt idx="67">
                  <c:v>BSK_LPS_SRB (291)</c:v>
                </c:pt>
                <c:pt idx="68">
                  <c:v>BSK_4H_SRB (177)</c:v>
                </c:pt>
                <c:pt idx="69">
                  <c:v>TOX21_FXR_BLA_Agonist_ch2 (1118)</c:v>
                </c:pt>
                <c:pt idx="70">
                  <c:v>androgen receptor (762)</c:v>
                </c:pt>
                <c:pt idx="71">
                  <c:v>prostaglandin E receptor 2 (289)</c:v>
                </c:pt>
                <c:pt idx="72">
                  <c:v>coagulation factor III (thromboplastin, tissue factor) (293)</c:v>
                </c:pt>
                <c:pt idx="73">
                  <c:v>TOX21_p53_BLA_p5_ch2 (1328)</c:v>
                </c:pt>
                <c:pt idx="74">
                  <c:v>tumor necrosis factor (295)</c:v>
                </c:pt>
                <c:pt idx="75">
                  <c:v>glucocorticoid receptor (794)</c:v>
                </c:pt>
                <c:pt idx="76">
                  <c:v>TOX21_AR_BLA_Antagonist_viability (763)</c:v>
                </c:pt>
                <c:pt idx="77">
                  <c:v>TOX21_p53_BLA_p4_ch2 (1324)</c:v>
                </c:pt>
                <c:pt idx="78">
                  <c:v>TOX21_GR_BLA_Antagonist_ch2 (1194)</c:v>
                </c:pt>
                <c:pt idx="79">
                  <c:v>TOX21_p53_BLA_p1_ch1 (1114)</c:v>
                </c:pt>
                <c:pt idx="80">
                  <c:v>TOX21_p53_BLA_p5_ch1 (1327)</c:v>
                </c:pt>
                <c:pt idx="81">
                  <c:v>TOX21_p53_BLA_p1_viability (1187)</c:v>
                </c:pt>
                <c:pt idx="82">
                  <c:v>heat shock transcription factor 1 (1113)</c:v>
                </c:pt>
                <c:pt idx="83">
                  <c:v>TOX21_p53_BLA_p4_viability (1326)</c:v>
                </c:pt>
                <c:pt idx="84">
                  <c:v>TOX21_p53_BLA_p2_viability (1318)</c:v>
                </c:pt>
                <c:pt idx="85">
                  <c:v>TOX21_p53_BLA_p3_viability (1322)</c:v>
                </c:pt>
                <c:pt idx="86">
                  <c:v>TOX21_p53_BLA_p5_viability (1330)</c:v>
                </c:pt>
                <c:pt idx="87">
                  <c:v>TOX21_PPARd_BLA_Agonist_ch2 (1123)</c:v>
                </c:pt>
                <c:pt idx="88">
                  <c:v>TOX21_FXR_BLA_Antagonist_ch1 (1191)</c:v>
                </c:pt>
              </c:strCache>
            </c:strRef>
          </c:xVal>
          <c:yVal>
            <c:numRef>
              <c:f>Comparison!$B$2:$B$90</c:f>
              <c:numCache>
                <c:formatCode>General</c:formatCode>
                <c:ptCount val="8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49-4869-AB90-83D87F5E1B42}"/>
            </c:ext>
          </c:extLst>
        </c:ser>
        <c:ser>
          <c:idx val="1"/>
          <c:order val="1"/>
          <c:tx>
            <c:strRef>
              <c:f>Comparison!$C$1</c:f>
              <c:strCache>
                <c:ptCount val="1"/>
                <c:pt idx="0">
                  <c:v>FalgunScoreRank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Comparison!$A$2:$A$90</c:f>
              <c:strCache>
                <c:ptCount val="89"/>
                <c:pt idx="0">
                  <c:v>peroxisome proliferator-activated receptor gamma (802)</c:v>
                </c:pt>
                <c:pt idx="1">
                  <c:v>TOX21_PPARg_BLA_Agonist_ch2 (801)</c:v>
                </c:pt>
                <c:pt idx="2">
                  <c:v>peroxisome proliferator-activated receptors (102)</c:v>
                </c:pt>
                <c:pt idx="3">
                  <c:v>peroxisome proliferator-activated receptor gamma (134)</c:v>
                </c:pt>
                <c:pt idx="4">
                  <c:v>sterol regulatory element binding transcription factor 1 (107)</c:v>
                </c:pt>
                <c:pt idx="5">
                  <c:v>nuclear receptor subfamily 1, group I, member 2 (135)</c:v>
                </c:pt>
                <c:pt idx="6">
                  <c:v>thrombomodulin (228)</c:v>
                </c:pt>
                <c:pt idx="7">
                  <c:v>TOX21_ARE_BLA_Agonist_ch2 (1109)</c:v>
                </c:pt>
                <c:pt idx="8">
                  <c:v>BSK_hDFCGF_Proliferation (251)</c:v>
                </c:pt>
                <c:pt idx="9">
                  <c:v>estrogen receptor 1 (117)</c:v>
                </c:pt>
                <c:pt idx="10">
                  <c:v>BSK_CASM3C_Proliferation (221)</c:v>
                </c:pt>
                <c:pt idx="11">
                  <c:v>ATG_DR4_LXR_CIS (1412)</c:v>
                </c:pt>
                <c:pt idx="12">
                  <c:v>epidermal growth factor (237)</c:v>
                </c:pt>
                <c:pt idx="13">
                  <c:v>E2F transcription factor (1414)</c:v>
                </c:pt>
                <c:pt idx="14">
                  <c:v>upstream transcription factor 1 (72)</c:v>
                </c:pt>
                <c:pt idx="15">
                  <c:v>serpin peptidase inhibitor, clade E (249)</c:v>
                </c:pt>
                <c:pt idx="16">
                  <c:v>chemokine (C-X-C motif) ligand 10 (241)</c:v>
                </c:pt>
                <c:pt idx="17">
                  <c:v>nuclear factor, erythroid 2-like 2 (1110)</c:v>
                </c:pt>
                <c:pt idx="18">
                  <c:v>jun proto-oncogene (64)</c:v>
                </c:pt>
                <c:pt idx="19">
                  <c:v>chemokine (C-C motif) ligand 2 (173)</c:v>
                </c:pt>
                <c:pt idx="20">
                  <c:v>vitamin D (1,25- dihydroxyvitamin D3) receptor (113)</c:v>
                </c:pt>
                <c:pt idx="21">
                  <c:v>internal marker (68)</c:v>
                </c:pt>
                <c:pt idx="22">
                  <c:v>plasminogen activator, tissue (201)</c:v>
                </c:pt>
                <c:pt idx="23">
                  <c:v>colony stimulating factor 1 (243)</c:v>
                </c:pt>
                <c:pt idx="24">
                  <c:v>vascular cell adhesion molecule 1 (257)</c:v>
                </c:pt>
                <c:pt idx="25">
                  <c:v>RAR-related orphan receptor (104)</c:v>
                </c:pt>
                <c:pt idx="26">
                  <c:v>plasminogen activator, urokinase (275)</c:v>
                </c:pt>
                <c:pt idx="27">
                  <c:v>matrix metallopeptidase 9 (267)</c:v>
                </c:pt>
                <c:pt idx="28">
                  <c:v>selectin P (175)</c:v>
                </c:pt>
                <c:pt idx="29">
                  <c:v>BSK_KF3CT_SRB (269)</c:v>
                </c:pt>
                <c:pt idx="30">
                  <c:v>TIMP metallopeptidase inhibitor 1 (255)</c:v>
                </c:pt>
                <c:pt idx="31">
                  <c:v>intercellular adhesion molecule 1 (259)</c:v>
                </c:pt>
                <c:pt idx="32">
                  <c:v>BSK_SAg_Proliferation (315)</c:v>
                </c:pt>
                <c:pt idx="33">
                  <c:v>plasminogen activator inhibitor type 1 (195)</c:v>
                </c:pt>
                <c:pt idx="34">
                  <c:v>CD40 molecule (301)</c:v>
                </c:pt>
                <c:pt idx="35">
                  <c:v>collagen, type III, alpha 1 (235)</c:v>
                </c:pt>
                <c:pt idx="36">
                  <c:v>MHC Class II (185)</c:v>
                </c:pt>
                <c:pt idx="37">
                  <c:v>chemokine (C-X-C motif) ligand 9 (245)</c:v>
                </c:pt>
                <c:pt idx="38">
                  <c:v>BSK_3C_Vis (169)</c:v>
                </c:pt>
                <c:pt idx="39">
                  <c:v>transforming growth factor, beta 1 (199)</c:v>
                </c:pt>
                <c:pt idx="40">
                  <c:v>chemokine (C-X-C motif) ligand 8 (151)</c:v>
                </c:pt>
                <c:pt idx="41">
                  <c:v>interleukin 1, alpha (261)</c:v>
                </c:pt>
                <c:pt idx="42">
                  <c:v>TOX21_MMP_ratio (797)</c:v>
                </c:pt>
                <c:pt idx="43">
                  <c:v>TIMP metallopeptidase inhibitor 2 (273)</c:v>
                </c:pt>
                <c:pt idx="44">
                  <c:v>plasminogen activator, urokinase receptor (205)</c:v>
                </c:pt>
                <c:pt idx="45">
                  <c:v>BSK_hDFCGF_SRB (253)</c:v>
                </c:pt>
                <c:pt idx="46">
                  <c:v>TOX21_p53_BLA_p2_ch2 (1316)</c:v>
                </c:pt>
                <c:pt idx="47">
                  <c:v>chemokine (C-C motif) ligand 26 (171)</c:v>
                </c:pt>
                <c:pt idx="48">
                  <c:v>tumor protein p53 (1317)</c:v>
                </c:pt>
                <c:pt idx="49">
                  <c:v>selectin E (279)</c:v>
                </c:pt>
                <c:pt idx="50">
                  <c:v>BSK_3C_SRB (159)</c:v>
                </c:pt>
                <c:pt idx="51">
                  <c:v>nuclear receptor subfamily 1, group H, member 4 (120)</c:v>
                </c:pt>
                <c:pt idx="52">
                  <c:v>HMG box protein (1496)</c:v>
                </c:pt>
                <c:pt idx="53">
                  <c:v>metal-regulatory transcription factor 1 (91)</c:v>
                </c:pt>
                <c:pt idx="54">
                  <c:v>CD38 molecule (299)</c:v>
                </c:pt>
                <c:pt idx="55">
                  <c:v>TOX21_p53_BLA_p3_ch2 (1320)</c:v>
                </c:pt>
                <c:pt idx="56">
                  <c:v>matrix metallopeptidase 1 (247)</c:v>
                </c:pt>
                <c:pt idx="57">
                  <c:v>thyroid hormone receptor (804)</c:v>
                </c:pt>
                <c:pt idx="58">
                  <c:v>TOX21_p53_BLA_p2_ch1 (1315)</c:v>
                </c:pt>
                <c:pt idx="59">
                  <c:v>BSK_3C_Proliferation (157)</c:v>
                </c:pt>
                <c:pt idx="60">
                  <c:v>BSK_BE3C_SRB (197)</c:v>
                </c:pt>
                <c:pt idx="61">
                  <c:v>TOX21_p53_BLA_p4_ch1 (1323)</c:v>
                </c:pt>
                <c:pt idx="62">
                  <c:v>BSK_SAg_SRB (317)</c:v>
                </c:pt>
                <c:pt idx="63">
                  <c:v>BSK_SAg_PBMCCytotoxicity (313)</c:v>
                </c:pt>
                <c:pt idx="64">
                  <c:v>cytochrome P450, family 19, subfamily A, polypeptide 1 (767)</c:v>
                </c:pt>
                <c:pt idx="65">
                  <c:v>CD69 molecule (303)</c:v>
                </c:pt>
                <c:pt idx="66">
                  <c:v>TOX21_p53_BLA_p3_ch1 (1319)</c:v>
                </c:pt>
                <c:pt idx="67">
                  <c:v>BSK_LPS_SRB (291)</c:v>
                </c:pt>
                <c:pt idx="68">
                  <c:v>BSK_4H_SRB (177)</c:v>
                </c:pt>
                <c:pt idx="69">
                  <c:v>TOX21_FXR_BLA_Agonist_ch2 (1118)</c:v>
                </c:pt>
                <c:pt idx="70">
                  <c:v>androgen receptor (762)</c:v>
                </c:pt>
                <c:pt idx="71">
                  <c:v>prostaglandin E receptor 2 (289)</c:v>
                </c:pt>
                <c:pt idx="72">
                  <c:v>coagulation factor III (thromboplastin, tissue factor) (293)</c:v>
                </c:pt>
                <c:pt idx="73">
                  <c:v>TOX21_p53_BLA_p5_ch2 (1328)</c:v>
                </c:pt>
                <c:pt idx="74">
                  <c:v>tumor necrosis factor (295)</c:v>
                </c:pt>
                <c:pt idx="75">
                  <c:v>glucocorticoid receptor (794)</c:v>
                </c:pt>
                <c:pt idx="76">
                  <c:v>TOX21_AR_BLA_Antagonist_viability (763)</c:v>
                </c:pt>
                <c:pt idx="77">
                  <c:v>TOX21_p53_BLA_p4_ch2 (1324)</c:v>
                </c:pt>
                <c:pt idx="78">
                  <c:v>TOX21_GR_BLA_Antagonist_ch2 (1194)</c:v>
                </c:pt>
                <c:pt idx="79">
                  <c:v>TOX21_p53_BLA_p1_ch1 (1114)</c:v>
                </c:pt>
                <c:pt idx="80">
                  <c:v>TOX21_p53_BLA_p5_ch1 (1327)</c:v>
                </c:pt>
                <c:pt idx="81">
                  <c:v>TOX21_p53_BLA_p1_viability (1187)</c:v>
                </c:pt>
                <c:pt idx="82">
                  <c:v>heat shock transcription factor 1 (1113)</c:v>
                </c:pt>
                <c:pt idx="83">
                  <c:v>TOX21_p53_BLA_p4_viability (1326)</c:v>
                </c:pt>
                <c:pt idx="84">
                  <c:v>TOX21_p53_BLA_p2_viability (1318)</c:v>
                </c:pt>
                <c:pt idx="85">
                  <c:v>TOX21_p53_BLA_p3_viability (1322)</c:v>
                </c:pt>
                <c:pt idx="86">
                  <c:v>TOX21_p53_BLA_p5_viability (1330)</c:v>
                </c:pt>
                <c:pt idx="87">
                  <c:v>TOX21_PPARd_BLA_Agonist_ch2 (1123)</c:v>
                </c:pt>
                <c:pt idx="88">
                  <c:v>TOX21_FXR_BLA_Antagonist_ch1 (1191)</c:v>
                </c:pt>
              </c:strCache>
            </c:strRef>
          </c:xVal>
          <c:yVal>
            <c:numRef>
              <c:f>Comparison!$C$2:$C$90</c:f>
              <c:numCache>
                <c:formatCode>General</c:formatCode>
                <c:ptCount val="89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11</c:v>
                </c:pt>
                <c:pt idx="10">
                  <c:v>10</c:v>
                </c:pt>
                <c:pt idx="11">
                  <c:v>12</c:v>
                </c:pt>
                <c:pt idx="12">
                  <c:v>13</c:v>
                </c:pt>
                <c:pt idx="13">
                  <c:v>15</c:v>
                </c:pt>
                <c:pt idx="14">
                  <c:v>14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25</c:v>
                </c:pt>
                <c:pt idx="24">
                  <c:v>24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43</c:v>
                </c:pt>
                <c:pt idx="42">
                  <c:v>42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48</c:v>
                </c:pt>
                <c:pt idx="47">
                  <c:v>47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54</c:v>
                </c:pt>
                <c:pt idx="53">
                  <c:v>53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49-4869-AB90-83D87F5E1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7303280"/>
        <c:axId val="717305248"/>
      </c:scatterChart>
      <c:valAx>
        <c:axId val="71730328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crossAx val="717305248"/>
        <c:crosses val="autoZero"/>
        <c:crossBetween val="midCat"/>
      </c:valAx>
      <c:valAx>
        <c:axId val="71730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303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9871020942692387E-2"/>
          <c:y val="7.8573350019685961E-2"/>
          <c:w val="0.84695653159931572"/>
          <c:h val="0.70209516271545924"/>
        </c:manualLayout>
      </c:layout>
      <c:scatterChart>
        <c:scatterStyle val="lineMarker"/>
        <c:varyColors val="0"/>
        <c:ser>
          <c:idx val="0"/>
          <c:order val="0"/>
          <c:tx>
            <c:strRef>
              <c:f>Comparison!$C$1</c:f>
              <c:strCache>
                <c:ptCount val="1"/>
                <c:pt idx="0">
                  <c:v>FalgunScoreRank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566498425596686"/>
                  <c:y val="-0.1066977384521403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Comparison!$B$2:$B$90</c:f>
              <c:numCache>
                <c:formatCode>General</c:formatCode>
                <c:ptCount val="8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</c:numCache>
            </c:numRef>
          </c:xVal>
          <c:yVal>
            <c:numRef>
              <c:f>Comparison!$C$2:$C$90</c:f>
              <c:numCache>
                <c:formatCode>General</c:formatCode>
                <c:ptCount val="89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11</c:v>
                </c:pt>
                <c:pt idx="10">
                  <c:v>10</c:v>
                </c:pt>
                <c:pt idx="11">
                  <c:v>12</c:v>
                </c:pt>
                <c:pt idx="12">
                  <c:v>13</c:v>
                </c:pt>
                <c:pt idx="13">
                  <c:v>15</c:v>
                </c:pt>
                <c:pt idx="14">
                  <c:v>14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25</c:v>
                </c:pt>
                <c:pt idx="24">
                  <c:v>24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43</c:v>
                </c:pt>
                <c:pt idx="42">
                  <c:v>42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48</c:v>
                </c:pt>
                <c:pt idx="47">
                  <c:v>47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54</c:v>
                </c:pt>
                <c:pt idx="53">
                  <c:v>53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8C3-43E1-9AE6-4CEECC38B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0018728"/>
        <c:axId val="590027912"/>
      </c:scatterChart>
      <c:valAx>
        <c:axId val="590018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Activn Score Ranking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027912"/>
        <c:crosses val="autoZero"/>
        <c:crossBetween val="midCat"/>
      </c:valAx>
      <c:valAx>
        <c:axId val="590027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Falgun Score Ranking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018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47B60C-D8A0-4357-AB46-FDDC8EEC841A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F4582C-D01F-4487-8982-48D903FB2B39}">
      <dgm:prSet custT="1"/>
      <dgm:spPr>
        <a:solidFill>
          <a:srgbClr val="FF5050">
            <a:alpha val="69804"/>
          </a:srgbClr>
        </a:solidFill>
      </dgm:spPr>
      <dgm:t>
        <a:bodyPr/>
        <a:lstStyle/>
        <a:p>
          <a:r>
            <a:rPr lang="en-US" sz="1600" dirty="0"/>
            <a:t>C</a:t>
          </a:r>
          <a:r>
            <a:rPr lang="en-US" sz="1600" baseline="-25000" dirty="0"/>
            <a:t>max</a:t>
          </a:r>
          <a:r>
            <a:rPr lang="en-US" sz="1600" dirty="0"/>
            <a:t> &gt; AC50</a:t>
          </a:r>
        </a:p>
      </dgm:t>
    </dgm:pt>
    <dgm:pt modelId="{CFF850D5-E173-4012-BDC2-A6F8F9BC5231}" type="parTrans" cxnId="{C2E686DE-A509-4BC9-B576-4D1FCF56DE45}">
      <dgm:prSet/>
      <dgm:spPr/>
      <dgm:t>
        <a:bodyPr/>
        <a:lstStyle/>
        <a:p>
          <a:endParaRPr lang="en-US"/>
        </a:p>
      </dgm:t>
    </dgm:pt>
    <dgm:pt modelId="{528D0987-7A2A-40C2-96A2-18565EDDF01E}" type="sibTrans" cxnId="{C2E686DE-A509-4BC9-B576-4D1FCF56DE45}">
      <dgm:prSet/>
      <dgm:spPr/>
      <dgm:t>
        <a:bodyPr/>
        <a:lstStyle/>
        <a:p>
          <a:endParaRPr lang="en-US"/>
        </a:p>
      </dgm:t>
    </dgm:pt>
    <dgm:pt modelId="{759191A5-6FF6-4A25-A10E-5BD57F1E3930}">
      <dgm:prSet custT="1"/>
      <dgm:spPr>
        <a:solidFill>
          <a:srgbClr val="FF5050">
            <a:alpha val="69804"/>
          </a:srgbClr>
        </a:solidFill>
        <a:ln>
          <a:noFill/>
        </a:ln>
      </dgm:spPr>
      <dgm:t>
        <a:bodyPr/>
        <a:lstStyle/>
        <a:p>
          <a:r>
            <a:rPr lang="en-US" sz="1200" dirty="0"/>
            <a:t>high potential for activation</a:t>
          </a:r>
        </a:p>
      </dgm:t>
    </dgm:pt>
    <dgm:pt modelId="{D749C68A-2C26-4732-B802-2E6770100BD3}" type="parTrans" cxnId="{7D0BE6DA-9C63-4414-A1F1-97D9A67F66A7}">
      <dgm:prSet/>
      <dgm:spPr/>
      <dgm:t>
        <a:bodyPr/>
        <a:lstStyle/>
        <a:p>
          <a:endParaRPr lang="en-US"/>
        </a:p>
      </dgm:t>
    </dgm:pt>
    <dgm:pt modelId="{90D2F382-05D9-4B95-84B9-521AE6BFEF00}" type="sibTrans" cxnId="{7D0BE6DA-9C63-4414-A1F1-97D9A67F66A7}">
      <dgm:prSet/>
      <dgm:spPr/>
      <dgm:t>
        <a:bodyPr/>
        <a:lstStyle/>
        <a:p>
          <a:endParaRPr lang="en-US"/>
        </a:p>
      </dgm:t>
    </dgm:pt>
    <dgm:pt modelId="{5C869D5B-BAA9-435B-9B35-64BA9D5C89E9}">
      <dgm:prSet custT="1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1600" dirty="0"/>
            <a:t>C</a:t>
          </a:r>
          <a:r>
            <a:rPr lang="en-US" sz="1600" baseline="-25000" dirty="0"/>
            <a:t>max</a:t>
          </a:r>
          <a:r>
            <a:rPr lang="en-US" sz="1600" dirty="0"/>
            <a:t> &lt;&lt; AC50</a:t>
          </a:r>
        </a:p>
      </dgm:t>
    </dgm:pt>
    <dgm:pt modelId="{23BE80F1-B0F6-4BE1-908B-CAF737B7E6A1}" type="parTrans" cxnId="{4163C9F6-C720-45E0-8584-F358D869D3C6}">
      <dgm:prSet/>
      <dgm:spPr/>
      <dgm:t>
        <a:bodyPr/>
        <a:lstStyle/>
        <a:p>
          <a:endParaRPr lang="en-US"/>
        </a:p>
      </dgm:t>
    </dgm:pt>
    <dgm:pt modelId="{162F2FE9-86C5-4FBB-BD4F-C03844116C1C}" type="sibTrans" cxnId="{4163C9F6-C720-45E0-8584-F358D869D3C6}">
      <dgm:prSet/>
      <dgm:spPr/>
      <dgm:t>
        <a:bodyPr/>
        <a:lstStyle/>
        <a:p>
          <a:endParaRPr lang="en-US"/>
        </a:p>
      </dgm:t>
    </dgm:pt>
    <dgm:pt modelId="{ADB933C3-74B6-4D0B-A9DA-1B97B819384C}">
      <dgm:prSet custT="1"/>
      <dgm:spPr>
        <a:solidFill>
          <a:schemeClr val="accent1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200" dirty="0"/>
            <a:t>low potential for activation</a:t>
          </a:r>
        </a:p>
      </dgm:t>
    </dgm:pt>
    <dgm:pt modelId="{0AE0E271-1BDF-411B-869D-AA5845F81574}" type="parTrans" cxnId="{053B535C-FA2C-455E-A01B-E9EBA927C11A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5CCEFE05-DAF2-453A-ADA9-B578752654E6}" type="sibTrans" cxnId="{053B535C-FA2C-455E-A01B-E9EBA927C11A}">
      <dgm:prSet/>
      <dgm:spPr/>
      <dgm:t>
        <a:bodyPr/>
        <a:lstStyle/>
        <a:p>
          <a:endParaRPr lang="en-US"/>
        </a:p>
      </dgm:t>
    </dgm:pt>
    <dgm:pt modelId="{554BD52F-1B11-4875-A149-1AF02FBF532D}" type="pres">
      <dgm:prSet presAssocID="{1347B60C-D8A0-4357-AB46-FDDC8EEC841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DBF6D3-009F-40A1-8394-0F9B85F5CD3C}" type="pres">
      <dgm:prSet presAssocID="{C1F4582C-D01F-4487-8982-48D903FB2B39}" presName="root" presStyleCnt="0"/>
      <dgm:spPr/>
    </dgm:pt>
    <dgm:pt modelId="{BFEFDEB6-FBA3-402E-9328-1E1EAAB95911}" type="pres">
      <dgm:prSet presAssocID="{C1F4582C-D01F-4487-8982-48D903FB2B39}" presName="rootComposite" presStyleCnt="0"/>
      <dgm:spPr/>
    </dgm:pt>
    <dgm:pt modelId="{A16A18FE-190A-46FB-9256-53CF13580FC3}" type="pres">
      <dgm:prSet presAssocID="{C1F4582C-D01F-4487-8982-48D903FB2B39}" presName="rootText" presStyleLbl="node1" presStyleIdx="0" presStyleCnt="2"/>
      <dgm:spPr/>
    </dgm:pt>
    <dgm:pt modelId="{513AC9F7-83AA-42CB-AD3F-2742B9B693E8}" type="pres">
      <dgm:prSet presAssocID="{C1F4582C-D01F-4487-8982-48D903FB2B39}" presName="rootConnector" presStyleLbl="node1" presStyleIdx="0" presStyleCnt="2"/>
      <dgm:spPr/>
    </dgm:pt>
    <dgm:pt modelId="{574A307D-3BFB-43E5-8AAC-0E032BB12886}" type="pres">
      <dgm:prSet presAssocID="{C1F4582C-D01F-4487-8982-48D903FB2B39}" presName="childShape" presStyleCnt="0"/>
      <dgm:spPr/>
    </dgm:pt>
    <dgm:pt modelId="{F3F210CE-2E62-4E66-8774-1E31E598472F}" type="pres">
      <dgm:prSet presAssocID="{D749C68A-2C26-4732-B802-2E6770100BD3}" presName="Name13" presStyleLbl="parChTrans1D2" presStyleIdx="0" presStyleCnt="2"/>
      <dgm:spPr/>
    </dgm:pt>
    <dgm:pt modelId="{231318DC-4255-47A1-A849-B254FD8E6D81}" type="pres">
      <dgm:prSet presAssocID="{759191A5-6FF6-4A25-A10E-5BD57F1E3930}" presName="childText" presStyleLbl="bgAcc1" presStyleIdx="0" presStyleCnt="2">
        <dgm:presLayoutVars>
          <dgm:bulletEnabled val="1"/>
        </dgm:presLayoutVars>
      </dgm:prSet>
      <dgm:spPr/>
    </dgm:pt>
    <dgm:pt modelId="{E34D6707-E1A5-4072-9BA8-1C3F535496EE}" type="pres">
      <dgm:prSet presAssocID="{5C869D5B-BAA9-435B-9B35-64BA9D5C89E9}" presName="root" presStyleCnt="0"/>
      <dgm:spPr/>
    </dgm:pt>
    <dgm:pt modelId="{E2D7E5DC-FD9E-4C8C-A421-54FDC3B2AF2C}" type="pres">
      <dgm:prSet presAssocID="{5C869D5B-BAA9-435B-9B35-64BA9D5C89E9}" presName="rootComposite" presStyleCnt="0"/>
      <dgm:spPr/>
    </dgm:pt>
    <dgm:pt modelId="{0F3E82A4-7569-4F53-A3BD-D29AC7893609}" type="pres">
      <dgm:prSet presAssocID="{5C869D5B-BAA9-435B-9B35-64BA9D5C89E9}" presName="rootText" presStyleLbl="node1" presStyleIdx="1" presStyleCnt="2"/>
      <dgm:spPr/>
    </dgm:pt>
    <dgm:pt modelId="{EFF37F30-34A1-4A4F-9E5F-742A5B0659FC}" type="pres">
      <dgm:prSet presAssocID="{5C869D5B-BAA9-435B-9B35-64BA9D5C89E9}" presName="rootConnector" presStyleLbl="node1" presStyleIdx="1" presStyleCnt="2"/>
      <dgm:spPr/>
    </dgm:pt>
    <dgm:pt modelId="{0AD7325B-E830-455C-9CFC-2C1C815F99BA}" type="pres">
      <dgm:prSet presAssocID="{5C869D5B-BAA9-435B-9B35-64BA9D5C89E9}" presName="childShape" presStyleCnt="0"/>
      <dgm:spPr/>
    </dgm:pt>
    <dgm:pt modelId="{5FF6A161-AAB9-43F6-BC8E-6F81D26F76ED}" type="pres">
      <dgm:prSet presAssocID="{0AE0E271-1BDF-411B-869D-AA5845F81574}" presName="Name13" presStyleLbl="parChTrans1D2" presStyleIdx="1" presStyleCnt="2"/>
      <dgm:spPr/>
    </dgm:pt>
    <dgm:pt modelId="{39D112BB-A34E-4AFB-8877-ABFE2DC7E8AA}" type="pres">
      <dgm:prSet presAssocID="{ADB933C3-74B6-4D0B-A9DA-1B97B819384C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7D3D6806-E22A-4480-A7BB-73E85A25B269}" type="presOf" srcId="{ADB933C3-74B6-4D0B-A9DA-1B97B819384C}" destId="{39D112BB-A34E-4AFB-8877-ABFE2DC7E8AA}" srcOrd="0" destOrd="0" presId="urn:microsoft.com/office/officeart/2005/8/layout/hierarchy3"/>
    <dgm:cxn modelId="{972A533A-3505-46B1-8410-510032377066}" type="presOf" srcId="{D749C68A-2C26-4732-B802-2E6770100BD3}" destId="{F3F210CE-2E62-4E66-8774-1E31E598472F}" srcOrd="0" destOrd="0" presId="urn:microsoft.com/office/officeart/2005/8/layout/hierarchy3"/>
    <dgm:cxn modelId="{053B535C-FA2C-455E-A01B-E9EBA927C11A}" srcId="{5C869D5B-BAA9-435B-9B35-64BA9D5C89E9}" destId="{ADB933C3-74B6-4D0B-A9DA-1B97B819384C}" srcOrd="0" destOrd="0" parTransId="{0AE0E271-1BDF-411B-869D-AA5845F81574}" sibTransId="{5CCEFE05-DAF2-453A-ADA9-B578752654E6}"/>
    <dgm:cxn modelId="{1E26FD54-7319-4B3E-856B-8BBC13299366}" type="presOf" srcId="{5C869D5B-BAA9-435B-9B35-64BA9D5C89E9}" destId="{EFF37F30-34A1-4A4F-9E5F-742A5B0659FC}" srcOrd="1" destOrd="0" presId="urn:microsoft.com/office/officeart/2005/8/layout/hierarchy3"/>
    <dgm:cxn modelId="{404FEF55-3AB5-46B4-84DD-3973E952C970}" type="presOf" srcId="{1347B60C-D8A0-4357-AB46-FDDC8EEC841A}" destId="{554BD52F-1B11-4875-A149-1AF02FBF532D}" srcOrd="0" destOrd="0" presId="urn:microsoft.com/office/officeart/2005/8/layout/hierarchy3"/>
    <dgm:cxn modelId="{68748A77-7F60-4D89-8536-6C7851CEEE66}" type="presOf" srcId="{759191A5-6FF6-4A25-A10E-5BD57F1E3930}" destId="{231318DC-4255-47A1-A849-B254FD8E6D81}" srcOrd="0" destOrd="0" presId="urn:microsoft.com/office/officeart/2005/8/layout/hierarchy3"/>
    <dgm:cxn modelId="{C5C8269F-B9DF-4737-A8B2-4AD86A97BC76}" type="presOf" srcId="{C1F4582C-D01F-4487-8982-48D903FB2B39}" destId="{513AC9F7-83AA-42CB-AD3F-2742B9B693E8}" srcOrd="1" destOrd="0" presId="urn:microsoft.com/office/officeart/2005/8/layout/hierarchy3"/>
    <dgm:cxn modelId="{0DA36B9F-952F-49FA-8052-F0C242D0573B}" type="presOf" srcId="{5C869D5B-BAA9-435B-9B35-64BA9D5C89E9}" destId="{0F3E82A4-7569-4F53-A3BD-D29AC7893609}" srcOrd="0" destOrd="0" presId="urn:microsoft.com/office/officeart/2005/8/layout/hierarchy3"/>
    <dgm:cxn modelId="{F1A821D0-500F-47A7-B155-B85DFCDF0182}" type="presOf" srcId="{0AE0E271-1BDF-411B-869D-AA5845F81574}" destId="{5FF6A161-AAB9-43F6-BC8E-6F81D26F76ED}" srcOrd="0" destOrd="0" presId="urn:microsoft.com/office/officeart/2005/8/layout/hierarchy3"/>
    <dgm:cxn modelId="{1CD768D7-090C-4F5C-B1E0-28E48AA5B8D3}" type="presOf" srcId="{C1F4582C-D01F-4487-8982-48D903FB2B39}" destId="{A16A18FE-190A-46FB-9256-53CF13580FC3}" srcOrd="0" destOrd="0" presId="urn:microsoft.com/office/officeart/2005/8/layout/hierarchy3"/>
    <dgm:cxn modelId="{7D0BE6DA-9C63-4414-A1F1-97D9A67F66A7}" srcId="{C1F4582C-D01F-4487-8982-48D903FB2B39}" destId="{759191A5-6FF6-4A25-A10E-5BD57F1E3930}" srcOrd="0" destOrd="0" parTransId="{D749C68A-2C26-4732-B802-2E6770100BD3}" sibTransId="{90D2F382-05D9-4B95-84B9-521AE6BFEF00}"/>
    <dgm:cxn modelId="{C2E686DE-A509-4BC9-B576-4D1FCF56DE45}" srcId="{1347B60C-D8A0-4357-AB46-FDDC8EEC841A}" destId="{C1F4582C-D01F-4487-8982-48D903FB2B39}" srcOrd="0" destOrd="0" parTransId="{CFF850D5-E173-4012-BDC2-A6F8F9BC5231}" sibTransId="{528D0987-7A2A-40C2-96A2-18565EDDF01E}"/>
    <dgm:cxn modelId="{4163C9F6-C720-45E0-8584-F358D869D3C6}" srcId="{1347B60C-D8A0-4357-AB46-FDDC8EEC841A}" destId="{5C869D5B-BAA9-435B-9B35-64BA9D5C89E9}" srcOrd="1" destOrd="0" parTransId="{23BE80F1-B0F6-4BE1-908B-CAF737B7E6A1}" sibTransId="{162F2FE9-86C5-4FBB-BD4F-C03844116C1C}"/>
    <dgm:cxn modelId="{616A9877-8AAB-4F60-8E78-01F61FD517A5}" type="presParOf" srcId="{554BD52F-1B11-4875-A149-1AF02FBF532D}" destId="{C2DBF6D3-009F-40A1-8394-0F9B85F5CD3C}" srcOrd="0" destOrd="0" presId="urn:microsoft.com/office/officeart/2005/8/layout/hierarchy3"/>
    <dgm:cxn modelId="{CCA3E0B8-765F-4E00-A0DD-DF2C3FB07A5D}" type="presParOf" srcId="{C2DBF6D3-009F-40A1-8394-0F9B85F5CD3C}" destId="{BFEFDEB6-FBA3-402E-9328-1E1EAAB95911}" srcOrd="0" destOrd="0" presId="urn:microsoft.com/office/officeart/2005/8/layout/hierarchy3"/>
    <dgm:cxn modelId="{79217F0C-63D8-4529-B75B-BA757C6675BC}" type="presParOf" srcId="{BFEFDEB6-FBA3-402E-9328-1E1EAAB95911}" destId="{A16A18FE-190A-46FB-9256-53CF13580FC3}" srcOrd="0" destOrd="0" presId="urn:microsoft.com/office/officeart/2005/8/layout/hierarchy3"/>
    <dgm:cxn modelId="{5F440541-BCFB-455E-B950-7D2AF5F967BD}" type="presParOf" srcId="{BFEFDEB6-FBA3-402E-9328-1E1EAAB95911}" destId="{513AC9F7-83AA-42CB-AD3F-2742B9B693E8}" srcOrd="1" destOrd="0" presId="urn:microsoft.com/office/officeart/2005/8/layout/hierarchy3"/>
    <dgm:cxn modelId="{59E35622-EE38-4929-A595-615057D82083}" type="presParOf" srcId="{C2DBF6D3-009F-40A1-8394-0F9B85F5CD3C}" destId="{574A307D-3BFB-43E5-8AAC-0E032BB12886}" srcOrd="1" destOrd="0" presId="urn:microsoft.com/office/officeart/2005/8/layout/hierarchy3"/>
    <dgm:cxn modelId="{A004185C-C624-4F11-98C7-D87D360BB769}" type="presParOf" srcId="{574A307D-3BFB-43E5-8AAC-0E032BB12886}" destId="{F3F210CE-2E62-4E66-8774-1E31E598472F}" srcOrd="0" destOrd="0" presId="urn:microsoft.com/office/officeart/2005/8/layout/hierarchy3"/>
    <dgm:cxn modelId="{26D1A846-1C05-4049-A976-2F034C79D428}" type="presParOf" srcId="{574A307D-3BFB-43E5-8AAC-0E032BB12886}" destId="{231318DC-4255-47A1-A849-B254FD8E6D81}" srcOrd="1" destOrd="0" presId="urn:microsoft.com/office/officeart/2005/8/layout/hierarchy3"/>
    <dgm:cxn modelId="{D9B52BCB-65B3-45B3-B3F2-CBB639D5D328}" type="presParOf" srcId="{554BD52F-1B11-4875-A149-1AF02FBF532D}" destId="{E34D6707-E1A5-4072-9BA8-1C3F535496EE}" srcOrd="1" destOrd="0" presId="urn:microsoft.com/office/officeart/2005/8/layout/hierarchy3"/>
    <dgm:cxn modelId="{219487AE-405F-4759-B95D-9CC02852CC79}" type="presParOf" srcId="{E34D6707-E1A5-4072-9BA8-1C3F535496EE}" destId="{E2D7E5DC-FD9E-4C8C-A421-54FDC3B2AF2C}" srcOrd="0" destOrd="0" presId="urn:microsoft.com/office/officeart/2005/8/layout/hierarchy3"/>
    <dgm:cxn modelId="{F7D08609-D7A2-44F9-B032-1BFE96CC36F8}" type="presParOf" srcId="{E2D7E5DC-FD9E-4C8C-A421-54FDC3B2AF2C}" destId="{0F3E82A4-7569-4F53-A3BD-D29AC7893609}" srcOrd="0" destOrd="0" presId="urn:microsoft.com/office/officeart/2005/8/layout/hierarchy3"/>
    <dgm:cxn modelId="{A936A222-1572-430E-A6CA-2D52299558BE}" type="presParOf" srcId="{E2D7E5DC-FD9E-4C8C-A421-54FDC3B2AF2C}" destId="{EFF37F30-34A1-4A4F-9E5F-742A5B0659FC}" srcOrd="1" destOrd="0" presId="urn:microsoft.com/office/officeart/2005/8/layout/hierarchy3"/>
    <dgm:cxn modelId="{F4A5859D-E931-4B13-AE5F-9414E0CCABD2}" type="presParOf" srcId="{E34D6707-E1A5-4072-9BA8-1C3F535496EE}" destId="{0AD7325B-E830-455C-9CFC-2C1C815F99BA}" srcOrd="1" destOrd="0" presId="urn:microsoft.com/office/officeart/2005/8/layout/hierarchy3"/>
    <dgm:cxn modelId="{DF20FF78-BE14-4C2B-AFEB-9121337FBAF4}" type="presParOf" srcId="{0AD7325B-E830-455C-9CFC-2C1C815F99BA}" destId="{5FF6A161-AAB9-43F6-BC8E-6F81D26F76ED}" srcOrd="0" destOrd="0" presId="urn:microsoft.com/office/officeart/2005/8/layout/hierarchy3"/>
    <dgm:cxn modelId="{471E13C1-BA92-4B63-A535-737D4738696A}" type="presParOf" srcId="{0AD7325B-E830-455C-9CFC-2C1C815F99BA}" destId="{39D112BB-A34E-4AFB-8877-ABFE2DC7E8A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47B60C-D8A0-4357-AB46-FDDC8EEC841A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F4582C-D01F-4487-8982-48D903FB2B39}">
      <dgm:prSet custT="1"/>
      <dgm:spPr>
        <a:solidFill>
          <a:srgbClr val="FF5050">
            <a:alpha val="69804"/>
          </a:srgbClr>
        </a:solidFill>
      </dgm:spPr>
      <dgm:t>
        <a:bodyPr/>
        <a:lstStyle/>
        <a:p>
          <a:r>
            <a:rPr lang="en-US" sz="1600" dirty="0"/>
            <a:t>C</a:t>
          </a:r>
          <a:r>
            <a:rPr lang="en-US" sz="1600" baseline="-25000" dirty="0"/>
            <a:t>max</a:t>
          </a:r>
          <a:r>
            <a:rPr lang="en-US" sz="1600" dirty="0"/>
            <a:t> &gt; AC50</a:t>
          </a:r>
        </a:p>
      </dgm:t>
    </dgm:pt>
    <dgm:pt modelId="{CFF850D5-E173-4012-BDC2-A6F8F9BC5231}" type="parTrans" cxnId="{C2E686DE-A509-4BC9-B576-4D1FCF56DE45}">
      <dgm:prSet/>
      <dgm:spPr/>
      <dgm:t>
        <a:bodyPr/>
        <a:lstStyle/>
        <a:p>
          <a:endParaRPr lang="en-US"/>
        </a:p>
      </dgm:t>
    </dgm:pt>
    <dgm:pt modelId="{528D0987-7A2A-40C2-96A2-18565EDDF01E}" type="sibTrans" cxnId="{C2E686DE-A509-4BC9-B576-4D1FCF56DE45}">
      <dgm:prSet/>
      <dgm:spPr/>
      <dgm:t>
        <a:bodyPr/>
        <a:lstStyle/>
        <a:p>
          <a:endParaRPr lang="en-US"/>
        </a:p>
      </dgm:t>
    </dgm:pt>
    <dgm:pt modelId="{759191A5-6FF6-4A25-A10E-5BD57F1E3930}">
      <dgm:prSet custT="1"/>
      <dgm:spPr>
        <a:solidFill>
          <a:srgbClr val="FF5050">
            <a:alpha val="69804"/>
          </a:srgbClr>
        </a:solidFill>
        <a:ln>
          <a:noFill/>
        </a:ln>
      </dgm:spPr>
      <dgm:t>
        <a:bodyPr/>
        <a:lstStyle/>
        <a:p>
          <a:r>
            <a:rPr lang="en-US" sz="1200" dirty="0"/>
            <a:t>high potential for activation</a:t>
          </a:r>
        </a:p>
      </dgm:t>
    </dgm:pt>
    <dgm:pt modelId="{D749C68A-2C26-4732-B802-2E6770100BD3}" type="parTrans" cxnId="{7D0BE6DA-9C63-4414-A1F1-97D9A67F66A7}">
      <dgm:prSet/>
      <dgm:spPr/>
      <dgm:t>
        <a:bodyPr/>
        <a:lstStyle/>
        <a:p>
          <a:endParaRPr lang="en-US"/>
        </a:p>
      </dgm:t>
    </dgm:pt>
    <dgm:pt modelId="{90D2F382-05D9-4B95-84B9-521AE6BFEF00}" type="sibTrans" cxnId="{7D0BE6DA-9C63-4414-A1F1-97D9A67F66A7}">
      <dgm:prSet/>
      <dgm:spPr/>
      <dgm:t>
        <a:bodyPr/>
        <a:lstStyle/>
        <a:p>
          <a:endParaRPr lang="en-US"/>
        </a:p>
      </dgm:t>
    </dgm:pt>
    <dgm:pt modelId="{5C869D5B-BAA9-435B-9B35-64BA9D5C89E9}">
      <dgm:prSet custT="1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1600" dirty="0"/>
            <a:t>C</a:t>
          </a:r>
          <a:r>
            <a:rPr lang="en-US" sz="1600" baseline="-25000" dirty="0"/>
            <a:t>max</a:t>
          </a:r>
          <a:r>
            <a:rPr lang="en-US" sz="1600" dirty="0"/>
            <a:t> &lt;&lt; AC50</a:t>
          </a:r>
        </a:p>
      </dgm:t>
    </dgm:pt>
    <dgm:pt modelId="{23BE80F1-B0F6-4BE1-908B-CAF737B7E6A1}" type="parTrans" cxnId="{4163C9F6-C720-45E0-8584-F358D869D3C6}">
      <dgm:prSet/>
      <dgm:spPr/>
      <dgm:t>
        <a:bodyPr/>
        <a:lstStyle/>
        <a:p>
          <a:endParaRPr lang="en-US"/>
        </a:p>
      </dgm:t>
    </dgm:pt>
    <dgm:pt modelId="{162F2FE9-86C5-4FBB-BD4F-C03844116C1C}" type="sibTrans" cxnId="{4163C9F6-C720-45E0-8584-F358D869D3C6}">
      <dgm:prSet/>
      <dgm:spPr/>
      <dgm:t>
        <a:bodyPr/>
        <a:lstStyle/>
        <a:p>
          <a:endParaRPr lang="en-US"/>
        </a:p>
      </dgm:t>
    </dgm:pt>
    <dgm:pt modelId="{ADB933C3-74B6-4D0B-A9DA-1B97B819384C}">
      <dgm:prSet custT="1"/>
      <dgm:spPr>
        <a:solidFill>
          <a:schemeClr val="accent1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200" dirty="0"/>
            <a:t>low potential for activation</a:t>
          </a:r>
        </a:p>
      </dgm:t>
    </dgm:pt>
    <dgm:pt modelId="{0AE0E271-1BDF-411B-869D-AA5845F81574}" type="parTrans" cxnId="{053B535C-FA2C-455E-A01B-E9EBA927C11A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5CCEFE05-DAF2-453A-ADA9-B578752654E6}" type="sibTrans" cxnId="{053B535C-FA2C-455E-A01B-E9EBA927C11A}">
      <dgm:prSet/>
      <dgm:spPr/>
      <dgm:t>
        <a:bodyPr/>
        <a:lstStyle/>
        <a:p>
          <a:endParaRPr lang="en-US"/>
        </a:p>
      </dgm:t>
    </dgm:pt>
    <dgm:pt modelId="{554BD52F-1B11-4875-A149-1AF02FBF532D}" type="pres">
      <dgm:prSet presAssocID="{1347B60C-D8A0-4357-AB46-FDDC8EEC841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DBF6D3-009F-40A1-8394-0F9B85F5CD3C}" type="pres">
      <dgm:prSet presAssocID="{C1F4582C-D01F-4487-8982-48D903FB2B39}" presName="root" presStyleCnt="0"/>
      <dgm:spPr/>
    </dgm:pt>
    <dgm:pt modelId="{BFEFDEB6-FBA3-402E-9328-1E1EAAB95911}" type="pres">
      <dgm:prSet presAssocID="{C1F4582C-D01F-4487-8982-48D903FB2B39}" presName="rootComposite" presStyleCnt="0"/>
      <dgm:spPr/>
    </dgm:pt>
    <dgm:pt modelId="{A16A18FE-190A-46FB-9256-53CF13580FC3}" type="pres">
      <dgm:prSet presAssocID="{C1F4582C-D01F-4487-8982-48D903FB2B39}" presName="rootText" presStyleLbl="node1" presStyleIdx="0" presStyleCnt="2"/>
      <dgm:spPr/>
    </dgm:pt>
    <dgm:pt modelId="{513AC9F7-83AA-42CB-AD3F-2742B9B693E8}" type="pres">
      <dgm:prSet presAssocID="{C1F4582C-D01F-4487-8982-48D903FB2B39}" presName="rootConnector" presStyleLbl="node1" presStyleIdx="0" presStyleCnt="2"/>
      <dgm:spPr/>
    </dgm:pt>
    <dgm:pt modelId="{574A307D-3BFB-43E5-8AAC-0E032BB12886}" type="pres">
      <dgm:prSet presAssocID="{C1F4582C-D01F-4487-8982-48D903FB2B39}" presName="childShape" presStyleCnt="0"/>
      <dgm:spPr/>
    </dgm:pt>
    <dgm:pt modelId="{F3F210CE-2E62-4E66-8774-1E31E598472F}" type="pres">
      <dgm:prSet presAssocID="{D749C68A-2C26-4732-B802-2E6770100BD3}" presName="Name13" presStyleLbl="parChTrans1D2" presStyleIdx="0" presStyleCnt="2"/>
      <dgm:spPr/>
    </dgm:pt>
    <dgm:pt modelId="{231318DC-4255-47A1-A849-B254FD8E6D81}" type="pres">
      <dgm:prSet presAssocID="{759191A5-6FF6-4A25-A10E-5BD57F1E3930}" presName="childText" presStyleLbl="bgAcc1" presStyleIdx="0" presStyleCnt="2">
        <dgm:presLayoutVars>
          <dgm:bulletEnabled val="1"/>
        </dgm:presLayoutVars>
      </dgm:prSet>
      <dgm:spPr/>
    </dgm:pt>
    <dgm:pt modelId="{E34D6707-E1A5-4072-9BA8-1C3F535496EE}" type="pres">
      <dgm:prSet presAssocID="{5C869D5B-BAA9-435B-9B35-64BA9D5C89E9}" presName="root" presStyleCnt="0"/>
      <dgm:spPr/>
    </dgm:pt>
    <dgm:pt modelId="{E2D7E5DC-FD9E-4C8C-A421-54FDC3B2AF2C}" type="pres">
      <dgm:prSet presAssocID="{5C869D5B-BAA9-435B-9B35-64BA9D5C89E9}" presName="rootComposite" presStyleCnt="0"/>
      <dgm:spPr/>
    </dgm:pt>
    <dgm:pt modelId="{0F3E82A4-7569-4F53-A3BD-D29AC7893609}" type="pres">
      <dgm:prSet presAssocID="{5C869D5B-BAA9-435B-9B35-64BA9D5C89E9}" presName="rootText" presStyleLbl="node1" presStyleIdx="1" presStyleCnt="2"/>
      <dgm:spPr/>
    </dgm:pt>
    <dgm:pt modelId="{EFF37F30-34A1-4A4F-9E5F-742A5B0659FC}" type="pres">
      <dgm:prSet presAssocID="{5C869D5B-BAA9-435B-9B35-64BA9D5C89E9}" presName="rootConnector" presStyleLbl="node1" presStyleIdx="1" presStyleCnt="2"/>
      <dgm:spPr/>
    </dgm:pt>
    <dgm:pt modelId="{0AD7325B-E830-455C-9CFC-2C1C815F99BA}" type="pres">
      <dgm:prSet presAssocID="{5C869D5B-BAA9-435B-9B35-64BA9D5C89E9}" presName="childShape" presStyleCnt="0"/>
      <dgm:spPr/>
    </dgm:pt>
    <dgm:pt modelId="{5FF6A161-AAB9-43F6-BC8E-6F81D26F76ED}" type="pres">
      <dgm:prSet presAssocID="{0AE0E271-1BDF-411B-869D-AA5845F81574}" presName="Name13" presStyleLbl="parChTrans1D2" presStyleIdx="1" presStyleCnt="2"/>
      <dgm:spPr/>
    </dgm:pt>
    <dgm:pt modelId="{39D112BB-A34E-4AFB-8877-ABFE2DC7E8AA}" type="pres">
      <dgm:prSet presAssocID="{ADB933C3-74B6-4D0B-A9DA-1B97B819384C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7D3D6806-E22A-4480-A7BB-73E85A25B269}" type="presOf" srcId="{ADB933C3-74B6-4D0B-A9DA-1B97B819384C}" destId="{39D112BB-A34E-4AFB-8877-ABFE2DC7E8AA}" srcOrd="0" destOrd="0" presId="urn:microsoft.com/office/officeart/2005/8/layout/hierarchy3"/>
    <dgm:cxn modelId="{972A533A-3505-46B1-8410-510032377066}" type="presOf" srcId="{D749C68A-2C26-4732-B802-2E6770100BD3}" destId="{F3F210CE-2E62-4E66-8774-1E31E598472F}" srcOrd="0" destOrd="0" presId="urn:microsoft.com/office/officeart/2005/8/layout/hierarchy3"/>
    <dgm:cxn modelId="{053B535C-FA2C-455E-A01B-E9EBA927C11A}" srcId="{5C869D5B-BAA9-435B-9B35-64BA9D5C89E9}" destId="{ADB933C3-74B6-4D0B-A9DA-1B97B819384C}" srcOrd="0" destOrd="0" parTransId="{0AE0E271-1BDF-411B-869D-AA5845F81574}" sibTransId="{5CCEFE05-DAF2-453A-ADA9-B578752654E6}"/>
    <dgm:cxn modelId="{1E26FD54-7319-4B3E-856B-8BBC13299366}" type="presOf" srcId="{5C869D5B-BAA9-435B-9B35-64BA9D5C89E9}" destId="{EFF37F30-34A1-4A4F-9E5F-742A5B0659FC}" srcOrd="1" destOrd="0" presId="urn:microsoft.com/office/officeart/2005/8/layout/hierarchy3"/>
    <dgm:cxn modelId="{404FEF55-3AB5-46B4-84DD-3973E952C970}" type="presOf" srcId="{1347B60C-D8A0-4357-AB46-FDDC8EEC841A}" destId="{554BD52F-1B11-4875-A149-1AF02FBF532D}" srcOrd="0" destOrd="0" presId="urn:microsoft.com/office/officeart/2005/8/layout/hierarchy3"/>
    <dgm:cxn modelId="{68748A77-7F60-4D89-8536-6C7851CEEE66}" type="presOf" srcId="{759191A5-6FF6-4A25-A10E-5BD57F1E3930}" destId="{231318DC-4255-47A1-A849-B254FD8E6D81}" srcOrd="0" destOrd="0" presId="urn:microsoft.com/office/officeart/2005/8/layout/hierarchy3"/>
    <dgm:cxn modelId="{C5C8269F-B9DF-4737-A8B2-4AD86A97BC76}" type="presOf" srcId="{C1F4582C-D01F-4487-8982-48D903FB2B39}" destId="{513AC9F7-83AA-42CB-AD3F-2742B9B693E8}" srcOrd="1" destOrd="0" presId="urn:microsoft.com/office/officeart/2005/8/layout/hierarchy3"/>
    <dgm:cxn modelId="{0DA36B9F-952F-49FA-8052-F0C242D0573B}" type="presOf" srcId="{5C869D5B-BAA9-435B-9B35-64BA9D5C89E9}" destId="{0F3E82A4-7569-4F53-A3BD-D29AC7893609}" srcOrd="0" destOrd="0" presId="urn:microsoft.com/office/officeart/2005/8/layout/hierarchy3"/>
    <dgm:cxn modelId="{F1A821D0-500F-47A7-B155-B85DFCDF0182}" type="presOf" srcId="{0AE0E271-1BDF-411B-869D-AA5845F81574}" destId="{5FF6A161-AAB9-43F6-BC8E-6F81D26F76ED}" srcOrd="0" destOrd="0" presId="urn:microsoft.com/office/officeart/2005/8/layout/hierarchy3"/>
    <dgm:cxn modelId="{1CD768D7-090C-4F5C-B1E0-28E48AA5B8D3}" type="presOf" srcId="{C1F4582C-D01F-4487-8982-48D903FB2B39}" destId="{A16A18FE-190A-46FB-9256-53CF13580FC3}" srcOrd="0" destOrd="0" presId="urn:microsoft.com/office/officeart/2005/8/layout/hierarchy3"/>
    <dgm:cxn modelId="{7D0BE6DA-9C63-4414-A1F1-97D9A67F66A7}" srcId="{C1F4582C-D01F-4487-8982-48D903FB2B39}" destId="{759191A5-6FF6-4A25-A10E-5BD57F1E3930}" srcOrd="0" destOrd="0" parTransId="{D749C68A-2C26-4732-B802-2E6770100BD3}" sibTransId="{90D2F382-05D9-4B95-84B9-521AE6BFEF00}"/>
    <dgm:cxn modelId="{C2E686DE-A509-4BC9-B576-4D1FCF56DE45}" srcId="{1347B60C-D8A0-4357-AB46-FDDC8EEC841A}" destId="{C1F4582C-D01F-4487-8982-48D903FB2B39}" srcOrd="0" destOrd="0" parTransId="{CFF850D5-E173-4012-BDC2-A6F8F9BC5231}" sibTransId="{528D0987-7A2A-40C2-96A2-18565EDDF01E}"/>
    <dgm:cxn modelId="{4163C9F6-C720-45E0-8584-F358D869D3C6}" srcId="{1347B60C-D8A0-4357-AB46-FDDC8EEC841A}" destId="{5C869D5B-BAA9-435B-9B35-64BA9D5C89E9}" srcOrd="1" destOrd="0" parTransId="{23BE80F1-B0F6-4BE1-908B-CAF737B7E6A1}" sibTransId="{162F2FE9-86C5-4FBB-BD4F-C03844116C1C}"/>
    <dgm:cxn modelId="{616A9877-8AAB-4F60-8E78-01F61FD517A5}" type="presParOf" srcId="{554BD52F-1B11-4875-A149-1AF02FBF532D}" destId="{C2DBF6D3-009F-40A1-8394-0F9B85F5CD3C}" srcOrd="0" destOrd="0" presId="urn:microsoft.com/office/officeart/2005/8/layout/hierarchy3"/>
    <dgm:cxn modelId="{CCA3E0B8-765F-4E00-A0DD-DF2C3FB07A5D}" type="presParOf" srcId="{C2DBF6D3-009F-40A1-8394-0F9B85F5CD3C}" destId="{BFEFDEB6-FBA3-402E-9328-1E1EAAB95911}" srcOrd="0" destOrd="0" presId="urn:microsoft.com/office/officeart/2005/8/layout/hierarchy3"/>
    <dgm:cxn modelId="{79217F0C-63D8-4529-B75B-BA757C6675BC}" type="presParOf" srcId="{BFEFDEB6-FBA3-402E-9328-1E1EAAB95911}" destId="{A16A18FE-190A-46FB-9256-53CF13580FC3}" srcOrd="0" destOrd="0" presId="urn:microsoft.com/office/officeart/2005/8/layout/hierarchy3"/>
    <dgm:cxn modelId="{5F440541-BCFB-455E-B950-7D2AF5F967BD}" type="presParOf" srcId="{BFEFDEB6-FBA3-402E-9328-1E1EAAB95911}" destId="{513AC9F7-83AA-42CB-AD3F-2742B9B693E8}" srcOrd="1" destOrd="0" presId="urn:microsoft.com/office/officeart/2005/8/layout/hierarchy3"/>
    <dgm:cxn modelId="{59E35622-EE38-4929-A595-615057D82083}" type="presParOf" srcId="{C2DBF6D3-009F-40A1-8394-0F9B85F5CD3C}" destId="{574A307D-3BFB-43E5-8AAC-0E032BB12886}" srcOrd="1" destOrd="0" presId="urn:microsoft.com/office/officeart/2005/8/layout/hierarchy3"/>
    <dgm:cxn modelId="{A004185C-C624-4F11-98C7-D87D360BB769}" type="presParOf" srcId="{574A307D-3BFB-43E5-8AAC-0E032BB12886}" destId="{F3F210CE-2E62-4E66-8774-1E31E598472F}" srcOrd="0" destOrd="0" presId="urn:microsoft.com/office/officeart/2005/8/layout/hierarchy3"/>
    <dgm:cxn modelId="{26D1A846-1C05-4049-A976-2F034C79D428}" type="presParOf" srcId="{574A307D-3BFB-43E5-8AAC-0E032BB12886}" destId="{231318DC-4255-47A1-A849-B254FD8E6D81}" srcOrd="1" destOrd="0" presId="urn:microsoft.com/office/officeart/2005/8/layout/hierarchy3"/>
    <dgm:cxn modelId="{D9B52BCB-65B3-45B3-B3F2-CBB639D5D328}" type="presParOf" srcId="{554BD52F-1B11-4875-A149-1AF02FBF532D}" destId="{E34D6707-E1A5-4072-9BA8-1C3F535496EE}" srcOrd="1" destOrd="0" presId="urn:microsoft.com/office/officeart/2005/8/layout/hierarchy3"/>
    <dgm:cxn modelId="{219487AE-405F-4759-B95D-9CC02852CC79}" type="presParOf" srcId="{E34D6707-E1A5-4072-9BA8-1C3F535496EE}" destId="{E2D7E5DC-FD9E-4C8C-A421-54FDC3B2AF2C}" srcOrd="0" destOrd="0" presId="urn:microsoft.com/office/officeart/2005/8/layout/hierarchy3"/>
    <dgm:cxn modelId="{F7D08609-D7A2-44F9-B032-1BFE96CC36F8}" type="presParOf" srcId="{E2D7E5DC-FD9E-4C8C-A421-54FDC3B2AF2C}" destId="{0F3E82A4-7569-4F53-A3BD-D29AC7893609}" srcOrd="0" destOrd="0" presId="urn:microsoft.com/office/officeart/2005/8/layout/hierarchy3"/>
    <dgm:cxn modelId="{A936A222-1572-430E-A6CA-2D52299558BE}" type="presParOf" srcId="{E2D7E5DC-FD9E-4C8C-A421-54FDC3B2AF2C}" destId="{EFF37F30-34A1-4A4F-9E5F-742A5B0659FC}" srcOrd="1" destOrd="0" presId="urn:microsoft.com/office/officeart/2005/8/layout/hierarchy3"/>
    <dgm:cxn modelId="{F4A5859D-E931-4B13-AE5F-9414E0CCABD2}" type="presParOf" srcId="{E34D6707-E1A5-4072-9BA8-1C3F535496EE}" destId="{0AD7325B-E830-455C-9CFC-2C1C815F99BA}" srcOrd="1" destOrd="0" presId="urn:microsoft.com/office/officeart/2005/8/layout/hierarchy3"/>
    <dgm:cxn modelId="{DF20FF78-BE14-4C2B-AFEB-9121337FBAF4}" type="presParOf" srcId="{0AD7325B-E830-455C-9CFC-2C1C815F99BA}" destId="{5FF6A161-AAB9-43F6-BC8E-6F81D26F76ED}" srcOrd="0" destOrd="0" presId="urn:microsoft.com/office/officeart/2005/8/layout/hierarchy3"/>
    <dgm:cxn modelId="{471E13C1-BA92-4B63-A535-737D4738696A}" type="presParOf" srcId="{0AD7325B-E830-455C-9CFC-2C1C815F99BA}" destId="{39D112BB-A34E-4AFB-8877-ABFE2DC7E8A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575D77-C40D-4C95-BA32-D2189778D1B7}" type="doc">
      <dgm:prSet loTypeId="urn:microsoft.com/office/officeart/2005/8/layout/vList5" loCatId="list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7789C881-56AD-45F6-B4A0-562B66466B5E}">
      <dgm:prSet/>
      <dgm:spPr/>
      <dgm:t>
        <a:bodyPr/>
        <a:lstStyle/>
        <a:p>
          <a:r>
            <a:rPr lang="en-US" dirty="0"/>
            <a:t>Normalized activation score (NAS) stratifies molecular actions of drugs</a:t>
          </a:r>
        </a:p>
      </dgm:t>
    </dgm:pt>
    <dgm:pt modelId="{56256DC8-8DCD-4EA3-9D8B-AEE6A2644A24}" type="parTrans" cxnId="{4A926BE9-E678-4DF1-8FE2-7441B7AE1EC8}">
      <dgm:prSet/>
      <dgm:spPr/>
      <dgm:t>
        <a:bodyPr/>
        <a:lstStyle/>
        <a:p>
          <a:endParaRPr lang="en-US"/>
        </a:p>
      </dgm:t>
    </dgm:pt>
    <dgm:pt modelId="{BE34E312-1573-47BE-AC52-88C7B698254A}" type="sibTrans" cxnId="{4A926BE9-E678-4DF1-8FE2-7441B7AE1EC8}">
      <dgm:prSet/>
      <dgm:spPr/>
      <dgm:t>
        <a:bodyPr/>
        <a:lstStyle/>
        <a:p>
          <a:endParaRPr lang="en-US"/>
        </a:p>
      </dgm:t>
    </dgm:pt>
    <dgm:pt modelId="{E3AFDB84-CE38-4CFC-9106-9CD9494B5BE0}">
      <dgm:prSet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800" i="0" dirty="0"/>
            <a:t>Targets/pathways with NAS &gt; 0 expected to have highest potential for activation in patients and represent potential non-target effects. </a:t>
          </a:r>
          <a:endParaRPr lang="en-US" sz="1800" i="1" dirty="0"/>
        </a:p>
      </dgm:t>
    </dgm:pt>
    <dgm:pt modelId="{E135D0D2-BFC5-4FB4-A106-10DCB57865D9}" type="parTrans" cxnId="{AE46E9BF-352D-4582-AFE2-ACE4E0FB5C6A}">
      <dgm:prSet/>
      <dgm:spPr/>
      <dgm:t>
        <a:bodyPr/>
        <a:lstStyle/>
        <a:p>
          <a:endParaRPr lang="en-US"/>
        </a:p>
      </dgm:t>
    </dgm:pt>
    <dgm:pt modelId="{299D36ED-C102-4104-8EE4-4BF02ECB39C2}" type="sibTrans" cxnId="{AE46E9BF-352D-4582-AFE2-ACE4E0FB5C6A}">
      <dgm:prSet/>
      <dgm:spPr/>
      <dgm:t>
        <a:bodyPr/>
        <a:lstStyle/>
        <a:p>
          <a:endParaRPr lang="en-US"/>
        </a:p>
      </dgm:t>
    </dgm:pt>
    <dgm:pt modelId="{86900976-3995-4281-B1A9-DA91C172BCA0}">
      <dgm:prSet/>
      <dgm:spPr/>
      <dgm:t>
        <a:bodyPr/>
        <a:lstStyle/>
        <a:p>
          <a:r>
            <a:rPr lang="en-US" dirty="0"/>
            <a:t>Troglitazone associated targets are correlated with DILI risk</a:t>
          </a:r>
        </a:p>
      </dgm:t>
    </dgm:pt>
    <dgm:pt modelId="{F9152AA1-1B96-4235-9901-F2E05F378BB0}" type="parTrans" cxnId="{FF04C03A-B79C-4F6D-ADA2-C276B87234E1}">
      <dgm:prSet/>
      <dgm:spPr/>
      <dgm:t>
        <a:bodyPr/>
        <a:lstStyle/>
        <a:p>
          <a:endParaRPr lang="en-US"/>
        </a:p>
      </dgm:t>
    </dgm:pt>
    <dgm:pt modelId="{AEF1EFE5-D4C5-43AD-A634-0FB07EF185B4}" type="sibTrans" cxnId="{FF04C03A-B79C-4F6D-ADA2-C276B87234E1}">
      <dgm:prSet/>
      <dgm:spPr/>
      <dgm:t>
        <a:bodyPr/>
        <a:lstStyle/>
        <a:p>
          <a:endParaRPr lang="en-US"/>
        </a:p>
      </dgm:t>
    </dgm:pt>
    <dgm:pt modelId="{65D6B3AB-0E0F-4B65-AD65-7C4F531B8FEB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800" i="0" dirty="0"/>
            <a:t>Correlation with Troglitazone-associated targets (higher NAS for Troglitazone vs Rosiglitazone Maleate) with role in liver injury/repair pathways</a:t>
          </a:r>
        </a:p>
      </dgm:t>
    </dgm:pt>
    <dgm:pt modelId="{6D19D2C7-60C3-4EA2-9CEC-EEF8CC762936}" type="parTrans" cxnId="{E0322F08-7745-49D9-9484-DDEA40464879}">
      <dgm:prSet/>
      <dgm:spPr/>
      <dgm:t>
        <a:bodyPr/>
        <a:lstStyle/>
        <a:p>
          <a:endParaRPr lang="en-US"/>
        </a:p>
      </dgm:t>
    </dgm:pt>
    <dgm:pt modelId="{DDC8F7A1-69A5-4E10-AC33-0DC1999E27A0}" type="sibTrans" cxnId="{E0322F08-7745-49D9-9484-DDEA40464879}">
      <dgm:prSet/>
      <dgm:spPr/>
      <dgm:t>
        <a:bodyPr/>
        <a:lstStyle/>
        <a:p>
          <a:endParaRPr lang="en-US"/>
        </a:p>
      </dgm:t>
    </dgm:pt>
    <dgm:pt modelId="{9795FCC5-B538-4694-AA87-3228308C64D2}">
      <dgm:prSet/>
      <dgm:spPr/>
      <dgm:t>
        <a:bodyPr/>
        <a:lstStyle/>
        <a:p>
          <a:r>
            <a:rPr lang="en-US" dirty="0"/>
            <a:t>Next</a:t>
          </a:r>
          <a:r>
            <a:rPr lang="en-US" baseline="0" dirty="0"/>
            <a:t> step: harness ToxCast for Liver Toxicity modeling</a:t>
          </a:r>
          <a:endParaRPr lang="en-US" dirty="0"/>
        </a:p>
      </dgm:t>
    </dgm:pt>
    <dgm:pt modelId="{E9B372E6-5C60-4286-9980-F4F373A4FC70}" type="parTrans" cxnId="{94C107E5-30B9-4F8F-A5A6-344EC92C304C}">
      <dgm:prSet/>
      <dgm:spPr/>
      <dgm:t>
        <a:bodyPr/>
        <a:lstStyle/>
        <a:p>
          <a:endParaRPr lang="en-US"/>
        </a:p>
      </dgm:t>
    </dgm:pt>
    <dgm:pt modelId="{01910A8E-3F3F-4530-AE7C-D778609B0FBC}" type="sibTrans" cxnId="{94C107E5-30B9-4F8F-A5A6-344EC92C304C}">
      <dgm:prSet/>
      <dgm:spPr/>
      <dgm:t>
        <a:bodyPr/>
        <a:lstStyle/>
        <a:p>
          <a:endParaRPr lang="en-US"/>
        </a:p>
      </dgm:t>
    </dgm:pt>
    <dgm:pt modelId="{D6BBF0EE-1D52-4306-B84B-EFCB898544D9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800" i="1" dirty="0"/>
            <a:t>Integrate ToxCast targets/pathways data with known predictors of liver toxicity for potentially enhanced models of liver toxicity (initiated)</a:t>
          </a:r>
        </a:p>
      </dgm:t>
    </dgm:pt>
    <dgm:pt modelId="{F2C762CA-D704-4E10-AB06-DD200E4E1143}" type="parTrans" cxnId="{3B04BBF4-F3E4-4D79-B90D-C095D0124901}">
      <dgm:prSet/>
      <dgm:spPr/>
      <dgm:t>
        <a:bodyPr/>
        <a:lstStyle/>
        <a:p>
          <a:endParaRPr lang="en-US"/>
        </a:p>
      </dgm:t>
    </dgm:pt>
    <dgm:pt modelId="{646DEFC6-8D0B-485E-AE79-A91C99CD6DC1}" type="sibTrans" cxnId="{3B04BBF4-F3E4-4D79-B90D-C095D0124901}">
      <dgm:prSet/>
      <dgm:spPr/>
      <dgm:t>
        <a:bodyPr/>
        <a:lstStyle/>
        <a:p>
          <a:endParaRPr lang="en-US"/>
        </a:p>
      </dgm:t>
    </dgm:pt>
    <dgm:pt modelId="{76898706-E74A-46EB-8A96-57A67CF5A478}" type="pres">
      <dgm:prSet presAssocID="{E9575D77-C40D-4C95-BA32-D2189778D1B7}" presName="Name0" presStyleCnt="0">
        <dgm:presLayoutVars>
          <dgm:dir/>
          <dgm:animLvl val="lvl"/>
          <dgm:resizeHandles val="exact"/>
        </dgm:presLayoutVars>
      </dgm:prSet>
      <dgm:spPr/>
    </dgm:pt>
    <dgm:pt modelId="{BFA52CC7-B948-43E8-9C44-CEBE77E50A20}" type="pres">
      <dgm:prSet presAssocID="{7789C881-56AD-45F6-B4A0-562B66466B5E}" presName="linNode" presStyleCnt="0"/>
      <dgm:spPr/>
    </dgm:pt>
    <dgm:pt modelId="{99327490-D54B-4D55-A12D-0F47DB66045E}" type="pres">
      <dgm:prSet presAssocID="{7789C881-56AD-45F6-B4A0-562B66466B5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6B12375-41F3-4BDD-BE9D-0684D35E2F66}" type="pres">
      <dgm:prSet presAssocID="{7789C881-56AD-45F6-B4A0-562B66466B5E}" presName="descendantText" presStyleLbl="alignAccFollowNode1" presStyleIdx="0" presStyleCnt="3">
        <dgm:presLayoutVars>
          <dgm:bulletEnabled val="1"/>
        </dgm:presLayoutVars>
      </dgm:prSet>
      <dgm:spPr/>
    </dgm:pt>
    <dgm:pt modelId="{579CE6EE-9097-4BE4-B71D-1A6C90E2D51C}" type="pres">
      <dgm:prSet presAssocID="{BE34E312-1573-47BE-AC52-88C7B698254A}" presName="sp" presStyleCnt="0"/>
      <dgm:spPr/>
    </dgm:pt>
    <dgm:pt modelId="{6870B88C-74EC-4931-A470-38FE72EE0472}" type="pres">
      <dgm:prSet presAssocID="{86900976-3995-4281-B1A9-DA91C172BCA0}" presName="linNode" presStyleCnt="0"/>
      <dgm:spPr/>
    </dgm:pt>
    <dgm:pt modelId="{65BBA247-5F97-42AB-A848-B3615FB80172}" type="pres">
      <dgm:prSet presAssocID="{86900976-3995-4281-B1A9-DA91C172BCA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3897D79-FCE0-416B-8813-D7E55877191E}" type="pres">
      <dgm:prSet presAssocID="{86900976-3995-4281-B1A9-DA91C172BCA0}" presName="descendantText" presStyleLbl="alignAccFollowNode1" presStyleIdx="1" presStyleCnt="3">
        <dgm:presLayoutVars>
          <dgm:bulletEnabled val="1"/>
        </dgm:presLayoutVars>
      </dgm:prSet>
      <dgm:spPr/>
    </dgm:pt>
    <dgm:pt modelId="{0B8EDEEE-81AC-4AD1-8C73-DA2062CFBF97}" type="pres">
      <dgm:prSet presAssocID="{AEF1EFE5-D4C5-43AD-A634-0FB07EF185B4}" presName="sp" presStyleCnt="0"/>
      <dgm:spPr/>
    </dgm:pt>
    <dgm:pt modelId="{F86A89E4-C28E-4D49-A2D0-4D9CBCAB81FE}" type="pres">
      <dgm:prSet presAssocID="{9795FCC5-B538-4694-AA87-3228308C64D2}" presName="linNode" presStyleCnt="0"/>
      <dgm:spPr/>
    </dgm:pt>
    <dgm:pt modelId="{F2BD7BFB-C8A6-4019-8065-5D251F399C57}" type="pres">
      <dgm:prSet presAssocID="{9795FCC5-B538-4694-AA87-3228308C64D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C2F9952-F1AC-4B9D-A27F-CA54C0F31C62}" type="pres">
      <dgm:prSet presAssocID="{9795FCC5-B538-4694-AA87-3228308C64D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0322F08-7745-49D9-9484-DDEA40464879}" srcId="{86900976-3995-4281-B1A9-DA91C172BCA0}" destId="{65D6B3AB-0E0F-4B65-AD65-7C4F531B8FEB}" srcOrd="0" destOrd="0" parTransId="{6D19D2C7-60C3-4EA2-9CEC-EEF8CC762936}" sibTransId="{DDC8F7A1-69A5-4E10-AC33-0DC1999E27A0}"/>
    <dgm:cxn modelId="{FF04C03A-B79C-4F6D-ADA2-C276B87234E1}" srcId="{E9575D77-C40D-4C95-BA32-D2189778D1B7}" destId="{86900976-3995-4281-B1A9-DA91C172BCA0}" srcOrd="1" destOrd="0" parTransId="{F9152AA1-1B96-4235-9901-F2E05F378BB0}" sibTransId="{AEF1EFE5-D4C5-43AD-A634-0FB07EF185B4}"/>
    <dgm:cxn modelId="{AF54CE3B-9F52-4E13-AEB0-1129B5D057B7}" type="presOf" srcId="{9795FCC5-B538-4694-AA87-3228308C64D2}" destId="{F2BD7BFB-C8A6-4019-8065-5D251F399C57}" srcOrd="0" destOrd="0" presId="urn:microsoft.com/office/officeart/2005/8/layout/vList5"/>
    <dgm:cxn modelId="{E78FCB64-70A9-4330-AA30-71E06B64ED12}" type="presOf" srcId="{D6BBF0EE-1D52-4306-B84B-EFCB898544D9}" destId="{4C2F9952-F1AC-4B9D-A27F-CA54C0F31C62}" srcOrd="0" destOrd="0" presId="urn:microsoft.com/office/officeart/2005/8/layout/vList5"/>
    <dgm:cxn modelId="{42073070-4CE6-4FDB-90A5-0C02C7EB2BFD}" type="presOf" srcId="{65D6B3AB-0E0F-4B65-AD65-7C4F531B8FEB}" destId="{43897D79-FCE0-416B-8813-D7E55877191E}" srcOrd="0" destOrd="0" presId="urn:microsoft.com/office/officeart/2005/8/layout/vList5"/>
    <dgm:cxn modelId="{45BAEE57-AB05-4F81-A58F-5C524D77ABD1}" type="presOf" srcId="{E9575D77-C40D-4C95-BA32-D2189778D1B7}" destId="{76898706-E74A-46EB-8A96-57A67CF5A478}" srcOrd="0" destOrd="0" presId="urn:microsoft.com/office/officeart/2005/8/layout/vList5"/>
    <dgm:cxn modelId="{0EB8407E-716B-4BEA-8DAA-1A73D275DABD}" type="presOf" srcId="{E3AFDB84-CE38-4CFC-9106-9CD9494B5BE0}" destId="{36B12375-41F3-4BDD-BE9D-0684D35E2F66}" srcOrd="0" destOrd="0" presId="urn:microsoft.com/office/officeart/2005/8/layout/vList5"/>
    <dgm:cxn modelId="{2A8624A1-075E-4044-8841-C77BB91B5ACF}" type="presOf" srcId="{7789C881-56AD-45F6-B4A0-562B66466B5E}" destId="{99327490-D54B-4D55-A12D-0F47DB66045E}" srcOrd="0" destOrd="0" presId="urn:microsoft.com/office/officeart/2005/8/layout/vList5"/>
    <dgm:cxn modelId="{AE46E9BF-352D-4582-AFE2-ACE4E0FB5C6A}" srcId="{7789C881-56AD-45F6-B4A0-562B66466B5E}" destId="{E3AFDB84-CE38-4CFC-9106-9CD9494B5BE0}" srcOrd="0" destOrd="0" parTransId="{E135D0D2-BFC5-4FB4-A106-10DCB57865D9}" sibTransId="{299D36ED-C102-4104-8EE4-4BF02ECB39C2}"/>
    <dgm:cxn modelId="{94C107E5-30B9-4F8F-A5A6-344EC92C304C}" srcId="{E9575D77-C40D-4C95-BA32-D2189778D1B7}" destId="{9795FCC5-B538-4694-AA87-3228308C64D2}" srcOrd="2" destOrd="0" parTransId="{E9B372E6-5C60-4286-9980-F4F373A4FC70}" sibTransId="{01910A8E-3F3F-4530-AE7C-D778609B0FBC}"/>
    <dgm:cxn modelId="{4A926BE9-E678-4DF1-8FE2-7441B7AE1EC8}" srcId="{E9575D77-C40D-4C95-BA32-D2189778D1B7}" destId="{7789C881-56AD-45F6-B4A0-562B66466B5E}" srcOrd="0" destOrd="0" parTransId="{56256DC8-8DCD-4EA3-9D8B-AEE6A2644A24}" sibTransId="{BE34E312-1573-47BE-AC52-88C7B698254A}"/>
    <dgm:cxn modelId="{3B04BBF4-F3E4-4D79-B90D-C095D0124901}" srcId="{9795FCC5-B538-4694-AA87-3228308C64D2}" destId="{D6BBF0EE-1D52-4306-B84B-EFCB898544D9}" srcOrd="0" destOrd="0" parTransId="{F2C762CA-D704-4E10-AB06-DD200E4E1143}" sibTransId="{646DEFC6-8D0B-485E-AE79-A91C99CD6DC1}"/>
    <dgm:cxn modelId="{7C0866F8-A7A4-43DE-9BC3-3B870BF84AC1}" type="presOf" srcId="{86900976-3995-4281-B1A9-DA91C172BCA0}" destId="{65BBA247-5F97-42AB-A848-B3615FB80172}" srcOrd="0" destOrd="0" presId="urn:microsoft.com/office/officeart/2005/8/layout/vList5"/>
    <dgm:cxn modelId="{FAF986CD-D2D9-4167-B087-F78E3A750607}" type="presParOf" srcId="{76898706-E74A-46EB-8A96-57A67CF5A478}" destId="{BFA52CC7-B948-43E8-9C44-CEBE77E50A20}" srcOrd="0" destOrd="0" presId="urn:microsoft.com/office/officeart/2005/8/layout/vList5"/>
    <dgm:cxn modelId="{F79D85D8-9723-41FF-BC9C-88C0184623DE}" type="presParOf" srcId="{BFA52CC7-B948-43E8-9C44-CEBE77E50A20}" destId="{99327490-D54B-4D55-A12D-0F47DB66045E}" srcOrd="0" destOrd="0" presId="urn:microsoft.com/office/officeart/2005/8/layout/vList5"/>
    <dgm:cxn modelId="{1421EA70-D50C-49B3-9A3B-D887E6DFCD44}" type="presParOf" srcId="{BFA52CC7-B948-43E8-9C44-CEBE77E50A20}" destId="{36B12375-41F3-4BDD-BE9D-0684D35E2F66}" srcOrd="1" destOrd="0" presId="urn:microsoft.com/office/officeart/2005/8/layout/vList5"/>
    <dgm:cxn modelId="{01A12016-B4B5-48A7-8CA1-2FFAD58D28BA}" type="presParOf" srcId="{76898706-E74A-46EB-8A96-57A67CF5A478}" destId="{579CE6EE-9097-4BE4-B71D-1A6C90E2D51C}" srcOrd="1" destOrd="0" presId="urn:microsoft.com/office/officeart/2005/8/layout/vList5"/>
    <dgm:cxn modelId="{3EA52B4C-36F2-40C4-9B77-1C35BF2377F6}" type="presParOf" srcId="{76898706-E74A-46EB-8A96-57A67CF5A478}" destId="{6870B88C-74EC-4931-A470-38FE72EE0472}" srcOrd="2" destOrd="0" presId="urn:microsoft.com/office/officeart/2005/8/layout/vList5"/>
    <dgm:cxn modelId="{135DA485-8D50-454A-9965-B3EDD53C9486}" type="presParOf" srcId="{6870B88C-74EC-4931-A470-38FE72EE0472}" destId="{65BBA247-5F97-42AB-A848-B3615FB80172}" srcOrd="0" destOrd="0" presId="urn:microsoft.com/office/officeart/2005/8/layout/vList5"/>
    <dgm:cxn modelId="{54153540-A63E-4DE2-B1A5-B04BCFB19601}" type="presParOf" srcId="{6870B88C-74EC-4931-A470-38FE72EE0472}" destId="{43897D79-FCE0-416B-8813-D7E55877191E}" srcOrd="1" destOrd="0" presId="urn:microsoft.com/office/officeart/2005/8/layout/vList5"/>
    <dgm:cxn modelId="{CBED2CA9-EED6-488B-893E-C5426494CF37}" type="presParOf" srcId="{76898706-E74A-46EB-8A96-57A67CF5A478}" destId="{0B8EDEEE-81AC-4AD1-8C73-DA2062CFBF97}" srcOrd="3" destOrd="0" presId="urn:microsoft.com/office/officeart/2005/8/layout/vList5"/>
    <dgm:cxn modelId="{7C4F4E0B-F901-4EBC-9250-90E22CD7C21C}" type="presParOf" srcId="{76898706-E74A-46EB-8A96-57A67CF5A478}" destId="{F86A89E4-C28E-4D49-A2D0-4D9CBCAB81FE}" srcOrd="4" destOrd="0" presId="urn:microsoft.com/office/officeart/2005/8/layout/vList5"/>
    <dgm:cxn modelId="{A4F8EC31-FF80-458F-B6A1-67A1C1EFC408}" type="presParOf" srcId="{F86A89E4-C28E-4D49-A2D0-4D9CBCAB81FE}" destId="{F2BD7BFB-C8A6-4019-8065-5D251F399C57}" srcOrd="0" destOrd="0" presId="urn:microsoft.com/office/officeart/2005/8/layout/vList5"/>
    <dgm:cxn modelId="{3D0F8B66-2A21-4037-9D15-269A8D6D62E4}" type="presParOf" srcId="{F86A89E4-C28E-4D49-A2D0-4D9CBCAB81FE}" destId="{4C2F9952-F1AC-4B9D-A27F-CA54C0F31C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A18FE-190A-46FB-9256-53CF13580FC3}">
      <dsp:nvSpPr>
        <dsp:cNvPr id="0" name=""/>
        <dsp:cNvSpPr/>
      </dsp:nvSpPr>
      <dsp:spPr>
        <a:xfrm>
          <a:off x="1399828" y="230"/>
          <a:ext cx="1561058" cy="780529"/>
        </a:xfrm>
        <a:prstGeom prst="roundRect">
          <a:avLst>
            <a:gd name="adj" fmla="val 10000"/>
          </a:avLst>
        </a:prstGeom>
        <a:solidFill>
          <a:srgbClr val="FF5050">
            <a:alpha val="69804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</a:t>
          </a:r>
          <a:r>
            <a:rPr lang="en-US" sz="1600" kern="1200" baseline="-25000" dirty="0"/>
            <a:t>max</a:t>
          </a:r>
          <a:r>
            <a:rPr lang="en-US" sz="1600" kern="1200" dirty="0"/>
            <a:t> &gt; AC50</a:t>
          </a:r>
        </a:p>
      </dsp:txBody>
      <dsp:txXfrm>
        <a:off x="1422689" y="23091"/>
        <a:ext cx="1515336" cy="734807"/>
      </dsp:txXfrm>
    </dsp:sp>
    <dsp:sp modelId="{F3F210CE-2E62-4E66-8774-1E31E598472F}">
      <dsp:nvSpPr>
        <dsp:cNvPr id="0" name=""/>
        <dsp:cNvSpPr/>
      </dsp:nvSpPr>
      <dsp:spPr>
        <a:xfrm>
          <a:off x="1555934" y="780759"/>
          <a:ext cx="156105" cy="585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396"/>
              </a:lnTo>
              <a:lnTo>
                <a:pt x="156105" y="5853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318DC-4255-47A1-A849-B254FD8E6D81}">
      <dsp:nvSpPr>
        <dsp:cNvPr id="0" name=""/>
        <dsp:cNvSpPr/>
      </dsp:nvSpPr>
      <dsp:spPr>
        <a:xfrm>
          <a:off x="1712040" y="975892"/>
          <a:ext cx="1248846" cy="780529"/>
        </a:xfrm>
        <a:prstGeom prst="roundRect">
          <a:avLst>
            <a:gd name="adj" fmla="val 10000"/>
          </a:avLst>
        </a:prstGeom>
        <a:solidFill>
          <a:srgbClr val="FF5050">
            <a:alpha val="69804"/>
          </a:srgb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high potential for activation</a:t>
          </a:r>
        </a:p>
      </dsp:txBody>
      <dsp:txXfrm>
        <a:off x="1734901" y="998753"/>
        <a:ext cx="1203124" cy="734807"/>
      </dsp:txXfrm>
    </dsp:sp>
    <dsp:sp modelId="{0F3E82A4-7569-4F53-A3BD-D29AC7893609}">
      <dsp:nvSpPr>
        <dsp:cNvPr id="0" name=""/>
        <dsp:cNvSpPr/>
      </dsp:nvSpPr>
      <dsp:spPr>
        <a:xfrm>
          <a:off x="3351151" y="230"/>
          <a:ext cx="1561058" cy="78052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</a:t>
          </a:r>
          <a:r>
            <a:rPr lang="en-US" sz="1600" kern="1200" baseline="-25000" dirty="0"/>
            <a:t>max</a:t>
          </a:r>
          <a:r>
            <a:rPr lang="en-US" sz="1600" kern="1200" dirty="0"/>
            <a:t> &lt;&lt; AC50</a:t>
          </a:r>
        </a:p>
      </dsp:txBody>
      <dsp:txXfrm>
        <a:off x="3374012" y="23091"/>
        <a:ext cx="1515336" cy="734807"/>
      </dsp:txXfrm>
    </dsp:sp>
    <dsp:sp modelId="{5FF6A161-AAB9-43F6-BC8E-6F81D26F76ED}">
      <dsp:nvSpPr>
        <dsp:cNvPr id="0" name=""/>
        <dsp:cNvSpPr/>
      </dsp:nvSpPr>
      <dsp:spPr>
        <a:xfrm>
          <a:off x="3507257" y="780759"/>
          <a:ext cx="156105" cy="585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396"/>
              </a:lnTo>
              <a:lnTo>
                <a:pt x="156105" y="5853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112BB-A34E-4AFB-8877-ABFE2DC7E8AA}">
      <dsp:nvSpPr>
        <dsp:cNvPr id="0" name=""/>
        <dsp:cNvSpPr/>
      </dsp:nvSpPr>
      <dsp:spPr>
        <a:xfrm>
          <a:off x="3663362" y="975892"/>
          <a:ext cx="1248846" cy="78052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low potential for activation</a:t>
          </a:r>
        </a:p>
      </dsp:txBody>
      <dsp:txXfrm>
        <a:off x="3686223" y="998753"/>
        <a:ext cx="1203124" cy="7348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12375-41F3-4BDD-BE9D-0684D35E2F66}">
      <dsp:nvSpPr>
        <dsp:cNvPr id="0" name=""/>
        <dsp:cNvSpPr/>
      </dsp:nvSpPr>
      <dsp:spPr>
        <a:xfrm rot="5400000">
          <a:off x="7179166" y="-2878244"/>
          <a:ext cx="1277290" cy="735794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635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dirty="0"/>
            <a:t>Targets/pathways with NAS &gt; 0 expected to have highest potential for activation in patients and represent potential non-target effects. </a:t>
          </a:r>
          <a:endParaRPr lang="en-US" sz="1800" i="1" kern="1200" dirty="0"/>
        </a:p>
      </dsp:txBody>
      <dsp:txXfrm rot="-5400000">
        <a:off x="4138841" y="224433"/>
        <a:ext cx="7295588" cy="1152586"/>
      </dsp:txXfrm>
    </dsp:sp>
    <dsp:sp modelId="{99327490-D54B-4D55-A12D-0F47DB66045E}">
      <dsp:nvSpPr>
        <dsp:cNvPr id="0" name=""/>
        <dsp:cNvSpPr/>
      </dsp:nvSpPr>
      <dsp:spPr>
        <a:xfrm>
          <a:off x="0" y="2419"/>
          <a:ext cx="4138841" cy="1596612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Normalized activation score (NAS) stratifies molecular actions of drugs</a:t>
          </a:r>
        </a:p>
      </dsp:txBody>
      <dsp:txXfrm>
        <a:off x="77940" y="80359"/>
        <a:ext cx="3982961" cy="1440732"/>
      </dsp:txXfrm>
    </dsp:sp>
    <dsp:sp modelId="{43897D79-FCE0-416B-8813-D7E55877191E}">
      <dsp:nvSpPr>
        <dsp:cNvPr id="0" name=""/>
        <dsp:cNvSpPr/>
      </dsp:nvSpPr>
      <dsp:spPr>
        <a:xfrm rot="5400000">
          <a:off x="7179166" y="-1201801"/>
          <a:ext cx="1277290" cy="7357940"/>
        </a:xfrm>
        <a:prstGeom prst="round2Same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635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dirty="0"/>
            <a:t>Correlation with Troglitazone-associated targets (higher NAS for Troglitazone vs Rosiglitazone Maleate) with role in liver injury/repair pathways</a:t>
          </a:r>
        </a:p>
      </dsp:txBody>
      <dsp:txXfrm rot="-5400000">
        <a:off x="4138841" y="1900876"/>
        <a:ext cx="7295588" cy="1152586"/>
      </dsp:txXfrm>
    </dsp:sp>
    <dsp:sp modelId="{65BBA247-5F97-42AB-A848-B3615FB80172}">
      <dsp:nvSpPr>
        <dsp:cNvPr id="0" name=""/>
        <dsp:cNvSpPr/>
      </dsp:nvSpPr>
      <dsp:spPr>
        <a:xfrm>
          <a:off x="0" y="1678862"/>
          <a:ext cx="4138841" cy="1596612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Troglitazone associated targets are correlated with DILI risk</a:t>
          </a:r>
        </a:p>
      </dsp:txBody>
      <dsp:txXfrm>
        <a:off x="77940" y="1756802"/>
        <a:ext cx="3982961" cy="1440732"/>
      </dsp:txXfrm>
    </dsp:sp>
    <dsp:sp modelId="{4C2F9952-F1AC-4B9D-A27F-CA54C0F31C62}">
      <dsp:nvSpPr>
        <dsp:cNvPr id="0" name=""/>
        <dsp:cNvSpPr/>
      </dsp:nvSpPr>
      <dsp:spPr>
        <a:xfrm rot="5400000">
          <a:off x="7179166" y="474642"/>
          <a:ext cx="1277290" cy="7357940"/>
        </a:xfrm>
        <a:prstGeom prst="round2Same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635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dirty="0"/>
            <a:t>Integrate ToxCast targets/pathways data with known predictors of liver toxicity for potentially enhanced models of liver toxicity (initiated)</a:t>
          </a:r>
        </a:p>
      </dsp:txBody>
      <dsp:txXfrm rot="-5400000">
        <a:off x="4138841" y="3577319"/>
        <a:ext cx="7295588" cy="1152586"/>
      </dsp:txXfrm>
    </dsp:sp>
    <dsp:sp modelId="{F2BD7BFB-C8A6-4019-8065-5D251F399C57}">
      <dsp:nvSpPr>
        <dsp:cNvPr id="0" name=""/>
        <dsp:cNvSpPr/>
      </dsp:nvSpPr>
      <dsp:spPr>
        <a:xfrm>
          <a:off x="0" y="3355306"/>
          <a:ext cx="4138841" cy="1596612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Next</a:t>
          </a:r>
          <a:r>
            <a:rPr lang="en-US" sz="2700" kern="1200" baseline="0" dirty="0"/>
            <a:t> step: harness ToxCast for Liver Toxicity modeling</a:t>
          </a:r>
          <a:endParaRPr lang="en-US" sz="2700" kern="1200" dirty="0"/>
        </a:p>
      </dsp:txBody>
      <dsp:txXfrm>
        <a:off x="77940" y="3433246"/>
        <a:ext cx="3982961" cy="1440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10B2F-789C-C741-8E58-7301F14B1B9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CC28C-1DB4-4F49-BD5E-9C5D2565F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8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5C31-0603-48A2-9A90-25446D23B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D370A-0760-46DD-9F2E-A8504F21D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80231-6040-4CFF-80DF-A6AF8F49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F7BC-1185-43B5-A199-F1265C8ADDC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92ED2-3BDA-4717-B1F2-3B847327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9E5B-0880-4338-9415-6772591E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6431-28EF-4DDE-996B-8E8E212B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1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9BA2-4444-4116-A00B-019CA856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1FD19-0CCC-4FF4-8A54-083B55B6F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49434-61EE-469E-AC39-E4CEE7EE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F7BC-1185-43B5-A199-F1265C8ADDC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F199D-003A-42C2-8039-FD3E3A35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F412-6E12-4720-81C1-1943265A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6431-28EF-4DDE-996B-8E8E212B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2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2DE4C-879D-45E0-B229-7E3A6CCC9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40B47-27E8-4CBB-B5AC-A24B8C887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A46C7-E22D-42E2-9A60-4B67BBB4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F7BC-1185-43B5-A199-F1265C8ADDC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4A7C-B0CA-4E95-9A9B-74102B85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855AC-D5B4-4B06-897F-673B6790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6431-28EF-4DDE-996B-8E8E212B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3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09C0-14B1-47A8-97A6-B0E14AE9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BCA6-C530-48DF-B382-5DB4B136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FD25E-F113-4256-9C74-2C548F8F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F7BC-1185-43B5-A199-F1265C8ADDC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F47E-53F6-4D33-AD9E-B87C9933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E81D2-010E-4AF9-A719-D1CD6960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6431-28EF-4DDE-996B-8E8E212B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9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B4C6-5899-4169-AB70-CB9C7BC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157D4-34D2-426F-A15D-E62110AA9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C47AD-F0CD-4B88-AFE2-F8A4122C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F7BC-1185-43B5-A199-F1265C8ADDC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4AF3D-BADA-4342-9893-B2FBBCAC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D0478-FC94-4FC9-A95F-55AB8862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6431-28EF-4DDE-996B-8E8E212B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7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7C35-349A-48DF-8525-D4CF810E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DB07-436E-462D-BE64-70B08BB85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A7284-6A43-41AB-98EC-B63447B93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4A7D6-1FD1-4DEF-92B2-BC071C50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F7BC-1185-43B5-A199-F1265C8ADDC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8E15B-D2A8-4785-BC55-A80AA17A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AA08B-D77A-4153-B6DB-8FCAD2C5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6431-28EF-4DDE-996B-8E8E212B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5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D851-D3C9-4ED7-80EA-D5E66C9F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17CDE-61F8-4E93-874B-C64C097BF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AFFA4-7302-41E1-8EDA-711B018FA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51B9C-2350-4D83-A642-FDE55FC66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2A011-2F2D-4785-A78C-84D0F7A31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12687-57D5-4273-8E22-9D657B7E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F7BC-1185-43B5-A199-F1265C8ADDC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D82C6-44B7-48AF-8367-3A66F1EF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ACFDA-7E38-43E8-AAED-5ACAAFD6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6431-28EF-4DDE-996B-8E8E212B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6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405B-6BC8-4404-A4A1-33723C71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7B7A5-7DA8-4DA2-B646-95889EE4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F7BC-1185-43B5-A199-F1265C8ADDC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13338-E863-4835-B24B-42881A85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29D46-6481-42C5-9F28-839FFBA2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6431-28EF-4DDE-996B-8E8E212B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0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C6EAC-D3F4-4449-B8F1-5FFC0F39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F7BC-1185-43B5-A199-F1265C8ADDC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B322C-8F1F-42CE-802E-EAEF31F7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10CE7-4E27-4832-B251-660C1025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6431-28EF-4DDE-996B-8E8E212B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3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A612-669E-43B3-9A75-25132120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A868-D82E-4FAE-B966-6BD4A26CF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9A6FC-AF0E-46C2-A4FE-E10B80B79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5059A-4D26-4ED0-9C78-33DC3F3C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F7BC-1185-43B5-A199-F1265C8ADDC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5E33C-F6CC-4C71-829F-E1088E80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2F303-B4A4-4D26-B67D-F97EA0EB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6431-28EF-4DDE-996B-8E8E212B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6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B83E-5022-45FE-A0CD-F91557FF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E05E6-9161-4925-BB96-780F45AF8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E874C-A965-4D2F-B3C0-0150D8D3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8EC40-944E-4D3E-9DB5-8521B491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F7BC-1185-43B5-A199-F1265C8ADDC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65AD4-56D7-4DEE-A275-22D223F5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F1498-3943-4CD9-A0C1-D804DE88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6431-28EF-4DDE-996B-8E8E212B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67CC2-1D14-4DDD-9043-AF71B23F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5DDB3-B635-4F69-917C-4C1C6352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86F2B-9158-4A23-93AB-F3D9E3537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BF7BC-1185-43B5-A199-F1265C8ADDC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F0885-61C1-41C2-A87D-2A4645420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8FA03-3261-4874-8925-6E6DDC1BE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6431-28EF-4DDE-996B-8E8E212B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abetesincontrol.com/" TargetMode="External"/><Relationship Id="rId2" Type="http://schemas.openxmlformats.org/officeDocument/2006/relationships/hyperlink" Target="http://tmedweb.tulane.edu/pharmwiki/doku.php/thiazolidinedion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FB05-6C3E-4FE5-A391-EE1219222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790" y="1659691"/>
            <a:ext cx="114724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 interrogation of </a:t>
            </a:r>
            <a:r>
              <a:rPr lang="en-US" dirty="0" err="1"/>
              <a:t>Toxcast</a:t>
            </a:r>
            <a:r>
              <a:rPr lang="en-US" dirty="0"/>
              <a:t> database for DILI-associated differences in Troglitazone vs Rosiglitazone Maleate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7EAAA-037B-4474-9F0D-6DC2F35DE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405" y="3875418"/>
            <a:ext cx="9144000" cy="211060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Sricharan</a:t>
            </a:r>
            <a:r>
              <a:rPr lang="en-US" dirty="0"/>
              <a:t> Bandhakavi</a:t>
            </a:r>
          </a:p>
          <a:p>
            <a:r>
              <a:rPr lang="en-US" dirty="0"/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33686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0558D5-0C99-47DB-B535-987B3755E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00" y="1287730"/>
            <a:ext cx="10376848" cy="53311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659146-6352-41AB-9C72-3F3FB646E3E5}"/>
              </a:ext>
            </a:extLst>
          </p:cNvPr>
          <p:cNvSpPr txBox="1"/>
          <p:nvPr/>
        </p:nvSpPr>
        <p:spPr>
          <a:xfrm>
            <a:off x="3886076" y="5523195"/>
            <a:ext cx="1812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5050"/>
                </a:solidFill>
              </a:rPr>
              <a:t>High activation level (n=5)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05D344C-8335-4F3E-880C-064703597640}"/>
              </a:ext>
            </a:extLst>
          </p:cNvPr>
          <p:cNvSpPr/>
          <p:nvPr/>
        </p:nvSpPr>
        <p:spPr>
          <a:xfrm>
            <a:off x="3796920" y="5129656"/>
            <a:ext cx="45719" cy="10972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6C58F38-018C-4A78-A1D8-88DF0B11F37C}"/>
              </a:ext>
            </a:extLst>
          </p:cNvPr>
          <p:cNvSpPr/>
          <p:nvPr/>
        </p:nvSpPr>
        <p:spPr>
          <a:xfrm>
            <a:off x="3797427" y="4395117"/>
            <a:ext cx="45719" cy="592007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744EF-F363-4383-B5A9-1ECC60BD60CA}"/>
              </a:ext>
            </a:extLst>
          </p:cNvPr>
          <p:cNvSpPr txBox="1"/>
          <p:nvPr/>
        </p:nvSpPr>
        <p:spPr>
          <a:xfrm>
            <a:off x="3895503" y="4537573"/>
            <a:ext cx="1994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Modest activation level (n=3)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EC04799-7893-4AF9-B055-9E8E33AF2044}"/>
              </a:ext>
            </a:extLst>
          </p:cNvPr>
          <p:cNvSpPr/>
          <p:nvPr/>
        </p:nvSpPr>
        <p:spPr>
          <a:xfrm>
            <a:off x="3796184" y="1450961"/>
            <a:ext cx="45719" cy="2802751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1F544-C606-4275-BAAC-832D83EE9ECD}"/>
              </a:ext>
            </a:extLst>
          </p:cNvPr>
          <p:cNvSpPr txBox="1"/>
          <p:nvPr/>
        </p:nvSpPr>
        <p:spPr>
          <a:xfrm>
            <a:off x="3895503" y="2699861"/>
            <a:ext cx="2581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Low activation level (12)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19098A3-9DA3-4ED2-B8B5-A027E940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91" y="39428"/>
            <a:ext cx="1182929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NAS stratified putative transcriptional regulatory targets of Rosiglitazone Maleate in humans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722D90-AC7F-4FA0-9295-9E2374E8E1B9}"/>
                  </a:ext>
                </a:extLst>
              </p:cNvPr>
              <p:cNvSpPr txBox="1"/>
              <p:nvPr/>
            </p:nvSpPr>
            <p:spPr>
              <a:xfrm>
                <a:off x="6705974" y="5876263"/>
                <a:ext cx="3324180" cy="3506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𝑁𝑜𝑟𝑚𝑎𝑙𝑖𝑧𝑒𝑑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𝐴𝑐𝑡𝑖𝑣𝑎𝑡𝑖𝑜𝑛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2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𝐴𝐶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2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722D90-AC7F-4FA0-9295-9E2374E8E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974" y="5876263"/>
                <a:ext cx="3324180" cy="350673"/>
              </a:xfrm>
              <a:prstGeom prst="rect">
                <a:avLst/>
              </a:prstGeom>
              <a:blipFill>
                <a:blip r:embed="rId3"/>
                <a:stretch>
                  <a:fillRect t="-3509" r="-917" b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531C4C5-71A8-453E-BCDC-2A00063044DA}"/>
              </a:ext>
            </a:extLst>
          </p:cNvPr>
          <p:cNvSpPr txBox="1"/>
          <p:nvPr/>
        </p:nvSpPr>
        <p:spPr>
          <a:xfrm>
            <a:off x="6816059" y="6541573"/>
            <a:ext cx="523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**C</a:t>
            </a:r>
            <a:r>
              <a:rPr lang="en-US" sz="1200" i="1" baseline="-25000" dirty="0"/>
              <a:t>max</a:t>
            </a:r>
            <a:r>
              <a:rPr lang="en-US" sz="1200" i="1" dirty="0"/>
              <a:t> (Rosiglitazone Maleate) = 598 ng/mL (at 8mg/day dose) = 1.26 </a:t>
            </a:r>
            <a:r>
              <a:rPr lang="en-US" sz="1200" i="1" dirty="0" err="1">
                <a:latin typeface="Symbol" panose="05050102010706020507" pitchFamily="18" charset="2"/>
              </a:rPr>
              <a:t>m</a:t>
            </a:r>
            <a:r>
              <a:rPr lang="en-US" sz="1200" i="1" dirty="0" err="1"/>
              <a:t>moles</a:t>
            </a:r>
            <a:r>
              <a:rPr lang="en-US" sz="1200" i="1" dirty="0"/>
              <a:t>/L</a:t>
            </a:r>
          </a:p>
        </p:txBody>
      </p:sp>
    </p:spTree>
    <p:extLst>
      <p:ext uri="{BB962C8B-B14F-4D97-AF65-F5344CB8AC3E}">
        <p14:creationId xmlns:p14="http://schemas.microsoft.com/office/powerpoint/2010/main" val="32944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0F21064-C757-4930-9220-BD3A9BC18D94}"/>
              </a:ext>
            </a:extLst>
          </p:cNvPr>
          <p:cNvGrpSpPr/>
          <p:nvPr/>
        </p:nvGrpSpPr>
        <p:grpSpPr>
          <a:xfrm>
            <a:off x="523095" y="1275066"/>
            <a:ext cx="10595457" cy="5443416"/>
            <a:chOff x="523095" y="1312774"/>
            <a:chExt cx="10595457" cy="544341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D35FB1C-493E-452B-8EDA-BDFC841D0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095" y="1312774"/>
              <a:ext cx="10595457" cy="544341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3BD7C1-ACFF-4472-BE80-E1FC7D4936F3}"/>
                </a:ext>
              </a:extLst>
            </p:cNvPr>
            <p:cNvSpPr txBox="1"/>
            <p:nvPr/>
          </p:nvSpPr>
          <p:spPr>
            <a:xfrm>
              <a:off x="3747306" y="5693145"/>
              <a:ext cx="18123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FF5050"/>
                  </a:solidFill>
                </a:rPr>
                <a:t>High activation level (n=9)</a:t>
              </a:r>
            </a:p>
          </p:txBody>
        </p:sp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F1CBD09E-A4AE-4529-BA72-CA19DC2DDC09}"/>
                </a:ext>
              </a:extLst>
            </p:cNvPr>
            <p:cNvSpPr/>
            <p:nvPr/>
          </p:nvSpPr>
          <p:spPr>
            <a:xfrm>
              <a:off x="3661739" y="5269377"/>
              <a:ext cx="44982" cy="1111357"/>
            </a:xfrm>
            <a:prstGeom prst="rightBrace">
              <a:avLst/>
            </a:prstGeom>
            <a:ln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8761E4C1-6BC0-4964-89FB-9B733FD7C23E}"/>
                </a:ext>
              </a:extLst>
            </p:cNvPr>
            <p:cNvSpPr/>
            <p:nvPr/>
          </p:nvSpPr>
          <p:spPr>
            <a:xfrm>
              <a:off x="3654232" y="2704093"/>
              <a:ext cx="45719" cy="2506590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58A04E-32D5-4F54-BFE4-A9A4F0D4A40B}"/>
                </a:ext>
              </a:extLst>
            </p:cNvPr>
            <p:cNvSpPr txBox="1"/>
            <p:nvPr/>
          </p:nvSpPr>
          <p:spPr>
            <a:xfrm>
              <a:off x="3747307" y="3895983"/>
              <a:ext cx="2073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2"/>
                  </a:solidFill>
                </a:rPr>
                <a:t>Modest activation level (n=19)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480BE46C-6ECA-4F1D-B25B-5EC881CA6BDC}"/>
                </a:ext>
              </a:extLst>
            </p:cNvPr>
            <p:cNvSpPr/>
            <p:nvPr/>
          </p:nvSpPr>
          <p:spPr>
            <a:xfrm>
              <a:off x="3660322" y="1402699"/>
              <a:ext cx="45719" cy="1235638"/>
            </a:xfrm>
            <a:prstGeom prst="righ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468DC9-D9FA-4482-8634-113B265391D1}"/>
                </a:ext>
              </a:extLst>
            </p:cNvPr>
            <p:cNvSpPr txBox="1"/>
            <p:nvPr/>
          </p:nvSpPr>
          <p:spPr>
            <a:xfrm>
              <a:off x="3747305" y="2025515"/>
              <a:ext cx="1699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1"/>
                  </a:solidFill>
                </a:rPr>
                <a:t>Low activation level (10)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73E2315-519F-4629-B84C-1C06F15D86E8}"/>
                    </a:ext>
                  </a:extLst>
                </p:cNvPr>
                <p:cNvSpPr txBox="1"/>
                <p:nvPr/>
              </p:nvSpPr>
              <p:spPr>
                <a:xfrm>
                  <a:off x="6527142" y="6001401"/>
                  <a:ext cx="3324180" cy="3506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𝑁𝑜𝑟𝑚𝑎𝑙𝑖𝑧𝑒𝑑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𝐴𝑐𝑡𝑖𝑣𝑎𝑡𝑖𝑜𝑛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12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𝐴𝐶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12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den>
                        </m:f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73E2315-519F-4629-B84C-1C06F15D8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142" y="6001401"/>
                  <a:ext cx="3324180" cy="350673"/>
                </a:xfrm>
                <a:prstGeom prst="rect">
                  <a:avLst/>
                </a:prstGeom>
                <a:blipFill>
                  <a:blip r:embed="rId3"/>
                  <a:stretch>
                    <a:fillRect t="-3448" r="-734" b="-155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id="{33D25F32-BD5A-493E-81F0-2C84B1B0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5" y="39428"/>
            <a:ext cx="11852635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NAS stratified putative transcriptional regulatory targets of Troglitazone in humans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417642-5629-40E2-A57E-8F17E4994756}"/>
              </a:ext>
            </a:extLst>
          </p:cNvPr>
          <p:cNvSpPr txBox="1"/>
          <p:nvPr/>
        </p:nvSpPr>
        <p:spPr>
          <a:xfrm>
            <a:off x="1593610" y="6554732"/>
            <a:ext cx="482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**C</a:t>
            </a:r>
            <a:r>
              <a:rPr lang="en-US" sz="1200" i="1" baseline="-25000" dirty="0"/>
              <a:t>max</a:t>
            </a:r>
            <a:r>
              <a:rPr lang="en-US" sz="1200" i="1" dirty="0"/>
              <a:t> (Troglitazone) = 2.82 </a:t>
            </a:r>
            <a:r>
              <a:rPr lang="en-US" sz="1200" i="1" dirty="0">
                <a:latin typeface="Symbol" panose="05050102010706020507" pitchFamily="18" charset="2"/>
              </a:rPr>
              <a:t>m</a:t>
            </a:r>
            <a:r>
              <a:rPr lang="en-US" sz="1200" i="1" dirty="0"/>
              <a:t>g/mL (at 600mg/day dose) = 6.38 </a:t>
            </a:r>
            <a:r>
              <a:rPr lang="en-US" sz="1200" i="1" dirty="0" err="1">
                <a:latin typeface="Symbol" panose="05050102010706020507" pitchFamily="18" charset="2"/>
              </a:rPr>
              <a:t>m</a:t>
            </a:r>
            <a:r>
              <a:rPr lang="en-US" sz="1200" i="1" dirty="0" err="1"/>
              <a:t>moles</a:t>
            </a:r>
            <a:r>
              <a:rPr lang="en-US" sz="1200" i="1" dirty="0"/>
              <a:t>/L</a:t>
            </a:r>
          </a:p>
        </p:txBody>
      </p:sp>
    </p:spTree>
    <p:extLst>
      <p:ext uri="{BB962C8B-B14F-4D97-AF65-F5344CB8AC3E}">
        <p14:creationId xmlns:p14="http://schemas.microsoft.com/office/powerpoint/2010/main" val="297466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8458-861E-40B8-96DE-35D24B56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89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Troglitazone uniquely activates additional targets across target family of gene expression regulators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7A0D73-1094-4022-A04B-3661BF176767}"/>
              </a:ext>
            </a:extLst>
          </p:cNvPr>
          <p:cNvGrpSpPr/>
          <p:nvPr/>
        </p:nvGrpSpPr>
        <p:grpSpPr>
          <a:xfrm>
            <a:off x="901184" y="1613196"/>
            <a:ext cx="10017372" cy="5192336"/>
            <a:chOff x="901184" y="1613196"/>
            <a:chExt cx="10017372" cy="519233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560FAA3-3215-44BC-8E62-E0F5F5AC1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1184" y="1613196"/>
              <a:ext cx="10017372" cy="5146425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903F50D-D53F-4694-87FB-B220DEBCD2E6}"/>
                </a:ext>
              </a:extLst>
            </p:cNvPr>
            <p:cNvGrpSpPr/>
            <p:nvPr/>
          </p:nvGrpSpPr>
          <p:grpSpPr>
            <a:xfrm>
              <a:off x="3138407" y="6366896"/>
              <a:ext cx="6110939" cy="438636"/>
              <a:chOff x="4111662" y="6064734"/>
              <a:chExt cx="5153187" cy="43863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EC3439C-D9DB-4CA4-BC31-375D51A21CE1}"/>
                  </a:ext>
                </a:extLst>
              </p:cNvPr>
              <p:cNvSpPr/>
              <p:nvPr/>
            </p:nvSpPr>
            <p:spPr>
              <a:xfrm>
                <a:off x="4111662" y="6128809"/>
                <a:ext cx="5153187" cy="2769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FF2989-D208-4E4F-8D5E-D85CF12D3064}"/>
                  </a:ext>
                </a:extLst>
              </p:cNvPr>
              <p:cNvSpPr txBox="1"/>
              <p:nvPr/>
            </p:nvSpPr>
            <p:spPr>
              <a:xfrm>
                <a:off x="7811565" y="6064734"/>
                <a:ext cx="105465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Troglitazone </a:t>
                </a:r>
              </a:p>
              <a:p>
                <a:pPr algn="ctr"/>
                <a:r>
                  <a:rPr lang="en-US" sz="1100" dirty="0"/>
                  <a:t>activated only </a:t>
                </a:r>
                <a:r>
                  <a:rPr lang="en-US" sz="1100" b="1" i="1" dirty="0"/>
                  <a:t>(11)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8E90ED-8107-4410-B536-375D66A54EE3}"/>
                  </a:ext>
                </a:extLst>
              </p:cNvPr>
              <p:cNvSpPr txBox="1"/>
              <p:nvPr/>
            </p:nvSpPr>
            <p:spPr>
              <a:xfrm>
                <a:off x="6013472" y="6072483"/>
                <a:ext cx="129256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Rosiglitazone (Maleate)</a:t>
                </a:r>
              </a:p>
              <a:p>
                <a:pPr algn="ctr"/>
                <a:r>
                  <a:rPr lang="en-US" sz="1100" dirty="0"/>
                  <a:t>activated only </a:t>
                </a:r>
                <a:r>
                  <a:rPr lang="en-US" sz="1100" b="1" i="1" dirty="0"/>
                  <a:t>(1)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732067-6BB4-4BBF-9455-C61992E1B1D9}"/>
                  </a:ext>
                </a:extLst>
              </p:cNvPr>
              <p:cNvSpPr txBox="1"/>
              <p:nvPr/>
            </p:nvSpPr>
            <p:spPr>
              <a:xfrm>
                <a:off x="4299666" y="6072483"/>
                <a:ext cx="14547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Rosiglitazone (Maleate)  &amp; </a:t>
                </a:r>
              </a:p>
              <a:p>
                <a:pPr algn="ctr"/>
                <a:r>
                  <a:rPr lang="en-US" sz="1100" dirty="0"/>
                  <a:t>Troglitazone activated </a:t>
                </a:r>
                <a:r>
                  <a:rPr lang="en-US" sz="1100" b="1" i="1" dirty="0"/>
                  <a:t>(20)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936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764002-125C-4AAC-877F-190E5097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13" y="1293481"/>
            <a:ext cx="10557671" cy="5424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659146-6352-41AB-9C72-3F3FB646E3E5}"/>
              </a:ext>
            </a:extLst>
          </p:cNvPr>
          <p:cNvSpPr txBox="1"/>
          <p:nvPr/>
        </p:nvSpPr>
        <p:spPr>
          <a:xfrm>
            <a:off x="3471299" y="5287520"/>
            <a:ext cx="1812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5050"/>
                </a:solidFill>
              </a:rPr>
              <a:t>High activation level (n=9)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05D344C-8335-4F3E-880C-064703597640}"/>
              </a:ext>
            </a:extLst>
          </p:cNvPr>
          <p:cNvSpPr/>
          <p:nvPr/>
        </p:nvSpPr>
        <p:spPr>
          <a:xfrm>
            <a:off x="3363291" y="4516914"/>
            <a:ext cx="79726" cy="179904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6C58F38-018C-4A78-A1D8-88DF0B11F37C}"/>
              </a:ext>
            </a:extLst>
          </p:cNvPr>
          <p:cNvSpPr/>
          <p:nvPr/>
        </p:nvSpPr>
        <p:spPr>
          <a:xfrm>
            <a:off x="3363291" y="3297630"/>
            <a:ext cx="47639" cy="1060249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744EF-F363-4383-B5A9-1ECC60BD60CA}"/>
              </a:ext>
            </a:extLst>
          </p:cNvPr>
          <p:cNvSpPr txBox="1"/>
          <p:nvPr/>
        </p:nvSpPr>
        <p:spPr>
          <a:xfrm>
            <a:off x="3461871" y="3698584"/>
            <a:ext cx="1994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Modest activation level (n=4)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EC04799-7893-4AF9-B055-9E8E33AF2044}"/>
              </a:ext>
            </a:extLst>
          </p:cNvPr>
          <p:cNvSpPr/>
          <p:nvPr/>
        </p:nvSpPr>
        <p:spPr>
          <a:xfrm>
            <a:off x="3361373" y="1461229"/>
            <a:ext cx="47639" cy="171385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1F544-C606-4275-BAAC-832D83EE9ECD}"/>
              </a:ext>
            </a:extLst>
          </p:cNvPr>
          <p:cNvSpPr txBox="1"/>
          <p:nvPr/>
        </p:nvSpPr>
        <p:spPr>
          <a:xfrm>
            <a:off x="3452444" y="2180560"/>
            <a:ext cx="2581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Low activation level (8)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19098A3-9DA3-4ED2-B8B5-A027E940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91" y="39428"/>
            <a:ext cx="1182929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NAS stratified putative gene expression regulatory targets of Rosiglitazone Maleate in humans</a:t>
            </a:r>
            <a:endParaRPr lang="en-US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9E069-AC28-406E-911A-DEAE53B74AE4}"/>
              </a:ext>
            </a:extLst>
          </p:cNvPr>
          <p:cNvSpPr txBox="1"/>
          <p:nvPr/>
        </p:nvSpPr>
        <p:spPr>
          <a:xfrm>
            <a:off x="1103416" y="6605978"/>
            <a:ext cx="5234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**C</a:t>
            </a:r>
            <a:r>
              <a:rPr lang="en-US" sz="1200" i="1" baseline="-25000" dirty="0"/>
              <a:t>max</a:t>
            </a:r>
            <a:r>
              <a:rPr lang="en-US" sz="1200" i="1" dirty="0"/>
              <a:t> (Rosiglitazone Maleate) = 598 ng/mL (at 8mg/day dose) = 1.26 </a:t>
            </a:r>
            <a:r>
              <a:rPr lang="en-US" sz="1200" i="1" dirty="0" err="1">
                <a:latin typeface="Symbol" panose="05050102010706020507" pitchFamily="18" charset="2"/>
              </a:rPr>
              <a:t>m</a:t>
            </a:r>
            <a:r>
              <a:rPr lang="en-US" sz="1200" i="1" dirty="0" err="1"/>
              <a:t>moles</a:t>
            </a:r>
            <a:r>
              <a:rPr lang="en-US" sz="1200" i="1" dirty="0"/>
              <a:t>/L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AC1930-8CF8-47ED-8625-9589691EF4C1}"/>
                  </a:ext>
                </a:extLst>
              </p:cNvPr>
              <p:cNvSpPr txBox="1"/>
              <p:nvPr/>
            </p:nvSpPr>
            <p:spPr>
              <a:xfrm>
                <a:off x="6404940" y="5965288"/>
                <a:ext cx="3324180" cy="3506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𝑁𝑜𝑟𝑚𝑎𝑙𝑖𝑧𝑒𝑑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𝐴𝑐𝑡𝑖𝑣𝑎𝑡𝑖𝑜𝑛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2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𝐴𝐶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2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AC1930-8CF8-47ED-8625-9589691E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940" y="5965288"/>
                <a:ext cx="3324180" cy="350673"/>
              </a:xfrm>
              <a:prstGeom prst="rect">
                <a:avLst/>
              </a:prstGeom>
              <a:blipFill>
                <a:blip r:embed="rId3"/>
                <a:stretch>
                  <a:fillRect t="-3509" r="-734" b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154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CE1C2-E9C8-4C99-A52C-11018DD2D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20" y="1364991"/>
            <a:ext cx="10516286" cy="54027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A3EFB0-B825-42FD-B0F7-F68C54A847AA}"/>
                  </a:ext>
                </a:extLst>
              </p:cNvPr>
              <p:cNvSpPr txBox="1"/>
              <p:nvPr/>
            </p:nvSpPr>
            <p:spPr>
              <a:xfrm>
                <a:off x="6544852" y="6045654"/>
                <a:ext cx="3553922" cy="3506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𝑁𝑜𝑟𝑚𝑎𝑙𝑖𝑧𝑒𝑑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𝐴𝑐𝑡𝑖𝑣𝑎𝑡𝑖𝑜𝑛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∗∗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𝐶𝑚𝑎𝑥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𝐴𝐶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𝐶𝑚𝑎𝑥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A3EFB0-B825-42FD-B0F7-F68C54A84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852" y="6045654"/>
                <a:ext cx="3553922" cy="350673"/>
              </a:xfrm>
              <a:prstGeom prst="rect">
                <a:avLst/>
              </a:prstGeom>
              <a:blipFill>
                <a:blip r:embed="rId3"/>
                <a:stretch>
                  <a:fillRect t="-10526" r="-686" b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4A3BD7C1-ACFF-4472-BE80-E1FC7D4936F3}"/>
              </a:ext>
            </a:extLst>
          </p:cNvPr>
          <p:cNvSpPr txBox="1"/>
          <p:nvPr/>
        </p:nvSpPr>
        <p:spPr>
          <a:xfrm>
            <a:off x="3632041" y="6137910"/>
            <a:ext cx="1812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5050"/>
                </a:solidFill>
              </a:rPr>
              <a:t>High activation level (n=2)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1CBD09E-A4AE-4529-BA72-CA19DC2DDC09}"/>
              </a:ext>
            </a:extLst>
          </p:cNvPr>
          <p:cNvSpPr/>
          <p:nvPr/>
        </p:nvSpPr>
        <p:spPr>
          <a:xfrm>
            <a:off x="3508250" y="6137934"/>
            <a:ext cx="80194" cy="276999"/>
          </a:xfrm>
          <a:prstGeom prst="rightBrac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8761E4C1-6BC0-4964-89FB-9B733FD7C23E}"/>
              </a:ext>
            </a:extLst>
          </p:cNvPr>
          <p:cNvSpPr/>
          <p:nvPr/>
        </p:nvSpPr>
        <p:spPr>
          <a:xfrm>
            <a:off x="3520334" y="1939562"/>
            <a:ext cx="45719" cy="413437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58A04E-32D5-4F54-BFE4-A9A4F0D4A40B}"/>
              </a:ext>
            </a:extLst>
          </p:cNvPr>
          <p:cNvSpPr txBox="1"/>
          <p:nvPr/>
        </p:nvSpPr>
        <p:spPr>
          <a:xfrm>
            <a:off x="3602864" y="3868248"/>
            <a:ext cx="207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</a:rPr>
              <a:t>Modest activation level (n=26)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480BE46C-6ECA-4F1D-B25B-5EC881CA6BDC}"/>
              </a:ext>
            </a:extLst>
          </p:cNvPr>
          <p:cNvSpPr/>
          <p:nvPr/>
        </p:nvSpPr>
        <p:spPr>
          <a:xfrm>
            <a:off x="3520333" y="1466574"/>
            <a:ext cx="45719" cy="428213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468DC9-D9FA-4482-8634-113B265391D1}"/>
              </a:ext>
            </a:extLst>
          </p:cNvPr>
          <p:cNvSpPr txBox="1"/>
          <p:nvPr/>
        </p:nvSpPr>
        <p:spPr>
          <a:xfrm rot="1194808">
            <a:off x="3522626" y="1912391"/>
            <a:ext cx="1620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/>
                </a:solidFill>
              </a:rPr>
              <a:t>Low activation level (3)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3D25F32-BD5A-493E-81F0-2C84B1B0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92" y="39428"/>
            <a:ext cx="11701708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NAS stratified putative gene expression regulatory targets of Troglitazone in humans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F782DA-ABAE-49F6-BCE1-96B0B2301587}"/>
              </a:ext>
            </a:extLst>
          </p:cNvPr>
          <p:cNvSpPr txBox="1"/>
          <p:nvPr/>
        </p:nvSpPr>
        <p:spPr>
          <a:xfrm>
            <a:off x="1593610" y="6554732"/>
            <a:ext cx="482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**C</a:t>
            </a:r>
            <a:r>
              <a:rPr lang="en-US" sz="1200" i="1" baseline="-25000" dirty="0"/>
              <a:t>max</a:t>
            </a:r>
            <a:r>
              <a:rPr lang="en-US" sz="1200" i="1" dirty="0"/>
              <a:t> (Troglitazone) = 2.82 </a:t>
            </a:r>
            <a:r>
              <a:rPr lang="en-US" sz="1200" i="1" dirty="0">
                <a:latin typeface="Symbol" panose="05050102010706020507" pitchFamily="18" charset="2"/>
              </a:rPr>
              <a:t>m</a:t>
            </a:r>
            <a:r>
              <a:rPr lang="en-US" sz="1200" i="1" dirty="0"/>
              <a:t>g/mL (at 600mg/day dose) = 6.38 </a:t>
            </a:r>
            <a:r>
              <a:rPr lang="en-US" sz="1200" i="1" dirty="0" err="1">
                <a:latin typeface="Symbol" panose="05050102010706020507" pitchFamily="18" charset="2"/>
              </a:rPr>
              <a:t>m</a:t>
            </a:r>
            <a:r>
              <a:rPr lang="en-US" sz="1200" i="1" dirty="0" err="1"/>
              <a:t>moles</a:t>
            </a:r>
            <a:r>
              <a:rPr lang="en-US" sz="1200" i="1" dirty="0"/>
              <a:t>/L</a:t>
            </a:r>
          </a:p>
        </p:txBody>
      </p:sp>
    </p:spTree>
    <p:extLst>
      <p:ext uri="{BB962C8B-B14F-4D97-AF65-F5344CB8AC3E}">
        <p14:creationId xmlns:p14="http://schemas.microsoft.com/office/powerpoint/2010/main" val="7699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352C82-EC2B-436F-92DB-A4AE64A0E461}"/>
              </a:ext>
            </a:extLst>
          </p:cNvPr>
          <p:cNvSpPr/>
          <p:nvPr/>
        </p:nvSpPr>
        <p:spPr>
          <a:xfrm>
            <a:off x="3618853" y="6315559"/>
            <a:ext cx="5153187" cy="34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E456F-0677-40D8-9258-C8C57656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1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Cell cycle/Cell morphology targets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4C4E8E-AE5C-45E9-BEC8-27A1A04B1958}"/>
              </a:ext>
            </a:extLst>
          </p:cNvPr>
          <p:cNvGrpSpPr/>
          <p:nvPr/>
        </p:nvGrpSpPr>
        <p:grpSpPr>
          <a:xfrm>
            <a:off x="1894026" y="1681787"/>
            <a:ext cx="7812823" cy="4216943"/>
            <a:chOff x="1894026" y="1681787"/>
            <a:chExt cx="7812823" cy="421694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17C184-B28C-4442-8255-96B446B59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4026" y="1681787"/>
              <a:ext cx="7812823" cy="401636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ECD600-1881-4445-A811-96445827801B}"/>
                </a:ext>
              </a:extLst>
            </p:cNvPr>
            <p:cNvSpPr txBox="1"/>
            <p:nvPr/>
          </p:nvSpPr>
          <p:spPr>
            <a:xfrm>
              <a:off x="4250020" y="5467843"/>
              <a:ext cx="17251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Rosiglitazone (Maleate)  &amp; </a:t>
              </a:r>
            </a:p>
            <a:p>
              <a:pPr algn="ctr"/>
              <a:r>
                <a:rPr lang="en-US" sz="1100" dirty="0"/>
                <a:t>Troglitazone activated </a:t>
              </a:r>
              <a:r>
                <a:rPr lang="en-US" sz="1100" b="1" i="1" dirty="0"/>
                <a:t>(5)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669D50-FFB7-465D-AC8B-807A332380AE}"/>
                </a:ext>
              </a:extLst>
            </p:cNvPr>
            <p:cNvSpPr txBox="1"/>
            <p:nvPr/>
          </p:nvSpPr>
          <p:spPr>
            <a:xfrm>
              <a:off x="6811868" y="5467843"/>
              <a:ext cx="12506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Troglitazone </a:t>
              </a:r>
            </a:p>
            <a:p>
              <a:pPr algn="ctr"/>
              <a:r>
                <a:rPr lang="en-US" sz="1100" dirty="0"/>
                <a:t>activated only </a:t>
              </a:r>
              <a:r>
                <a:rPr lang="en-US" sz="1100" b="1" i="1" dirty="0"/>
                <a:t>(15)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6647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E487B7-17DA-428A-A1E1-57FE0737C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6" y="2733197"/>
            <a:ext cx="5923247" cy="3122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57B2BC-676F-4A5A-8014-031CF8509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614" y="2678278"/>
            <a:ext cx="6336281" cy="325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7CBB35-9464-4C8B-8375-E6D87C3F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8" y="241921"/>
            <a:ext cx="1202583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NAS stratified putative cell cycle/morphology targets of Rosiglitazone Maleate and Troglitazone in humans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F7BC13F9-F529-4AB1-A523-2563CE182259}"/>
              </a:ext>
            </a:extLst>
          </p:cNvPr>
          <p:cNvSpPr/>
          <p:nvPr/>
        </p:nvSpPr>
        <p:spPr>
          <a:xfrm>
            <a:off x="1081179" y="3069202"/>
            <a:ext cx="45719" cy="2334817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FCAE9-0E48-4C6B-A052-DEEADDF03E4B}"/>
              </a:ext>
            </a:extLst>
          </p:cNvPr>
          <p:cNvSpPr txBox="1"/>
          <p:nvPr/>
        </p:nvSpPr>
        <p:spPr>
          <a:xfrm>
            <a:off x="1120553" y="4098110"/>
            <a:ext cx="1771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/>
                </a:solidFill>
              </a:rPr>
              <a:t>Low activation level (n=5)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F65EDB-DAF1-4C3F-A9E5-4641B572B7D2}"/>
              </a:ext>
            </a:extLst>
          </p:cNvPr>
          <p:cNvSpPr txBox="1"/>
          <p:nvPr/>
        </p:nvSpPr>
        <p:spPr>
          <a:xfrm>
            <a:off x="2525488" y="2287304"/>
            <a:ext cx="2011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Rosiglitazone Maleate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00200C99-B588-4232-B881-EF8DE14FDE64}"/>
              </a:ext>
            </a:extLst>
          </p:cNvPr>
          <p:cNvSpPr/>
          <p:nvPr/>
        </p:nvSpPr>
        <p:spPr>
          <a:xfrm>
            <a:off x="7260481" y="5471401"/>
            <a:ext cx="45931" cy="182880"/>
          </a:xfrm>
          <a:prstGeom prst="rightBrac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CAB6B817-5258-43DA-BF4C-379DE9904A0E}"/>
              </a:ext>
            </a:extLst>
          </p:cNvPr>
          <p:cNvSpPr/>
          <p:nvPr/>
        </p:nvSpPr>
        <p:spPr>
          <a:xfrm>
            <a:off x="7254851" y="3613914"/>
            <a:ext cx="48644" cy="18288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4826F66-B6C8-432A-BA26-6796C167C836}"/>
              </a:ext>
            </a:extLst>
          </p:cNvPr>
          <p:cNvSpPr/>
          <p:nvPr/>
        </p:nvSpPr>
        <p:spPr>
          <a:xfrm>
            <a:off x="7262443" y="2762358"/>
            <a:ext cx="45931" cy="82296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670D4A-EE10-465F-AE09-91B0D8A12AF4}"/>
              </a:ext>
            </a:extLst>
          </p:cNvPr>
          <p:cNvSpPr txBox="1"/>
          <p:nvPr/>
        </p:nvSpPr>
        <p:spPr>
          <a:xfrm>
            <a:off x="7297332" y="5404020"/>
            <a:ext cx="1850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5050"/>
                </a:solidFill>
              </a:rPr>
              <a:t>High activation level (n=2)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063935-6A43-414F-B658-7C04CB65AC4B}"/>
              </a:ext>
            </a:extLst>
          </p:cNvPr>
          <p:cNvSpPr txBox="1"/>
          <p:nvPr/>
        </p:nvSpPr>
        <p:spPr>
          <a:xfrm>
            <a:off x="7306697" y="4397471"/>
            <a:ext cx="2166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</a:rPr>
              <a:t>Medium activation level (n=12)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1B811E-4F70-4095-B29C-E4CA6F2D6814}"/>
              </a:ext>
            </a:extLst>
          </p:cNvPr>
          <p:cNvSpPr txBox="1"/>
          <p:nvPr/>
        </p:nvSpPr>
        <p:spPr>
          <a:xfrm>
            <a:off x="7261196" y="2893817"/>
            <a:ext cx="886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/>
                </a:solidFill>
              </a:rPr>
              <a:t>Low </a:t>
            </a:r>
          </a:p>
          <a:p>
            <a:pPr algn="ctr"/>
            <a:r>
              <a:rPr lang="en-US" sz="1200" i="1" dirty="0">
                <a:solidFill>
                  <a:schemeClr val="accent1"/>
                </a:solidFill>
              </a:rPr>
              <a:t>activation</a:t>
            </a:r>
          </a:p>
          <a:p>
            <a:pPr algn="ctr"/>
            <a:r>
              <a:rPr lang="en-US" sz="1200" i="1" dirty="0">
                <a:solidFill>
                  <a:schemeClr val="accent1"/>
                </a:solidFill>
              </a:rPr>
              <a:t> level (n=6)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9BD86C-076A-47A3-9F5A-3B0EE8BF0501}"/>
              </a:ext>
            </a:extLst>
          </p:cNvPr>
          <p:cNvSpPr txBox="1"/>
          <p:nvPr/>
        </p:nvSpPr>
        <p:spPr>
          <a:xfrm>
            <a:off x="8529028" y="2287304"/>
            <a:ext cx="1198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Troglitazone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DF194E-6FF5-48D7-9E67-7148C27CEF7F}"/>
              </a:ext>
            </a:extLst>
          </p:cNvPr>
          <p:cNvSpPr txBox="1"/>
          <p:nvPr/>
        </p:nvSpPr>
        <p:spPr>
          <a:xfrm>
            <a:off x="7275269" y="6383237"/>
            <a:ext cx="482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**C</a:t>
            </a:r>
            <a:r>
              <a:rPr lang="en-US" sz="1200" i="1" baseline="-25000" dirty="0"/>
              <a:t>max</a:t>
            </a:r>
            <a:r>
              <a:rPr lang="en-US" sz="1200" i="1" dirty="0"/>
              <a:t> (Troglitazone) = 2.82 </a:t>
            </a:r>
            <a:r>
              <a:rPr lang="en-US" sz="1200" i="1" dirty="0">
                <a:latin typeface="Symbol" panose="05050102010706020507" pitchFamily="18" charset="2"/>
              </a:rPr>
              <a:t>m</a:t>
            </a:r>
            <a:r>
              <a:rPr lang="en-US" sz="1200" i="1" dirty="0"/>
              <a:t>g/mL (at 600mg/day dose) = 6.38 </a:t>
            </a:r>
            <a:r>
              <a:rPr lang="en-US" sz="1200" i="1" dirty="0" err="1">
                <a:latin typeface="Symbol" panose="05050102010706020507" pitchFamily="18" charset="2"/>
              </a:rPr>
              <a:t>m</a:t>
            </a:r>
            <a:r>
              <a:rPr lang="en-US" sz="1200" i="1" dirty="0" err="1"/>
              <a:t>moles</a:t>
            </a:r>
            <a:r>
              <a:rPr lang="en-US" sz="1200" i="1" dirty="0"/>
              <a:t>/L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82C3D7-DC8B-4166-9222-0EF0AB6CCD5D}"/>
              </a:ext>
            </a:extLst>
          </p:cNvPr>
          <p:cNvSpPr txBox="1"/>
          <p:nvPr/>
        </p:nvSpPr>
        <p:spPr>
          <a:xfrm>
            <a:off x="999721" y="6383237"/>
            <a:ext cx="5234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**C</a:t>
            </a:r>
            <a:r>
              <a:rPr lang="en-US" sz="1200" i="1" baseline="-25000" dirty="0"/>
              <a:t>max</a:t>
            </a:r>
            <a:r>
              <a:rPr lang="en-US" sz="1200" i="1" dirty="0"/>
              <a:t> (Rosiglitazone Maleate) = 598 ng/mL (at 8mg/day dose) = 1.26 </a:t>
            </a:r>
            <a:r>
              <a:rPr lang="en-US" sz="1200" i="1" dirty="0" err="1">
                <a:latin typeface="Symbol" panose="05050102010706020507" pitchFamily="18" charset="2"/>
              </a:rPr>
              <a:t>m</a:t>
            </a:r>
            <a:r>
              <a:rPr lang="en-US" sz="1200" i="1" dirty="0" err="1"/>
              <a:t>moles</a:t>
            </a:r>
            <a:r>
              <a:rPr lang="en-US" sz="1200" i="1" dirty="0"/>
              <a:t>/L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FB158D-DAFC-43CA-BDBC-0C68B3878FA1}"/>
                  </a:ext>
                </a:extLst>
              </p:cNvPr>
              <p:cNvSpPr txBox="1"/>
              <p:nvPr/>
            </p:nvSpPr>
            <p:spPr>
              <a:xfrm>
                <a:off x="4935463" y="5959839"/>
                <a:ext cx="3324180" cy="3506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𝑁𝑜𝑟𝑚𝑎𝑙𝑖𝑧𝑒𝑑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𝐴𝑐𝑡𝑖𝑣𝑎𝑡𝑖𝑜𝑛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2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𝐴𝐶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2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FB158D-DAFC-43CA-BDBC-0C68B3878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3" y="5959839"/>
                <a:ext cx="3324180" cy="350673"/>
              </a:xfrm>
              <a:prstGeom prst="rect">
                <a:avLst/>
              </a:prstGeom>
              <a:blipFill>
                <a:blip r:embed="rId4"/>
                <a:stretch>
                  <a:fillRect t="-3509" r="-734" b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72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932D-3C50-427D-BC71-4D52156F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87" y="76024"/>
            <a:ext cx="10515600" cy="1325563"/>
          </a:xfrm>
        </p:spPr>
        <p:txBody>
          <a:bodyPr/>
          <a:lstStyle/>
          <a:p>
            <a:r>
              <a:rPr lang="en-US" dirty="0"/>
              <a:t>NAS based "clustering” of all tests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4D25E7-8E89-4915-A044-6B377B588157}"/>
              </a:ext>
            </a:extLst>
          </p:cNvPr>
          <p:cNvGrpSpPr/>
          <p:nvPr/>
        </p:nvGrpSpPr>
        <p:grpSpPr>
          <a:xfrm>
            <a:off x="-7346" y="1072299"/>
            <a:ext cx="10972431" cy="5783344"/>
            <a:chOff x="494491" y="1433766"/>
            <a:chExt cx="10694007" cy="528569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CE228E0-AFB3-4680-A5B4-4604B54E4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793" y="1433766"/>
              <a:ext cx="10528705" cy="528569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645CDC-86C3-4902-8B52-722F36A870FF}"/>
                </a:ext>
              </a:extLst>
            </p:cNvPr>
            <p:cNvSpPr txBox="1"/>
            <p:nvPr/>
          </p:nvSpPr>
          <p:spPr>
            <a:xfrm>
              <a:off x="7319912" y="6033412"/>
              <a:ext cx="2290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Troglitazone </a:t>
              </a:r>
            </a:p>
            <a:p>
              <a:pPr algn="ctr"/>
              <a:r>
                <a:rPr lang="en-US" sz="1400" b="1" dirty="0"/>
                <a:t>Normalized Activation Score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27D918-0349-4FDD-8C7D-5E752DB35F1A}"/>
                </a:ext>
              </a:extLst>
            </p:cNvPr>
            <p:cNvSpPr txBox="1"/>
            <p:nvPr/>
          </p:nvSpPr>
          <p:spPr>
            <a:xfrm>
              <a:off x="3724785" y="6045586"/>
              <a:ext cx="2290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Rosiglitazone (Maleate)</a:t>
              </a:r>
            </a:p>
            <a:p>
              <a:pPr algn="ctr"/>
              <a:r>
                <a:rPr lang="en-US" sz="1400" b="1" dirty="0"/>
                <a:t>Normalized Activation Score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062C06-C44D-417B-A142-4DB581A1C1FD}"/>
                </a:ext>
              </a:extLst>
            </p:cNvPr>
            <p:cNvSpPr txBox="1"/>
            <p:nvPr/>
          </p:nvSpPr>
          <p:spPr>
            <a:xfrm>
              <a:off x="494491" y="1732565"/>
              <a:ext cx="216879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i="1" dirty="0"/>
                <a:t>Tests affected by </a:t>
              </a:r>
            </a:p>
            <a:p>
              <a:pPr algn="ctr"/>
              <a:r>
                <a:rPr lang="en-US" sz="1300" i="1" dirty="0"/>
                <a:t>Rosiglitazone (Maleate) only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758BB-68DF-41B6-8456-5DE5BA81FFC3}"/>
                </a:ext>
              </a:extLst>
            </p:cNvPr>
            <p:cNvSpPr txBox="1"/>
            <p:nvPr/>
          </p:nvSpPr>
          <p:spPr>
            <a:xfrm>
              <a:off x="659793" y="3199379"/>
              <a:ext cx="207210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i="1" dirty="0"/>
                <a:t>Tests affected </a:t>
              </a:r>
            </a:p>
            <a:p>
              <a:pPr algn="ctr"/>
              <a:r>
                <a:rPr lang="en-US" sz="1300" i="1" dirty="0"/>
                <a:t>by Troglitazone only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5C67DE-BE68-429E-B379-39AB914B2903}"/>
                </a:ext>
              </a:extLst>
            </p:cNvPr>
            <p:cNvSpPr txBox="1"/>
            <p:nvPr/>
          </p:nvSpPr>
          <p:spPr>
            <a:xfrm>
              <a:off x="756486" y="5026994"/>
              <a:ext cx="207210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i="1" dirty="0"/>
                <a:t>Tests affected </a:t>
              </a:r>
            </a:p>
            <a:p>
              <a:pPr algn="ctr"/>
              <a:r>
                <a:rPr lang="en-US" sz="1300" i="1" dirty="0"/>
                <a:t>by both drugs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4527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CA2E922-6786-444F-ACB6-C1EACDD3CC91}"/>
              </a:ext>
            </a:extLst>
          </p:cNvPr>
          <p:cNvGrpSpPr/>
          <p:nvPr/>
        </p:nvGrpSpPr>
        <p:grpSpPr>
          <a:xfrm>
            <a:off x="548270" y="741770"/>
            <a:ext cx="11347456" cy="6116230"/>
            <a:chOff x="548270" y="741770"/>
            <a:chExt cx="11347456" cy="611623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EF43786-415F-4110-BB07-005F7681D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270" y="741770"/>
              <a:ext cx="11347456" cy="611623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222003-E417-4922-B70C-1346E2F2F801}"/>
                </a:ext>
              </a:extLst>
            </p:cNvPr>
            <p:cNvSpPr txBox="1"/>
            <p:nvPr/>
          </p:nvSpPr>
          <p:spPr>
            <a:xfrm>
              <a:off x="804672" y="5468112"/>
              <a:ext cx="2487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1E64CD-FEF4-4BB0-93F5-65D0B3A8E83F}"/>
                </a:ext>
              </a:extLst>
            </p:cNvPr>
            <p:cNvSpPr txBox="1"/>
            <p:nvPr/>
          </p:nvSpPr>
          <p:spPr>
            <a:xfrm>
              <a:off x="966216" y="5647944"/>
              <a:ext cx="2487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427DD-3F8D-4697-9302-33E29BF697F1}"/>
                </a:ext>
              </a:extLst>
            </p:cNvPr>
            <p:cNvSpPr txBox="1"/>
            <p:nvPr/>
          </p:nvSpPr>
          <p:spPr>
            <a:xfrm>
              <a:off x="874776" y="5885688"/>
              <a:ext cx="2487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E2B8F4-CC3D-466F-9FEB-7416ABD7641D}"/>
                </a:ext>
              </a:extLst>
            </p:cNvPr>
            <p:cNvSpPr txBox="1"/>
            <p:nvPr/>
          </p:nvSpPr>
          <p:spPr>
            <a:xfrm>
              <a:off x="926592" y="5809488"/>
              <a:ext cx="2487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7A97EE-CED1-4DFD-B19B-6711CC0607B0}"/>
                </a:ext>
              </a:extLst>
            </p:cNvPr>
            <p:cNvSpPr txBox="1"/>
            <p:nvPr/>
          </p:nvSpPr>
          <p:spPr>
            <a:xfrm>
              <a:off x="777240" y="5989320"/>
              <a:ext cx="2487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0B7198-B323-4DE6-890A-6421BD36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755" y="0"/>
            <a:ext cx="10856976" cy="1325563"/>
          </a:xfrm>
        </p:spPr>
        <p:txBody>
          <a:bodyPr/>
          <a:lstStyle/>
          <a:p>
            <a:r>
              <a:rPr lang="en-US" dirty="0"/>
              <a:t>NAS based "clustering” of all Targets/Pathways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913A0-F74F-4B91-92E3-C83D1E16A76A}"/>
              </a:ext>
            </a:extLst>
          </p:cNvPr>
          <p:cNvSpPr txBox="1"/>
          <p:nvPr/>
        </p:nvSpPr>
        <p:spPr>
          <a:xfrm>
            <a:off x="238932" y="6472656"/>
            <a:ext cx="11750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*</a:t>
            </a:r>
            <a:r>
              <a:rPr lang="en-US" sz="1000" i="1" dirty="0"/>
              <a:t> </a:t>
            </a:r>
            <a:r>
              <a:rPr lang="en-US" sz="1000" i="1" dirty="0">
                <a:solidFill>
                  <a:srgbClr val="FF0000"/>
                </a:solidFill>
              </a:rPr>
              <a:t>Implicated in liver injury/repair pathways </a:t>
            </a:r>
            <a:r>
              <a:rPr lang="en-US" sz="1000" i="1" dirty="0"/>
              <a:t>-  </a:t>
            </a:r>
          </a:p>
          <a:p>
            <a:r>
              <a:rPr lang="en-US" sz="1000" i="1" dirty="0"/>
              <a:t>     Duarte S et al., 2015; </a:t>
            </a:r>
            <a:r>
              <a:rPr lang="en-US" sz="1000" i="1" dirty="0" err="1"/>
              <a:t>Saiman</a:t>
            </a:r>
            <a:r>
              <a:rPr lang="en-US" sz="1000" i="1" dirty="0"/>
              <a:t> Y &amp; Friedman SL., 2013; Bohm F et al., 2010; </a:t>
            </a:r>
            <a:r>
              <a:rPr lang="en-US" sz="1000" i="1" dirty="0" err="1"/>
              <a:t>Rudraiah</a:t>
            </a:r>
            <a:r>
              <a:rPr lang="en-US" sz="1000" i="1" dirty="0"/>
              <a:t> S et al., 2016, Zimmerman HW  et al., 2011,Gomex-Ospina N et al., 2016, Jadeja RN et al., 2016, Zuniga S et al., 2011,Tan W et al., 2017    </a:t>
            </a:r>
          </a:p>
        </p:txBody>
      </p:sp>
    </p:spTree>
    <p:extLst>
      <p:ext uri="{BB962C8B-B14F-4D97-AF65-F5344CB8AC3E}">
        <p14:creationId xmlns:p14="http://schemas.microsoft.com/office/powerpoint/2010/main" val="2232796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57B0-FE51-42DC-BEA6-CA52C310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45" y="132735"/>
            <a:ext cx="10515600" cy="1325563"/>
          </a:xfrm>
        </p:spPr>
        <p:txBody>
          <a:bodyPr/>
          <a:lstStyle/>
          <a:p>
            <a:r>
              <a:rPr lang="en-US" dirty="0"/>
              <a:t>Summary/Conclusions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068DA12-DDC2-429E-AB7A-802BE43618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20438"/>
              </p:ext>
            </p:extLst>
          </p:nvPr>
        </p:nvGraphicFramePr>
        <p:xfrm>
          <a:off x="328773" y="1458298"/>
          <a:ext cx="11496782" cy="4954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C2AD5D5-9D66-4BAE-A7B2-BF5C3BB81DEA}"/>
              </a:ext>
            </a:extLst>
          </p:cNvPr>
          <p:cNvSpPr/>
          <p:nvPr/>
        </p:nvSpPr>
        <p:spPr>
          <a:xfrm>
            <a:off x="4442321" y="464436"/>
            <a:ext cx="3307359" cy="183789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1985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34C9-4F15-451D-9888-CE567059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54" y="244893"/>
            <a:ext cx="1169776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to better leverage preclinical data for eliminating bad drugs from going into clinical trials/market 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8179FA-94CE-4C6D-883E-7CCF0DC27190}"/>
              </a:ext>
            </a:extLst>
          </p:cNvPr>
          <p:cNvGrpSpPr/>
          <p:nvPr/>
        </p:nvGrpSpPr>
        <p:grpSpPr>
          <a:xfrm>
            <a:off x="838199" y="1970201"/>
            <a:ext cx="7192652" cy="4402319"/>
            <a:chOff x="1282045" y="1809946"/>
            <a:chExt cx="8480981" cy="499122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25F4673-9F9F-4426-8F11-893587AF08A3}"/>
                </a:ext>
              </a:extLst>
            </p:cNvPr>
            <p:cNvGrpSpPr/>
            <p:nvPr/>
          </p:nvGrpSpPr>
          <p:grpSpPr>
            <a:xfrm>
              <a:off x="1589937" y="1938105"/>
              <a:ext cx="8173089" cy="4554770"/>
              <a:chOff x="499570" y="1992639"/>
              <a:chExt cx="8333344" cy="468913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5B424FF-EDBB-4F82-A521-D722DD26F425}"/>
                  </a:ext>
                </a:extLst>
              </p:cNvPr>
              <p:cNvGrpSpPr/>
              <p:nvPr/>
            </p:nvGrpSpPr>
            <p:grpSpPr>
              <a:xfrm>
                <a:off x="499570" y="1992639"/>
                <a:ext cx="8333344" cy="4689139"/>
                <a:chOff x="1564799" y="1973786"/>
                <a:chExt cx="8333344" cy="4689139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CAE35E53-FC4E-4FF4-90AB-A19D5D521D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64799" y="1973786"/>
                  <a:ext cx="8333344" cy="4689139"/>
                </a:xfrm>
                <a:prstGeom prst="rect">
                  <a:avLst/>
                </a:prstGeom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13C9C7F-67F8-499E-A84C-81CD16A299E1}"/>
                    </a:ext>
                  </a:extLst>
                </p:cNvPr>
                <p:cNvSpPr/>
                <p:nvPr/>
              </p:nvSpPr>
              <p:spPr>
                <a:xfrm>
                  <a:off x="4336477" y="2118487"/>
                  <a:ext cx="4326903" cy="10086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4480FA-33FD-4D97-BDCB-E00641BEA1E6}"/>
                  </a:ext>
                </a:extLst>
              </p:cNvPr>
              <p:cNvSpPr txBox="1"/>
              <p:nvPr/>
            </p:nvSpPr>
            <p:spPr>
              <a:xfrm rot="20376140">
                <a:off x="2197107" y="4877853"/>
                <a:ext cx="1811944" cy="754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chemeClr val="accent6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elvetica" panose="020B0604020202020204" pitchFamily="34" charset="0"/>
                    <a:cs typeface="Helvetica" panose="020B0604020202020204" pitchFamily="34" charset="0"/>
                  </a:rPr>
                  <a:t>In vitro tests</a:t>
                </a:r>
              </a:p>
              <a:p>
                <a:pPr algn="ctr"/>
                <a:r>
                  <a:rPr lang="en-US" sz="1200" b="1" i="1" dirty="0">
                    <a:solidFill>
                      <a:schemeClr val="accent6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elvetica" panose="020B0604020202020204" pitchFamily="34" charset="0"/>
                    <a:cs typeface="Helvetica" panose="020B0604020202020204" pitchFamily="34" charset="0"/>
                  </a:rPr>
                  <a:t>Cell based assays</a:t>
                </a:r>
              </a:p>
              <a:p>
                <a:pPr algn="ctr"/>
                <a:r>
                  <a:rPr lang="en-US" sz="1200" b="1" i="1" dirty="0">
                    <a:solidFill>
                      <a:schemeClr val="accent6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elvetica" panose="020B0604020202020204" pitchFamily="34" charset="0"/>
                    <a:cs typeface="Helvetica" panose="020B0604020202020204" pitchFamily="34" charset="0"/>
                  </a:rPr>
                  <a:t>Animal tests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B4EDA3-2305-4D26-9F41-DD45E625E3D7}"/>
                  </a:ext>
                </a:extLst>
              </p:cNvPr>
              <p:cNvSpPr txBox="1"/>
              <p:nvPr/>
            </p:nvSpPr>
            <p:spPr>
              <a:xfrm rot="21282854">
                <a:off x="4158271" y="4532900"/>
                <a:ext cx="2553911" cy="754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elvetica" panose="020B0604020202020204" pitchFamily="34" charset="0"/>
                    <a:cs typeface="Helvetica" panose="020B0604020202020204" pitchFamily="34" charset="0"/>
                  </a:rPr>
                  <a:t>PHASE 1 (Safety testing)</a:t>
                </a:r>
              </a:p>
              <a:p>
                <a:pPr algn="ctr"/>
                <a:r>
                  <a:rPr lang="en-US" sz="12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elvetica" panose="020B0604020202020204" pitchFamily="34" charset="0"/>
                    <a:cs typeface="Helvetica" panose="020B0604020202020204" pitchFamily="34" charset="0"/>
                  </a:rPr>
                  <a:t>PHASE 2 (Efficacy testing)</a:t>
                </a:r>
              </a:p>
              <a:p>
                <a:pPr algn="ctr"/>
                <a:r>
                  <a:rPr lang="en-US" sz="12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elvetica" panose="020B0604020202020204" pitchFamily="34" charset="0"/>
                    <a:cs typeface="Helvetica" panose="020B0604020202020204" pitchFamily="34" charset="0"/>
                  </a:rPr>
                  <a:t>PHASE 3 (Efficacy testing)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1B6650-CAE5-4987-8FC8-A52E324235F1}"/>
                </a:ext>
              </a:extLst>
            </p:cNvPr>
            <p:cNvSpPr/>
            <p:nvPr/>
          </p:nvSpPr>
          <p:spPr>
            <a:xfrm>
              <a:off x="1282045" y="1809946"/>
              <a:ext cx="8455845" cy="49912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7976B2-D36D-44DF-9743-30A581F966A7}"/>
                </a:ext>
              </a:extLst>
            </p:cNvPr>
            <p:cNvSpPr txBox="1"/>
            <p:nvPr/>
          </p:nvSpPr>
          <p:spPr>
            <a:xfrm>
              <a:off x="3516198" y="1911548"/>
              <a:ext cx="4638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DRUG  DISCOVERY &amp; DEVELOPMENT TIMELINE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84F60DC-678B-4D37-BD1F-F21672342EDA}"/>
              </a:ext>
            </a:extLst>
          </p:cNvPr>
          <p:cNvGrpSpPr/>
          <p:nvPr/>
        </p:nvGrpSpPr>
        <p:grpSpPr>
          <a:xfrm>
            <a:off x="8410009" y="3071373"/>
            <a:ext cx="3484571" cy="1345818"/>
            <a:chOff x="8336640" y="4382126"/>
            <a:chExt cx="3484571" cy="13458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A7E2C4-9527-40B9-9F1C-9899E4D9776D}"/>
                </a:ext>
              </a:extLst>
            </p:cNvPr>
            <p:cNvSpPr txBox="1"/>
            <p:nvPr/>
          </p:nvSpPr>
          <p:spPr>
            <a:xfrm>
              <a:off x="9182904" y="4382126"/>
              <a:ext cx="1242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EBTC GOAL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006CE5-61D3-470D-B260-DABFC83C592C}"/>
                </a:ext>
              </a:extLst>
            </p:cNvPr>
            <p:cNvSpPr/>
            <p:nvPr/>
          </p:nvSpPr>
          <p:spPr>
            <a:xfrm>
              <a:off x="8336640" y="4769215"/>
              <a:ext cx="3484571" cy="9587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7661CB6-E406-4750-BEA1-2691CB031D49}"/>
                </a:ext>
              </a:extLst>
            </p:cNvPr>
            <p:cNvSpPr txBox="1"/>
            <p:nvPr/>
          </p:nvSpPr>
          <p:spPr>
            <a:xfrm>
              <a:off x="8437483" y="4804614"/>
              <a:ext cx="32140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Leverage “preclinical data” for  identifying drugs with potential toxicities to liver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698B602-B54B-4FA8-9A55-3CF4B8A58707}"/>
              </a:ext>
            </a:extLst>
          </p:cNvPr>
          <p:cNvSpPr/>
          <p:nvPr/>
        </p:nvSpPr>
        <p:spPr>
          <a:xfrm>
            <a:off x="1099320" y="6045890"/>
            <a:ext cx="67391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https://www.slideshare.net/rahul_pharma/drug-discovery-and-development-10698660</a:t>
            </a:r>
          </a:p>
        </p:txBody>
      </p:sp>
    </p:spTree>
    <p:extLst>
      <p:ext uri="{BB962C8B-B14F-4D97-AF65-F5344CB8AC3E}">
        <p14:creationId xmlns:p14="http://schemas.microsoft.com/office/powerpoint/2010/main" val="2311951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BCF1-4811-49F7-8615-2E04AECC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000C-F2AF-49CE-A1D7-C9A3CF3D0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“mostDILI” risk for Troglitazone-associated vs Rosiglitazone associated targets</a:t>
            </a:r>
          </a:p>
          <a:p>
            <a:r>
              <a:rPr lang="en-US" dirty="0"/>
              <a:t>Comparison of target rankings for activation potential using NAS vs </a:t>
            </a:r>
            <a:r>
              <a:rPr lang="en-US" dirty="0" err="1"/>
              <a:t>Falgun</a:t>
            </a:r>
            <a:r>
              <a:rPr lang="en-US" dirty="0"/>
              <a:t> Shah score </a:t>
            </a:r>
          </a:p>
          <a:p>
            <a:r>
              <a:rPr lang="en-US" dirty="0"/>
              <a:t>Count of positive tests for each biological process in Troglitazone vs Rosiglitazone (3 slides)</a:t>
            </a:r>
          </a:p>
          <a:p>
            <a:r>
              <a:rPr lang="en-US" dirty="0"/>
              <a:t>Pharmacological activity/targets by DILI class from ToxCast database (3 slides)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07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D256-2436-4013-85EB-2143CD6F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51" y="363886"/>
            <a:ext cx="1137029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Normalized Activation Score* performs nearly identically to </a:t>
            </a:r>
            <a:r>
              <a:rPr lang="en-US" dirty="0" err="1"/>
              <a:t>Falgun</a:t>
            </a:r>
            <a:r>
              <a:rPr lang="en-US" dirty="0"/>
              <a:t> Score** for stratification of Troglitazone affected targets/proteins (n = 89)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EF6071-9656-467E-B576-522D3A8DAA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4665194"/>
              </p:ext>
            </p:extLst>
          </p:nvPr>
        </p:nvGraphicFramePr>
        <p:xfrm>
          <a:off x="141402" y="2358595"/>
          <a:ext cx="5590095" cy="2257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800CBB5-EE6F-4099-B441-29D7063D9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215945"/>
              </p:ext>
            </p:extLst>
          </p:nvPr>
        </p:nvGraphicFramePr>
        <p:xfrm>
          <a:off x="6495070" y="2251819"/>
          <a:ext cx="5509181" cy="2471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907006-181F-4B9B-9842-1F15CCF352F3}"/>
              </a:ext>
            </a:extLst>
          </p:cNvPr>
          <p:cNvSpPr txBox="1"/>
          <p:nvPr/>
        </p:nvSpPr>
        <p:spPr>
          <a:xfrm>
            <a:off x="160256" y="4877225"/>
            <a:ext cx="45441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*Normalized Activation Score = (Cmax – EC50)/Cmax</a:t>
            </a:r>
          </a:p>
          <a:p>
            <a:r>
              <a:rPr lang="en-US" sz="1400" dirty="0"/>
              <a:t>**</a:t>
            </a:r>
            <a:r>
              <a:rPr lang="en-US" sz="1400" dirty="0" err="1"/>
              <a:t>Falgun</a:t>
            </a:r>
            <a:r>
              <a:rPr lang="en-US" sz="1400" dirty="0"/>
              <a:t> Score = Cmax/EC50 (Shah F et al., 2015 </a:t>
            </a:r>
            <a:r>
              <a:rPr lang="en-US" sz="1400" dirty="0" err="1"/>
              <a:t>Toxicol</a:t>
            </a:r>
            <a:r>
              <a:rPr lang="en-US" sz="1400" dirty="0"/>
              <a:t> Sci)</a:t>
            </a:r>
          </a:p>
          <a:p>
            <a:endParaRPr lang="en-US" sz="1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0121A-FA7B-42BA-9EF1-BB5997B51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504933"/>
              </p:ext>
            </p:extLst>
          </p:nvPr>
        </p:nvGraphicFramePr>
        <p:xfrm>
          <a:off x="4652127" y="4832798"/>
          <a:ext cx="712194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983">
                  <a:extLst>
                    <a:ext uri="{9D8B030D-6E8A-4147-A177-3AD203B41FA5}">
                      <a16:colId xmlns:a16="http://schemas.microsoft.com/office/drawing/2014/main" val="2829082102"/>
                    </a:ext>
                  </a:extLst>
                </a:gridCol>
                <a:gridCol w="2373983">
                  <a:extLst>
                    <a:ext uri="{9D8B030D-6E8A-4147-A177-3AD203B41FA5}">
                      <a16:colId xmlns:a16="http://schemas.microsoft.com/office/drawing/2014/main" val="2195169532"/>
                    </a:ext>
                  </a:extLst>
                </a:gridCol>
                <a:gridCol w="2373983">
                  <a:extLst>
                    <a:ext uri="{9D8B030D-6E8A-4147-A177-3AD203B41FA5}">
                      <a16:colId xmlns:a16="http://schemas.microsoft.com/office/drawing/2014/main" val="3920063610"/>
                    </a:ext>
                  </a:extLst>
                </a:gridCol>
              </a:tblGrid>
              <a:tr h="484119">
                <a:tc>
                  <a:txBody>
                    <a:bodyPr/>
                    <a:lstStyle/>
                    <a:p>
                      <a:r>
                        <a:rPr lang="en-US" dirty="0"/>
                        <a:t>Activation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Normalized Activation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Falgun</a:t>
                      </a:r>
                      <a:r>
                        <a:rPr lang="en-US" dirty="0"/>
                        <a:t> Score (C</a:t>
                      </a:r>
                      <a:r>
                        <a:rPr lang="en-US" baseline="-25000" dirty="0"/>
                        <a:t>max</a:t>
                      </a:r>
                      <a:r>
                        <a:rPr lang="en-US" dirty="0"/>
                        <a:t>/AC50)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931"/>
                  </a:ext>
                </a:extLst>
              </a:tr>
              <a:tr h="280481">
                <a:tc>
                  <a:txBody>
                    <a:bodyPr/>
                    <a:lstStyle/>
                    <a:p>
                      <a:r>
                        <a:rPr lang="en-US" dirty="0"/>
                        <a:t>High 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to ~0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~300 – ~1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70182"/>
                  </a:ext>
                </a:extLst>
              </a:tr>
              <a:tr h="280481">
                <a:tc>
                  <a:txBody>
                    <a:bodyPr/>
                    <a:lstStyle/>
                    <a:p>
                      <a:r>
                        <a:rPr lang="en-US" dirty="0"/>
                        <a:t>Medium 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-4.0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1 - ~0.20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010646"/>
                  </a:ext>
                </a:extLst>
              </a:tr>
              <a:tr h="280481">
                <a:tc>
                  <a:txBody>
                    <a:bodyPr/>
                    <a:lstStyle/>
                    <a:p>
                      <a:r>
                        <a:rPr lang="en-US" dirty="0"/>
                        <a:t>Low 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- 4.0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29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872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8826FD44-D5E9-42D4-96E1-EC20AA2C0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546" y="1581229"/>
            <a:ext cx="10174601" cy="52272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A8A1B-7EEE-47F9-8057-DF1CE95B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05" y="250429"/>
            <a:ext cx="11933695" cy="1325563"/>
          </a:xfrm>
        </p:spPr>
        <p:txBody>
          <a:bodyPr>
            <a:normAutofit/>
          </a:bodyPr>
          <a:lstStyle/>
          <a:p>
            <a:r>
              <a:rPr lang="en-US" dirty="0"/>
              <a:t>Count of positive tests per transcriptional </a:t>
            </a:r>
            <a:br>
              <a:rPr lang="en-US" dirty="0"/>
            </a:br>
            <a:r>
              <a:rPr lang="en-US" dirty="0"/>
              <a:t>targets for each drug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A633AB8-DECE-42E4-A3C8-A6054514319D}"/>
              </a:ext>
            </a:extLst>
          </p:cNvPr>
          <p:cNvSpPr/>
          <p:nvPr/>
        </p:nvSpPr>
        <p:spPr>
          <a:xfrm>
            <a:off x="1385740" y="1762811"/>
            <a:ext cx="2375555" cy="1188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DA863A-4155-4C93-BDC8-7E4661F5BD60}"/>
              </a:ext>
            </a:extLst>
          </p:cNvPr>
          <p:cNvSpPr txBox="1"/>
          <p:nvPr/>
        </p:nvSpPr>
        <p:spPr>
          <a:xfrm>
            <a:off x="371544" y="1734529"/>
            <a:ext cx="695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Desired 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Drug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Target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40B1ED-031D-4FBE-A951-C69E0462340E}"/>
              </a:ext>
            </a:extLst>
          </p:cNvPr>
          <p:cNvCxnSpPr>
            <a:cxnSpLocks/>
          </p:cNvCxnSpPr>
          <p:nvPr/>
        </p:nvCxnSpPr>
        <p:spPr>
          <a:xfrm flipV="1">
            <a:off x="973234" y="1876487"/>
            <a:ext cx="338762" cy="18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26913D7-AEEF-4000-BDB8-62686EEE985D}"/>
              </a:ext>
            </a:extLst>
          </p:cNvPr>
          <p:cNvSpPr txBox="1"/>
          <p:nvPr/>
        </p:nvSpPr>
        <p:spPr>
          <a:xfrm>
            <a:off x="7115558" y="4194830"/>
            <a:ext cx="441851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Common transcriptional protein targets of both drugs </a:t>
            </a:r>
          </a:p>
          <a:p>
            <a:r>
              <a:rPr lang="en-US" sz="1400" i="1" dirty="0"/>
              <a:t>are mainly members of nuclear receptors super family – </a:t>
            </a:r>
          </a:p>
          <a:p>
            <a:r>
              <a:rPr lang="en-US" sz="1400" i="1" dirty="0"/>
              <a:t>that also includes </a:t>
            </a:r>
            <a:r>
              <a:rPr lang="en-US" sz="1400" i="1" dirty="0" err="1"/>
              <a:t>PPAR</a:t>
            </a:r>
            <a:r>
              <a:rPr lang="en-US" sz="1400" i="1" dirty="0" err="1">
                <a:latin typeface="Symbol" panose="05050102010706020507" pitchFamily="18" charset="2"/>
              </a:rPr>
              <a:t>g</a:t>
            </a:r>
            <a:endParaRPr lang="en-US" sz="1400" i="1" dirty="0">
              <a:latin typeface="Symbol" panose="05050102010706020507" pitchFamily="18" charset="2"/>
            </a:endParaRPr>
          </a:p>
          <a:p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Troglitazone additionally targets transcriptional </a:t>
            </a:r>
          </a:p>
          <a:p>
            <a:r>
              <a:rPr lang="en-US" sz="1400" i="1" dirty="0"/>
              <a:t>proteins that are either involved in stress response or </a:t>
            </a:r>
          </a:p>
          <a:p>
            <a:r>
              <a:rPr lang="en-US" sz="1400" i="1" dirty="0"/>
              <a:t>oncogenic or general transcription/chromatin </a:t>
            </a:r>
            <a:r>
              <a:rPr lang="en-US" sz="1400" i="1" dirty="0" err="1"/>
              <a:t>remodelling</a:t>
            </a:r>
            <a:endParaRPr lang="en-US" sz="1400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6B5A25-7C78-4700-A0CD-1D3F9C8C509B}"/>
              </a:ext>
            </a:extLst>
          </p:cNvPr>
          <p:cNvSpPr txBox="1"/>
          <p:nvPr/>
        </p:nvSpPr>
        <p:spPr>
          <a:xfrm>
            <a:off x="409295" y="5780871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(Aromatase)</a:t>
            </a:r>
          </a:p>
        </p:txBody>
      </p:sp>
    </p:spTree>
    <p:extLst>
      <p:ext uri="{BB962C8B-B14F-4D97-AF65-F5344CB8AC3E}">
        <p14:creationId xmlns:p14="http://schemas.microsoft.com/office/powerpoint/2010/main" val="462176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7385-30DA-4DF1-B244-BC3A8E99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51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Count of positive assays for gene expression regulatory targets per drug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79D024-44E1-4DDF-B7E7-FF2CCDF3B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949" y="1590842"/>
            <a:ext cx="9905453" cy="5088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F48EEA-8422-4D85-8992-D540AE6C8519}"/>
              </a:ext>
            </a:extLst>
          </p:cNvPr>
          <p:cNvSpPr txBox="1"/>
          <p:nvPr/>
        </p:nvSpPr>
        <p:spPr>
          <a:xfrm>
            <a:off x="7690593" y="4682382"/>
            <a:ext cx="442845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Common gene expression regulatory targets of </a:t>
            </a:r>
          </a:p>
          <a:p>
            <a:r>
              <a:rPr lang="en-US" sz="1400" i="1" dirty="0"/>
              <a:t>both drugs are mainly cytokines, growth factors, and</a:t>
            </a:r>
          </a:p>
          <a:p>
            <a:r>
              <a:rPr lang="en-US" sz="1400" i="1" dirty="0"/>
              <a:t>proteins involved in intercellular 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Troglitazone additionally activates  proteins involved</a:t>
            </a:r>
          </a:p>
          <a:p>
            <a:r>
              <a:rPr lang="en-US" sz="1400" i="1" dirty="0"/>
              <a:t>mainly in tissue remodeling/transformation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710679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6EF4-0D8A-4A19-84E0-B69BEE5E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of positive assays for cell cycle/cell morphology targets per drug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94A241-0E25-4BCA-9BBF-98D7E3C31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792" y="1808728"/>
            <a:ext cx="9458969" cy="50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63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4187-7BFC-4D9C-80FB-FC29EFF6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731"/>
            <a:ext cx="10515600" cy="1325563"/>
          </a:xfrm>
        </p:spPr>
        <p:txBody>
          <a:bodyPr/>
          <a:lstStyle/>
          <a:p>
            <a:r>
              <a:rPr lang="en-US" dirty="0"/>
              <a:t>Subset of drugs are more pharmacologically active in each DILI class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87D17B-E23A-43E6-B30E-BEA1A9035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562" y="1604637"/>
            <a:ext cx="10142957" cy="521094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A183491-4E90-4C31-AFB7-10C8112DAC54}"/>
              </a:ext>
            </a:extLst>
          </p:cNvPr>
          <p:cNvGrpSpPr/>
          <p:nvPr/>
        </p:nvGrpSpPr>
        <p:grpSpPr>
          <a:xfrm>
            <a:off x="5165874" y="3220348"/>
            <a:ext cx="930126" cy="625789"/>
            <a:chOff x="4956854" y="3324042"/>
            <a:chExt cx="930126" cy="6257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B5BA49-6E03-45E7-99E2-D0FF9950FF00}"/>
                </a:ext>
              </a:extLst>
            </p:cNvPr>
            <p:cNvSpPr txBox="1"/>
            <p:nvPr/>
          </p:nvSpPr>
          <p:spPr>
            <a:xfrm>
              <a:off x="4956854" y="3324042"/>
              <a:ext cx="930126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grand mean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99A9EB9-843E-4859-BE2D-FD734D8E42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4488" y="3572759"/>
              <a:ext cx="197961" cy="377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B6B2F75-B201-4714-B54B-6F993AE49D9B}"/>
                </a:ext>
              </a:extLst>
            </p:cNvPr>
            <p:cNvCxnSpPr>
              <a:cxnSpLocks/>
            </p:cNvCxnSpPr>
            <p:nvPr/>
          </p:nvCxnSpPr>
          <p:spPr>
            <a:xfrm>
              <a:off x="5616977" y="3572759"/>
              <a:ext cx="161654" cy="377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4545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AB7823E-8AEE-4F2E-9715-B23427B9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" y="1459681"/>
            <a:ext cx="10384268" cy="5334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56E8A4-A73F-430D-A01C-4A95D6AD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" y="139601"/>
            <a:ext cx="10866120" cy="1325563"/>
          </a:xfrm>
        </p:spPr>
        <p:txBody>
          <a:bodyPr>
            <a:normAutofit/>
          </a:bodyPr>
          <a:lstStyle/>
          <a:p>
            <a:r>
              <a:rPr lang="en-US" dirty="0"/>
              <a:t>Subset of drugs are more pharmacologically active towards distinct* molecular targets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EE2BE1-2348-4AD9-820C-0662D2A15BCC}"/>
              </a:ext>
            </a:extLst>
          </p:cNvPr>
          <p:cNvGrpSpPr/>
          <p:nvPr/>
        </p:nvGrpSpPr>
        <p:grpSpPr>
          <a:xfrm>
            <a:off x="5456686" y="3079731"/>
            <a:ext cx="930126" cy="625789"/>
            <a:chOff x="4956854" y="3324042"/>
            <a:chExt cx="930126" cy="6257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34AEB1-FF6B-4871-B0D5-E98B5CB5891F}"/>
                </a:ext>
              </a:extLst>
            </p:cNvPr>
            <p:cNvSpPr txBox="1"/>
            <p:nvPr/>
          </p:nvSpPr>
          <p:spPr>
            <a:xfrm>
              <a:off x="4956854" y="3324042"/>
              <a:ext cx="930126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grand mean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7CC191-7B19-4033-8EBF-996BCECC8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4488" y="3572759"/>
              <a:ext cx="197961" cy="377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615AEB-1AB7-4FB0-BA6A-CBC0D03B5580}"/>
                </a:ext>
              </a:extLst>
            </p:cNvPr>
            <p:cNvCxnSpPr>
              <a:cxnSpLocks/>
            </p:cNvCxnSpPr>
            <p:nvPr/>
          </p:nvCxnSpPr>
          <p:spPr>
            <a:xfrm>
              <a:off x="5616977" y="3572759"/>
              <a:ext cx="161654" cy="377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2739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CB822D-682F-4AB3-B394-B2C5048B2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08" y="1176683"/>
            <a:ext cx="11058525" cy="56813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3DE96B-B6D7-4523-8BDC-0B0AEAA7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853"/>
            <a:ext cx="10515600" cy="1325563"/>
          </a:xfrm>
        </p:spPr>
        <p:txBody>
          <a:bodyPr/>
          <a:lstStyle/>
          <a:p>
            <a:r>
              <a:rPr lang="en-US" dirty="0"/>
              <a:t>Highly reactive targets/pathways by DILI class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56EAE5-0D5E-4B76-8DE4-1507B4994EDA}"/>
              </a:ext>
            </a:extLst>
          </p:cNvPr>
          <p:cNvGrpSpPr/>
          <p:nvPr/>
        </p:nvGrpSpPr>
        <p:grpSpPr>
          <a:xfrm>
            <a:off x="5569175" y="2995416"/>
            <a:ext cx="955774" cy="625789"/>
            <a:chOff x="5021863" y="3324042"/>
            <a:chExt cx="955774" cy="625789"/>
          </a:xfrm>
          <a:solidFill>
            <a:schemeClr val="bg1">
              <a:lumMod val="85000"/>
            </a:schemeClr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950813-21A5-44C6-998E-E73B1810DFE5}"/>
                </a:ext>
              </a:extLst>
            </p:cNvPr>
            <p:cNvSpPr txBox="1"/>
            <p:nvPr/>
          </p:nvSpPr>
          <p:spPr>
            <a:xfrm>
              <a:off x="5021863" y="3324042"/>
              <a:ext cx="95577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Grand mean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E0A89BF-7A89-4943-B69D-EAFF3AFDC1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4488" y="3572759"/>
              <a:ext cx="197961" cy="377072"/>
            </a:xfrm>
            <a:prstGeom prst="straightConnector1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E8BD0F2-6A95-451B-A26D-EE77CB4A5B88}"/>
                </a:ext>
              </a:extLst>
            </p:cNvPr>
            <p:cNvCxnSpPr>
              <a:cxnSpLocks/>
            </p:cNvCxnSpPr>
            <p:nvPr/>
          </p:nvCxnSpPr>
          <p:spPr>
            <a:xfrm>
              <a:off x="5616977" y="3572759"/>
              <a:ext cx="161654" cy="377072"/>
            </a:xfrm>
            <a:prstGeom prst="straightConnector1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686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01F8-567E-4ACA-8D83-A948C0EF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58" y="365125"/>
            <a:ext cx="1160439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Anti-diabetic TZD drugs, Troglitazone and Rosiglitazone, stimulate insulin function by targeting </a:t>
            </a:r>
            <a:r>
              <a:rPr lang="en-US" dirty="0" err="1"/>
              <a:t>PPAR</a:t>
            </a:r>
            <a:r>
              <a:rPr lang="en-US" dirty="0" err="1">
                <a:latin typeface="Symbol" panose="05050102010706020507" pitchFamily="18" charset="2"/>
              </a:rPr>
              <a:t>g</a:t>
            </a:r>
            <a:endParaRPr lang="en-US" dirty="0">
              <a:latin typeface="Symbol" panose="05050102010706020507" pitchFamily="18" charset="2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3BF823-739F-4670-8A58-99F688137A85}"/>
              </a:ext>
            </a:extLst>
          </p:cNvPr>
          <p:cNvGrpSpPr/>
          <p:nvPr/>
        </p:nvGrpSpPr>
        <p:grpSpPr>
          <a:xfrm>
            <a:off x="4213781" y="2262433"/>
            <a:ext cx="3403079" cy="3891077"/>
            <a:chOff x="4138365" y="2262433"/>
            <a:chExt cx="3403079" cy="38910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74A5E1-513E-400C-B0AA-4FC67004E961}"/>
                </a:ext>
              </a:extLst>
            </p:cNvPr>
            <p:cNvSpPr/>
            <p:nvPr/>
          </p:nvSpPr>
          <p:spPr>
            <a:xfrm>
              <a:off x="4468306" y="2300140"/>
              <a:ext cx="3073138" cy="38533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AA76BF-434E-40F6-A50E-68FFE8C01F84}"/>
                </a:ext>
              </a:extLst>
            </p:cNvPr>
            <p:cNvSpPr/>
            <p:nvPr/>
          </p:nvSpPr>
          <p:spPr>
            <a:xfrm>
              <a:off x="4138365" y="2262433"/>
              <a:ext cx="1065229" cy="4242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EFFA1F6-A69F-4A16-A615-12F3393EAE70}"/>
              </a:ext>
            </a:extLst>
          </p:cNvPr>
          <p:cNvSpPr/>
          <p:nvPr/>
        </p:nvSpPr>
        <p:spPr>
          <a:xfrm>
            <a:off x="171698" y="6113418"/>
            <a:ext cx="7085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hlinkClick r:id="rId2"/>
              </a:rPr>
              <a:t>http://tmedweb.tulane.edu/pharmwiki/doku.php/thiazolidinediones</a:t>
            </a:r>
            <a:r>
              <a:rPr lang="en-US" sz="1400" i="1" dirty="0"/>
              <a:t> &amp;</a:t>
            </a:r>
          </a:p>
          <a:p>
            <a:r>
              <a:rPr lang="en-US" sz="1400" i="1" dirty="0">
                <a:hlinkClick r:id="rId3"/>
              </a:rPr>
              <a:t>www.diabetesincontrol.com</a:t>
            </a:r>
            <a:r>
              <a:rPr lang="en-US" sz="1400" i="1" dirty="0"/>
              <a:t> (Handbook of Diabetes, 4</a:t>
            </a:r>
            <a:r>
              <a:rPr lang="en-US" sz="1400" i="1" baseline="30000" dirty="0"/>
              <a:t>th</a:t>
            </a:r>
            <a:r>
              <a:rPr lang="en-US" sz="1400" i="1" dirty="0"/>
              <a:t> edition excerpt)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B2F92F-5F5B-4B84-A239-4A1C5481D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7" y="1756125"/>
            <a:ext cx="8010838" cy="4291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FA7748-C65C-468C-9412-28A4BA913EA1}"/>
              </a:ext>
            </a:extLst>
          </p:cNvPr>
          <p:cNvSpPr txBox="1"/>
          <p:nvPr/>
        </p:nvSpPr>
        <p:spPr>
          <a:xfrm>
            <a:off x="5699089" y="2221586"/>
            <a:ext cx="6438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(In market since 1999)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Rosiglitazone (maleate)* </a:t>
            </a:r>
            <a:r>
              <a:rPr lang="en-US" dirty="0">
                <a:solidFill>
                  <a:schemeClr val="accent1"/>
                </a:solidFill>
              </a:rPr>
              <a:t>– Target: </a:t>
            </a:r>
            <a:r>
              <a:rPr lang="en-US" dirty="0" err="1">
                <a:solidFill>
                  <a:schemeClr val="accent1"/>
                </a:solidFill>
              </a:rPr>
              <a:t>PPAR</a:t>
            </a:r>
            <a:r>
              <a:rPr lang="en-US" dirty="0" err="1">
                <a:solidFill>
                  <a:schemeClr val="accent1"/>
                </a:solidFill>
                <a:latin typeface="Symbol" panose="05050102010706020507" pitchFamily="18" charset="2"/>
              </a:rPr>
              <a:t>g</a:t>
            </a:r>
            <a:endParaRPr lang="en-US" dirty="0">
              <a:solidFill>
                <a:schemeClr val="accent1"/>
              </a:solidFill>
              <a:latin typeface="Symbol" panose="05050102010706020507" pitchFamily="18" charset="2"/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(withdrawn in year 2000)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Troglitazone</a:t>
            </a:r>
            <a:r>
              <a:rPr lang="en-US" dirty="0">
                <a:solidFill>
                  <a:srgbClr val="FF0000"/>
                </a:solidFill>
              </a:rPr>
              <a:t> **– Target: </a:t>
            </a:r>
            <a:r>
              <a:rPr lang="en-US" dirty="0" err="1">
                <a:solidFill>
                  <a:srgbClr val="FF0000"/>
                </a:solidFill>
              </a:rPr>
              <a:t>PPAR</a:t>
            </a:r>
            <a:r>
              <a:rPr lang="en-US" dirty="0" err="1">
                <a:solidFill>
                  <a:srgbClr val="FF0000"/>
                </a:solidFill>
                <a:latin typeface="Symbol" panose="05050102010706020507" pitchFamily="18" charset="2"/>
              </a:rPr>
              <a:t>g</a:t>
            </a:r>
            <a:r>
              <a:rPr lang="en-US" dirty="0">
                <a:solidFill>
                  <a:srgbClr val="FF0000"/>
                </a:solidFill>
              </a:rPr>
              <a:t> &gt; </a:t>
            </a:r>
            <a:r>
              <a:rPr lang="en-US" dirty="0" err="1">
                <a:solidFill>
                  <a:srgbClr val="FF0000"/>
                </a:solidFill>
              </a:rPr>
              <a:t>PPAR</a:t>
            </a:r>
            <a:r>
              <a:rPr lang="en-US" dirty="0" err="1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endParaRPr lang="en-US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37E2059-6FDB-4C5A-B4A2-E0FF467E9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496" y="3021415"/>
            <a:ext cx="3048000" cy="2286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4E3E562-EF64-4E0D-8434-350B7117D540}"/>
              </a:ext>
            </a:extLst>
          </p:cNvPr>
          <p:cNvSpPr/>
          <p:nvPr/>
        </p:nvSpPr>
        <p:spPr>
          <a:xfrm>
            <a:off x="5860581" y="546091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/>
              <a:t>https://www.fda.gov/ohrms/dockets/ac/00/slides/3615s1a/sld018.htm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B28BA29-D7D1-43AF-9FCF-C70AE12C9EC0}"/>
              </a:ext>
            </a:extLst>
          </p:cNvPr>
          <p:cNvSpPr txBox="1">
            <a:spLocks/>
          </p:cNvSpPr>
          <p:nvPr/>
        </p:nvSpPr>
        <p:spPr>
          <a:xfrm>
            <a:off x="6497579" y="5922188"/>
            <a:ext cx="3793834" cy="7592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we leverage preclinical data (cell-based assays/test results) for Troglitazone to understand potential basis for liver toxicity?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85DEE-E5B3-473F-B4BF-DB1845719D1A}"/>
              </a:ext>
            </a:extLst>
          </p:cNvPr>
          <p:cNvSpPr txBox="1"/>
          <p:nvPr/>
        </p:nvSpPr>
        <p:spPr>
          <a:xfrm>
            <a:off x="2627547" y="4923687"/>
            <a:ext cx="2697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Insulin sensitive </a:t>
            </a:r>
          </a:p>
          <a:p>
            <a:pPr algn="ctr"/>
            <a:r>
              <a:rPr lang="en-US" sz="1000" b="1" i="1" dirty="0"/>
              <a:t> genes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A8604F-05A7-45E8-BD2E-AB2EDA1AA7EC}"/>
              </a:ext>
            </a:extLst>
          </p:cNvPr>
          <p:cNvSpPr/>
          <p:nvPr/>
        </p:nvSpPr>
        <p:spPr>
          <a:xfrm rot="16200000">
            <a:off x="1699338" y="4785720"/>
            <a:ext cx="534256" cy="44082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FATP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516CF3-5E4E-4ECE-9433-67CFA871B37B}"/>
              </a:ext>
            </a:extLst>
          </p:cNvPr>
          <p:cNvSpPr txBox="1"/>
          <p:nvPr/>
        </p:nvSpPr>
        <p:spPr>
          <a:xfrm>
            <a:off x="843272" y="4513913"/>
            <a:ext cx="66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fatty </a:t>
            </a:r>
          </a:p>
          <a:p>
            <a:r>
              <a:rPr lang="en-US" dirty="0">
                <a:solidFill>
                  <a:srgbClr val="7030A0"/>
                </a:solidFill>
              </a:rPr>
              <a:t>acids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9DDEBF49-65E5-471E-8B85-DF57A0ADDDF4}"/>
              </a:ext>
            </a:extLst>
          </p:cNvPr>
          <p:cNvSpPr/>
          <p:nvPr/>
        </p:nvSpPr>
        <p:spPr>
          <a:xfrm rot="11516211">
            <a:off x="1428212" y="4785729"/>
            <a:ext cx="635688" cy="278344"/>
          </a:xfrm>
          <a:prstGeom prst="arc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B007D2E-37BC-4F79-A75D-DBE48F94D30B}"/>
              </a:ext>
            </a:extLst>
          </p:cNvPr>
          <p:cNvSpPr/>
          <p:nvPr/>
        </p:nvSpPr>
        <p:spPr>
          <a:xfrm rot="11516211">
            <a:off x="2227885" y="4938129"/>
            <a:ext cx="635688" cy="278344"/>
          </a:xfrm>
          <a:prstGeom prst="arc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81780-1406-4FEB-896E-104DBBEDB117}"/>
              </a:ext>
            </a:extLst>
          </p:cNvPr>
          <p:cNvSpPr txBox="1"/>
          <p:nvPr/>
        </p:nvSpPr>
        <p:spPr>
          <a:xfrm>
            <a:off x="9918496" y="3102545"/>
            <a:ext cx="181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 “</a:t>
            </a:r>
            <a:r>
              <a:rPr lang="en-US" sz="1200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lessDILI</a:t>
            </a:r>
            <a:r>
              <a:rPr lang="en-US" sz="12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drug (LTKB) </a:t>
            </a:r>
          </a:p>
          <a:p>
            <a:r>
              <a:rPr lang="en-US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**“mostDILI” drug (LTKB)</a:t>
            </a:r>
          </a:p>
        </p:txBody>
      </p:sp>
    </p:spTree>
    <p:extLst>
      <p:ext uri="{BB962C8B-B14F-4D97-AF65-F5344CB8AC3E}">
        <p14:creationId xmlns:p14="http://schemas.microsoft.com/office/powerpoint/2010/main" val="247259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755789-64FB-4438-BCF1-BCBC29A11227}"/>
              </a:ext>
            </a:extLst>
          </p:cNvPr>
          <p:cNvSpPr/>
          <p:nvPr/>
        </p:nvSpPr>
        <p:spPr>
          <a:xfrm>
            <a:off x="132079" y="1232898"/>
            <a:ext cx="11950329" cy="43754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7DF22-E371-4E1E-A5C6-7BBA010A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0" y="41124"/>
            <a:ext cx="10515600" cy="1325563"/>
          </a:xfrm>
        </p:spPr>
        <p:txBody>
          <a:bodyPr/>
          <a:lstStyle/>
          <a:p>
            <a:r>
              <a:rPr lang="en-US" dirty="0"/>
              <a:t>High level project workflow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6E9273-EA2C-455C-8F8B-5738142219B7}"/>
              </a:ext>
            </a:extLst>
          </p:cNvPr>
          <p:cNvSpPr/>
          <p:nvPr/>
        </p:nvSpPr>
        <p:spPr>
          <a:xfrm>
            <a:off x="4499097" y="2753684"/>
            <a:ext cx="7466073" cy="788505"/>
          </a:xfrm>
          <a:custGeom>
            <a:avLst/>
            <a:gdLst>
              <a:gd name="connsiteX0" fmla="*/ 186975 w 1121829"/>
              <a:gd name="connsiteY0" fmla="*/ 0 h 7300117"/>
              <a:gd name="connsiteX1" fmla="*/ 934854 w 1121829"/>
              <a:gd name="connsiteY1" fmla="*/ 0 h 7300117"/>
              <a:gd name="connsiteX2" fmla="*/ 1121829 w 1121829"/>
              <a:gd name="connsiteY2" fmla="*/ 186975 h 7300117"/>
              <a:gd name="connsiteX3" fmla="*/ 1121829 w 1121829"/>
              <a:gd name="connsiteY3" fmla="*/ 7300117 h 7300117"/>
              <a:gd name="connsiteX4" fmla="*/ 1121829 w 1121829"/>
              <a:gd name="connsiteY4" fmla="*/ 7300117 h 7300117"/>
              <a:gd name="connsiteX5" fmla="*/ 0 w 1121829"/>
              <a:gd name="connsiteY5" fmla="*/ 7300117 h 7300117"/>
              <a:gd name="connsiteX6" fmla="*/ 0 w 1121829"/>
              <a:gd name="connsiteY6" fmla="*/ 7300117 h 7300117"/>
              <a:gd name="connsiteX7" fmla="*/ 0 w 1121829"/>
              <a:gd name="connsiteY7" fmla="*/ 186975 h 7300117"/>
              <a:gd name="connsiteX8" fmla="*/ 186975 w 1121829"/>
              <a:gd name="connsiteY8" fmla="*/ 0 h 730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1829" h="7300117">
                <a:moveTo>
                  <a:pt x="1121829" y="1216709"/>
                </a:moveTo>
                <a:lnTo>
                  <a:pt x="1121829" y="6083408"/>
                </a:lnTo>
                <a:cubicBezTo>
                  <a:pt x="1121829" y="6755375"/>
                  <a:pt x="1108965" y="7300117"/>
                  <a:pt x="1093096" y="7300117"/>
                </a:cubicBezTo>
                <a:lnTo>
                  <a:pt x="0" y="7300117"/>
                </a:lnTo>
                <a:lnTo>
                  <a:pt x="0" y="7300117"/>
                </a:lnTo>
                <a:lnTo>
                  <a:pt x="0" y="0"/>
                </a:lnTo>
                <a:lnTo>
                  <a:pt x="0" y="0"/>
                </a:lnTo>
                <a:lnTo>
                  <a:pt x="1093096" y="0"/>
                </a:lnTo>
                <a:cubicBezTo>
                  <a:pt x="1108965" y="0"/>
                  <a:pt x="1121829" y="544742"/>
                  <a:pt x="1121829" y="1216709"/>
                </a:cubicBez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1" tIns="92862" rIns="130962" bIns="92864" numCol="1" spcCol="1270" anchor="ctr" anchorCtr="0">
            <a:noAutofit/>
          </a:bodyPr>
          <a:lstStyle/>
          <a:p>
            <a:pPr marL="285750" lvl="1" indent="-28575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 dirty="0"/>
              <a:t>Positive with Troglitazone only  </a:t>
            </a:r>
          </a:p>
          <a:p>
            <a:pPr marL="285750" lvl="1" indent="-28575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 dirty="0"/>
              <a:t>Positive with both Troglitazone and Rosiglitazone Maleate  </a:t>
            </a:r>
          </a:p>
          <a:p>
            <a:pPr marL="285750" lvl="1" indent="-28575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 dirty="0"/>
              <a:t>Positive with Rosiglitazone Maleate only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70EEB-DC9C-4994-A3B4-528B33EA83F7}"/>
              </a:ext>
            </a:extLst>
          </p:cNvPr>
          <p:cNvSpPr/>
          <p:nvPr/>
        </p:nvSpPr>
        <p:spPr>
          <a:xfrm>
            <a:off x="392784" y="2680504"/>
            <a:ext cx="4106315" cy="914400"/>
          </a:xfrm>
          <a:custGeom>
            <a:avLst/>
            <a:gdLst>
              <a:gd name="connsiteX0" fmla="*/ 0 w 4106315"/>
              <a:gd name="connsiteY0" fmla="*/ 233719 h 1402286"/>
              <a:gd name="connsiteX1" fmla="*/ 233719 w 4106315"/>
              <a:gd name="connsiteY1" fmla="*/ 0 h 1402286"/>
              <a:gd name="connsiteX2" fmla="*/ 3872596 w 4106315"/>
              <a:gd name="connsiteY2" fmla="*/ 0 h 1402286"/>
              <a:gd name="connsiteX3" fmla="*/ 4106315 w 4106315"/>
              <a:gd name="connsiteY3" fmla="*/ 233719 h 1402286"/>
              <a:gd name="connsiteX4" fmla="*/ 4106315 w 4106315"/>
              <a:gd name="connsiteY4" fmla="*/ 1168567 h 1402286"/>
              <a:gd name="connsiteX5" fmla="*/ 3872596 w 4106315"/>
              <a:gd name="connsiteY5" fmla="*/ 1402286 h 1402286"/>
              <a:gd name="connsiteX6" fmla="*/ 233719 w 4106315"/>
              <a:gd name="connsiteY6" fmla="*/ 1402286 h 1402286"/>
              <a:gd name="connsiteX7" fmla="*/ 0 w 4106315"/>
              <a:gd name="connsiteY7" fmla="*/ 1168567 h 1402286"/>
              <a:gd name="connsiteX8" fmla="*/ 0 w 4106315"/>
              <a:gd name="connsiteY8" fmla="*/ 233719 h 140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6315" h="1402286">
                <a:moveTo>
                  <a:pt x="0" y="233719"/>
                </a:moveTo>
                <a:cubicBezTo>
                  <a:pt x="0" y="104640"/>
                  <a:pt x="104640" y="0"/>
                  <a:pt x="233719" y="0"/>
                </a:cubicBezTo>
                <a:lnTo>
                  <a:pt x="3872596" y="0"/>
                </a:lnTo>
                <a:cubicBezTo>
                  <a:pt x="4001675" y="0"/>
                  <a:pt x="4106315" y="104640"/>
                  <a:pt x="4106315" y="233719"/>
                </a:cubicBezTo>
                <a:lnTo>
                  <a:pt x="4106315" y="1168567"/>
                </a:lnTo>
                <a:cubicBezTo>
                  <a:pt x="4106315" y="1297646"/>
                  <a:pt x="4001675" y="1402286"/>
                  <a:pt x="3872596" y="1402286"/>
                </a:cubicBezTo>
                <a:lnTo>
                  <a:pt x="233719" y="1402286"/>
                </a:lnTo>
                <a:cubicBezTo>
                  <a:pt x="104640" y="1402286"/>
                  <a:pt x="0" y="1297646"/>
                  <a:pt x="0" y="1168567"/>
                </a:cubicBezTo>
                <a:lnTo>
                  <a:pt x="0" y="2337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224" tIns="100839" rIns="133224" bIns="10083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From up to 700 cell based assays/tests, </a:t>
            </a:r>
            <a:r>
              <a:rPr lang="en-US" dirty="0"/>
              <a:t>classify</a:t>
            </a:r>
            <a:r>
              <a:rPr lang="en-US" kern="1200" dirty="0"/>
              <a:t> all  “positive” test results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BEAF1-DC8B-49E1-850C-B908087C3157}"/>
              </a:ext>
            </a:extLst>
          </p:cNvPr>
          <p:cNvSpPr/>
          <p:nvPr/>
        </p:nvSpPr>
        <p:spPr>
          <a:xfrm>
            <a:off x="4499098" y="4277789"/>
            <a:ext cx="7466074" cy="788505"/>
          </a:xfrm>
          <a:custGeom>
            <a:avLst/>
            <a:gdLst>
              <a:gd name="connsiteX0" fmla="*/ 186975 w 1121829"/>
              <a:gd name="connsiteY0" fmla="*/ 0 h 7300117"/>
              <a:gd name="connsiteX1" fmla="*/ 934854 w 1121829"/>
              <a:gd name="connsiteY1" fmla="*/ 0 h 7300117"/>
              <a:gd name="connsiteX2" fmla="*/ 1121829 w 1121829"/>
              <a:gd name="connsiteY2" fmla="*/ 186975 h 7300117"/>
              <a:gd name="connsiteX3" fmla="*/ 1121829 w 1121829"/>
              <a:gd name="connsiteY3" fmla="*/ 7300117 h 7300117"/>
              <a:gd name="connsiteX4" fmla="*/ 1121829 w 1121829"/>
              <a:gd name="connsiteY4" fmla="*/ 7300117 h 7300117"/>
              <a:gd name="connsiteX5" fmla="*/ 0 w 1121829"/>
              <a:gd name="connsiteY5" fmla="*/ 7300117 h 7300117"/>
              <a:gd name="connsiteX6" fmla="*/ 0 w 1121829"/>
              <a:gd name="connsiteY6" fmla="*/ 7300117 h 7300117"/>
              <a:gd name="connsiteX7" fmla="*/ 0 w 1121829"/>
              <a:gd name="connsiteY7" fmla="*/ 186975 h 7300117"/>
              <a:gd name="connsiteX8" fmla="*/ 186975 w 1121829"/>
              <a:gd name="connsiteY8" fmla="*/ 0 h 730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1829" h="7300117">
                <a:moveTo>
                  <a:pt x="1121829" y="1216709"/>
                </a:moveTo>
                <a:lnTo>
                  <a:pt x="1121829" y="6083408"/>
                </a:lnTo>
                <a:cubicBezTo>
                  <a:pt x="1121829" y="6755375"/>
                  <a:pt x="1108965" y="7300117"/>
                  <a:pt x="1093096" y="7300117"/>
                </a:cubicBezTo>
                <a:lnTo>
                  <a:pt x="0" y="7300117"/>
                </a:lnTo>
                <a:lnTo>
                  <a:pt x="0" y="7300117"/>
                </a:lnTo>
                <a:lnTo>
                  <a:pt x="0" y="0"/>
                </a:lnTo>
                <a:lnTo>
                  <a:pt x="0" y="0"/>
                </a:lnTo>
                <a:lnTo>
                  <a:pt x="1093096" y="0"/>
                </a:lnTo>
                <a:cubicBezTo>
                  <a:pt x="1108965" y="0"/>
                  <a:pt x="1121829" y="544742"/>
                  <a:pt x="1121829" y="1216709"/>
                </a:cubicBez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1" tIns="92862" rIns="130962" bIns="92864" numCol="1" spcCol="1270" anchor="ctr" anchorCtr="0">
            <a:noAutofit/>
          </a:bodyPr>
          <a:lstStyle/>
          <a:p>
            <a:pPr marL="342900" lvl="1" indent="-3429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 dirty="0"/>
              <a:t>Generate  an </a:t>
            </a:r>
            <a:r>
              <a:rPr lang="en-US" sz="1600" dirty="0"/>
              <a:t>“activation score” for potential activation of  test “targets” in patients</a:t>
            </a:r>
          </a:p>
          <a:p>
            <a:pPr marL="342900" lvl="1" indent="-3429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Identify differentially affected tests/targets by Troglitazone vs Rosiglitazone Maleate</a:t>
            </a:r>
            <a:endParaRPr lang="en-US" sz="1600" kern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8681E5-CAFE-461A-BCD9-757CD3FA6FB2}"/>
              </a:ext>
            </a:extLst>
          </p:cNvPr>
          <p:cNvSpPr/>
          <p:nvPr/>
        </p:nvSpPr>
        <p:spPr>
          <a:xfrm>
            <a:off x="392783" y="4201451"/>
            <a:ext cx="4106315" cy="914400"/>
          </a:xfrm>
          <a:custGeom>
            <a:avLst/>
            <a:gdLst>
              <a:gd name="connsiteX0" fmla="*/ 0 w 4106315"/>
              <a:gd name="connsiteY0" fmla="*/ 233719 h 1402286"/>
              <a:gd name="connsiteX1" fmla="*/ 233719 w 4106315"/>
              <a:gd name="connsiteY1" fmla="*/ 0 h 1402286"/>
              <a:gd name="connsiteX2" fmla="*/ 3872596 w 4106315"/>
              <a:gd name="connsiteY2" fmla="*/ 0 h 1402286"/>
              <a:gd name="connsiteX3" fmla="*/ 4106315 w 4106315"/>
              <a:gd name="connsiteY3" fmla="*/ 233719 h 1402286"/>
              <a:gd name="connsiteX4" fmla="*/ 4106315 w 4106315"/>
              <a:gd name="connsiteY4" fmla="*/ 1168567 h 1402286"/>
              <a:gd name="connsiteX5" fmla="*/ 3872596 w 4106315"/>
              <a:gd name="connsiteY5" fmla="*/ 1402286 h 1402286"/>
              <a:gd name="connsiteX6" fmla="*/ 233719 w 4106315"/>
              <a:gd name="connsiteY6" fmla="*/ 1402286 h 1402286"/>
              <a:gd name="connsiteX7" fmla="*/ 0 w 4106315"/>
              <a:gd name="connsiteY7" fmla="*/ 1168567 h 1402286"/>
              <a:gd name="connsiteX8" fmla="*/ 0 w 4106315"/>
              <a:gd name="connsiteY8" fmla="*/ 233719 h 140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6315" h="1402286">
                <a:moveTo>
                  <a:pt x="0" y="233719"/>
                </a:moveTo>
                <a:cubicBezTo>
                  <a:pt x="0" y="104640"/>
                  <a:pt x="104640" y="0"/>
                  <a:pt x="233719" y="0"/>
                </a:cubicBezTo>
                <a:lnTo>
                  <a:pt x="3872596" y="0"/>
                </a:lnTo>
                <a:cubicBezTo>
                  <a:pt x="4001675" y="0"/>
                  <a:pt x="4106315" y="104640"/>
                  <a:pt x="4106315" y="233719"/>
                </a:cubicBezTo>
                <a:lnTo>
                  <a:pt x="4106315" y="1168567"/>
                </a:lnTo>
                <a:cubicBezTo>
                  <a:pt x="4106315" y="1297646"/>
                  <a:pt x="4001675" y="1402286"/>
                  <a:pt x="3872596" y="1402286"/>
                </a:cubicBezTo>
                <a:lnTo>
                  <a:pt x="233719" y="1402286"/>
                </a:lnTo>
                <a:cubicBezTo>
                  <a:pt x="104640" y="1402286"/>
                  <a:pt x="0" y="1297646"/>
                  <a:pt x="0" y="1168567"/>
                </a:cubicBezTo>
                <a:lnTo>
                  <a:pt x="0" y="2337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224" tIns="100839" rIns="133224" bIns="10083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Develop schema for differential analysis of tests/targets affected by each drug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9532E3-FEBF-4E24-938B-3679821CDA6B}"/>
              </a:ext>
            </a:extLst>
          </p:cNvPr>
          <p:cNvSpPr/>
          <p:nvPr/>
        </p:nvSpPr>
        <p:spPr>
          <a:xfrm>
            <a:off x="2244522" y="5847786"/>
            <a:ext cx="8149158" cy="696666"/>
          </a:xfrm>
          <a:custGeom>
            <a:avLst/>
            <a:gdLst>
              <a:gd name="connsiteX0" fmla="*/ 0 w 4106315"/>
              <a:gd name="connsiteY0" fmla="*/ 233719 h 1402286"/>
              <a:gd name="connsiteX1" fmla="*/ 233719 w 4106315"/>
              <a:gd name="connsiteY1" fmla="*/ 0 h 1402286"/>
              <a:gd name="connsiteX2" fmla="*/ 3872596 w 4106315"/>
              <a:gd name="connsiteY2" fmla="*/ 0 h 1402286"/>
              <a:gd name="connsiteX3" fmla="*/ 4106315 w 4106315"/>
              <a:gd name="connsiteY3" fmla="*/ 233719 h 1402286"/>
              <a:gd name="connsiteX4" fmla="*/ 4106315 w 4106315"/>
              <a:gd name="connsiteY4" fmla="*/ 1168567 h 1402286"/>
              <a:gd name="connsiteX5" fmla="*/ 3872596 w 4106315"/>
              <a:gd name="connsiteY5" fmla="*/ 1402286 h 1402286"/>
              <a:gd name="connsiteX6" fmla="*/ 233719 w 4106315"/>
              <a:gd name="connsiteY6" fmla="*/ 1402286 h 1402286"/>
              <a:gd name="connsiteX7" fmla="*/ 0 w 4106315"/>
              <a:gd name="connsiteY7" fmla="*/ 1168567 h 1402286"/>
              <a:gd name="connsiteX8" fmla="*/ 0 w 4106315"/>
              <a:gd name="connsiteY8" fmla="*/ 233719 h 140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6315" h="1402286">
                <a:moveTo>
                  <a:pt x="0" y="233719"/>
                </a:moveTo>
                <a:cubicBezTo>
                  <a:pt x="0" y="104640"/>
                  <a:pt x="104640" y="0"/>
                  <a:pt x="233719" y="0"/>
                </a:cubicBezTo>
                <a:lnTo>
                  <a:pt x="3872596" y="0"/>
                </a:lnTo>
                <a:cubicBezTo>
                  <a:pt x="4001675" y="0"/>
                  <a:pt x="4106315" y="104640"/>
                  <a:pt x="4106315" y="233719"/>
                </a:cubicBezTo>
                <a:lnTo>
                  <a:pt x="4106315" y="1168567"/>
                </a:lnTo>
                <a:cubicBezTo>
                  <a:pt x="4106315" y="1297646"/>
                  <a:pt x="4001675" y="1402286"/>
                  <a:pt x="3872596" y="1402286"/>
                </a:cubicBezTo>
                <a:lnTo>
                  <a:pt x="233719" y="1402286"/>
                </a:lnTo>
                <a:cubicBezTo>
                  <a:pt x="104640" y="1402286"/>
                  <a:pt x="0" y="1297646"/>
                  <a:pt x="0" y="1168567"/>
                </a:cubicBezTo>
                <a:lnTo>
                  <a:pt x="0" y="2337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224" tIns="100839" rIns="133224" bIns="10083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dirty="0"/>
              <a:t>Correlate differentially affected  targets with liver toxicity</a:t>
            </a:r>
            <a:endParaRPr lang="en-US" sz="16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5BAA0F-3CF0-4924-A8B1-9507F558CCCF}"/>
              </a:ext>
            </a:extLst>
          </p:cNvPr>
          <p:cNvSpPr/>
          <p:nvPr/>
        </p:nvSpPr>
        <p:spPr>
          <a:xfrm>
            <a:off x="4042842" y="1366687"/>
            <a:ext cx="4106315" cy="693838"/>
          </a:xfrm>
          <a:custGeom>
            <a:avLst/>
            <a:gdLst>
              <a:gd name="connsiteX0" fmla="*/ 0 w 4106315"/>
              <a:gd name="connsiteY0" fmla="*/ 233719 h 1402286"/>
              <a:gd name="connsiteX1" fmla="*/ 233719 w 4106315"/>
              <a:gd name="connsiteY1" fmla="*/ 0 h 1402286"/>
              <a:gd name="connsiteX2" fmla="*/ 3872596 w 4106315"/>
              <a:gd name="connsiteY2" fmla="*/ 0 h 1402286"/>
              <a:gd name="connsiteX3" fmla="*/ 4106315 w 4106315"/>
              <a:gd name="connsiteY3" fmla="*/ 233719 h 1402286"/>
              <a:gd name="connsiteX4" fmla="*/ 4106315 w 4106315"/>
              <a:gd name="connsiteY4" fmla="*/ 1168567 h 1402286"/>
              <a:gd name="connsiteX5" fmla="*/ 3872596 w 4106315"/>
              <a:gd name="connsiteY5" fmla="*/ 1402286 h 1402286"/>
              <a:gd name="connsiteX6" fmla="*/ 233719 w 4106315"/>
              <a:gd name="connsiteY6" fmla="*/ 1402286 h 1402286"/>
              <a:gd name="connsiteX7" fmla="*/ 0 w 4106315"/>
              <a:gd name="connsiteY7" fmla="*/ 1168567 h 1402286"/>
              <a:gd name="connsiteX8" fmla="*/ 0 w 4106315"/>
              <a:gd name="connsiteY8" fmla="*/ 233719 h 140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6315" h="1402286">
                <a:moveTo>
                  <a:pt x="0" y="233719"/>
                </a:moveTo>
                <a:cubicBezTo>
                  <a:pt x="0" y="104640"/>
                  <a:pt x="104640" y="0"/>
                  <a:pt x="233719" y="0"/>
                </a:cubicBezTo>
                <a:lnTo>
                  <a:pt x="3872596" y="0"/>
                </a:lnTo>
                <a:cubicBezTo>
                  <a:pt x="4001675" y="0"/>
                  <a:pt x="4106315" y="104640"/>
                  <a:pt x="4106315" y="233719"/>
                </a:cubicBezTo>
                <a:lnTo>
                  <a:pt x="4106315" y="1168567"/>
                </a:lnTo>
                <a:cubicBezTo>
                  <a:pt x="4106315" y="1297646"/>
                  <a:pt x="4001675" y="1402286"/>
                  <a:pt x="3872596" y="1402286"/>
                </a:cubicBezTo>
                <a:lnTo>
                  <a:pt x="233719" y="1402286"/>
                </a:lnTo>
                <a:cubicBezTo>
                  <a:pt x="104640" y="1402286"/>
                  <a:pt x="0" y="1297646"/>
                  <a:pt x="0" y="1168567"/>
                </a:cubicBezTo>
                <a:lnTo>
                  <a:pt x="0" y="2337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224" tIns="100839" rIns="133224" bIns="10083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Extract  AC50 information from ToxCast </a:t>
            </a:r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(Level 5/6) tests for two drugs of interest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A06B472-6E3C-4AD4-A6F2-BF4F43A9DCFE}"/>
              </a:ext>
            </a:extLst>
          </p:cNvPr>
          <p:cNvSpPr/>
          <p:nvPr/>
        </p:nvSpPr>
        <p:spPr>
          <a:xfrm rot="5400000">
            <a:off x="6044781" y="2361384"/>
            <a:ext cx="457200" cy="914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AFA210E-ADC6-4473-B284-B19CD161EF23}"/>
              </a:ext>
            </a:extLst>
          </p:cNvPr>
          <p:cNvSpPr/>
          <p:nvPr/>
        </p:nvSpPr>
        <p:spPr>
          <a:xfrm rot="5400000">
            <a:off x="6044781" y="3865064"/>
            <a:ext cx="457200" cy="914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941C24D-DA2E-4BB5-9058-9D6A1218E22D}"/>
              </a:ext>
            </a:extLst>
          </p:cNvPr>
          <p:cNvSpPr/>
          <p:nvPr/>
        </p:nvSpPr>
        <p:spPr>
          <a:xfrm rot="5400000">
            <a:off x="6044781" y="5460184"/>
            <a:ext cx="457200" cy="914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302620A-ED25-41B7-AD88-704BEE989CB0}"/>
              </a:ext>
            </a:extLst>
          </p:cNvPr>
          <p:cNvSpPr/>
          <p:nvPr/>
        </p:nvSpPr>
        <p:spPr>
          <a:xfrm>
            <a:off x="4345759" y="3108757"/>
            <a:ext cx="208955" cy="11968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F681881-0248-46DF-9097-5484A79A14D2}"/>
              </a:ext>
            </a:extLst>
          </p:cNvPr>
          <p:cNvSpPr/>
          <p:nvPr/>
        </p:nvSpPr>
        <p:spPr>
          <a:xfrm>
            <a:off x="4337901" y="4599761"/>
            <a:ext cx="208955" cy="11968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AA96-F942-4869-817C-566A6094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5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Higher # of “positive” tests for Troglitazone relative to Rosiglitazone Maleate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638162-B0B1-45C3-9FA0-496A6F47EE6F}"/>
              </a:ext>
            </a:extLst>
          </p:cNvPr>
          <p:cNvGrpSpPr/>
          <p:nvPr/>
        </p:nvGrpSpPr>
        <p:grpSpPr>
          <a:xfrm>
            <a:off x="579798" y="3941987"/>
            <a:ext cx="4563122" cy="1467864"/>
            <a:chOff x="777760" y="2904129"/>
            <a:chExt cx="4563122" cy="146786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DFB54FA-9979-4F53-A7A1-3C13826973BB}"/>
                </a:ext>
              </a:extLst>
            </p:cNvPr>
            <p:cNvSpPr/>
            <p:nvPr/>
          </p:nvSpPr>
          <p:spPr>
            <a:xfrm>
              <a:off x="1687397" y="2922311"/>
              <a:ext cx="2969444" cy="1449682"/>
            </a:xfrm>
            <a:prstGeom prst="ellipse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3AA3D78-07E3-49DC-9069-7B359FFDC3A3}"/>
                </a:ext>
              </a:extLst>
            </p:cNvPr>
            <p:cNvSpPr/>
            <p:nvPr/>
          </p:nvSpPr>
          <p:spPr>
            <a:xfrm>
              <a:off x="1698400" y="2982065"/>
              <a:ext cx="2270284" cy="12888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6B8F6A-4646-4B05-AA11-DCC7222F4B59}"/>
                </a:ext>
              </a:extLst>
            </p:cNvPr>
            <p:cNvSpPr txBox="1"/>
            <p:nvPr/>
          </p:nvSpPr>
          <p:spPr>
            <a:xfrm>
              <a:off x="2160296" y="3323986"/>
              <a:ext cx="6284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437 </a:t>
              </a:r>
            </a:p>
            <a:p>
              <a:pPr algn="ctr"/>
              <a:r>
                <a:rPr lang="en-US" dirty="0"/>
                <a:t>tests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EE69C1-1B79-46FA-90F2-FB1689EAB373}"/>
                </a:ext>
              </a:extLst>
            </p:cNvPr>
            <p:cNvSpPr txBox="1"/>
            <p:nvPr/>
          </p:nvSpPr>
          <p:spPr>
            <a:xfrm rot="16200000">
              <a:off x="4354843" y="3339366"/>
              <a:ext cx="13257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Troglitazone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(522 tests)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77435A-CEEB-4C8B-B3E7-A871484F8767}"/>
                </a:ext>
              </a:extLst>
            </p:cNvPr>
            <p:cNvSpPr txBox="1"/>
            <p:nvPr/>
          </p:nvSpPr>
          <p:spPr>
            <a:xfrm rot="16200000">
              <a:off x="532244" y="3149645"/>
              <a:ext cx="14143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Rosiglitazone</a:t>
              </a:r>
            </a:p>
            <a:p>
              <a:pPr algn="ctr"/>
              <a:r>
                <a:rPr lang="en-US" dirty="0"/>
                <a:t>Maleate</a:t>
              </a:r>
            </a:p>
            <a:p>
              <a:pPr algn="ctr"/>
              <a:r>
                <a:rPr lang="en-US" dirty="0"/>
                <a:t>(437 tests)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CF4931-4F3B-4C41-94ED-5FDCA5C5198E}"/>
              </a:ext>
            </a:extLst>
          </p:cNvPr>
          <p:cNvSpPr txBox="1"/>
          <p:nvPr/>
        </p:nvSpPr>
        <p:spPr>
          <a:xfrm>
            <a:off x="609051" y="6044821"/>
            <a:ext cx="4598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From common (437) tests, identify “positives”  </a:t>
            </a:r>
          </a:p>
          <a:p>
            <a:pPr algn="ctr"/>
            <a:r>
              <a:rPr lang="en-US" dirty="0"/>
              <a:t>(i.e., those with </a:t>
            </a:r>
            <a:r>
              <a:rPr lang="en-US" b="1" dirty="0"/>
              <a:t>“</a:t>
            </a:r>
            <a:r>
              <a:rPr lang="en-US" b="1" u="sng" dirty="0"/>
              <a:t>AC50” </a:t>
            </a:r>
            <a:r>
              <a:rPr lang="en-US" dirty="0"/>
              <a:t>&lt; 10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09F68-4036-4CC8-80DE-940E2C803755}"/>
              </a:ext>
            </a:extLst>
          </p:cNvPr>
          <p:cNvSpPr txBox="1"/>
          <p:nvPr/>
        </p:nvSpPr>
        <p:spPr>
          <a:xfrm>
            <a:off x="721231" y="2731817"/>
            <a:ext cx="451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 chosen drugs, identify </a:t>
            </a:r>
            <a:r>
              <a:rPr lang="en-US" i="1" dirty="0"/>
              <a:t>all tests with results</a:t>
            </a:r>
          </a:p>
          <a:p>
            <a:pPr algn="ctr"/>
            <a:r>
              <a:rPr lang="en-US" dirty="0"/>
              <a:t>(i.e.,</a:t>
            </a:r>
            <a:r>
              <a:rPr lang="en-US" b="1" baseline="30000" dirty="0"/>
              <a:t> “</a:t>
            </a:r>
            <a:r>
              <a:rPr lang="en-US" b="1" u="sng" dirty="0"/>
              <a:t>AC50”</a:t>
            </a:r>
            <a:r>
              <a:rPr lang="en-US" dirty="0"/>
              <a:t> ≠ NA &amp; “</a:t>
            </a:r>
            <a:r>
              <a:rPr lang="en-US" b="1" u="sng" dirty="0"/>
              <a:t>AC50”</a:t>
            </a:r>
            <a:r>
              <a:rPr lang="en-US" dirty="0"/>
              <a:t> &lt;=10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5DFF5C-068D-4E06-B9FE-2C183A9E96A3}"/>
              </a:ext>
            </a:extLst>
          </p:cNvPr>
          <p:cNvSpPr txBox="1"/>
          <p:nvPr/>
        </p:nvSpPr>
        <p:spPr>
          <a:xfrm>
            <a:off x="2103911" y="1951351"/>
            <a:ext cx="147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Tox21 dataset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75677EF-CDEF-46BA-BDC2-DF079893CAA2}"/>
              </a:ext>
            </a:extLst>
          </p:cNvPr>
          <p:cNvSpPr/>
          <p:nvPr/>
        </p:nvSpPr>
        <p:spPr>
          <a:xfrm flipH="1">
            <a:off x="2816977" y="2364170"/>
            <a:ext cx="67624" cy="40723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DAE7554-2AE1-4717-A9EF-F60EB8159838}"/>
              </a:ext>
            </a:extLst>
          </p:cNvPr>
          <p:cNvSpPr/>
          <p:nvPr/>
        </p:nvSpPr>
        <p:spPr>
          <a:xfrm flipH="1">
            <a:off x="2875107" y="5617985"/>
            <a:ext cx="67624" cy="40723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38F0CE-D239-4304-BCF9-E725829507BB}"/>
              </a:ext>
            </a:extLst>
          </p:cNvPr>
          <p:cNvSpPr txBox="1"/>
          <p:nvPr/>
        </p:nvSpPr>
        <p:spPr>
          <a:xfrm>
            <a:off x="3731029" y="4371341"/>
            <a:ext cx="628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85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tests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5830329-30E2-4210-A48A-5E65ECC1CB2E}"/>
              </a:ext>
            </a:extLst>
          </p:cNvPr>
          <p:cNvSpPr/>
          <p:nvPr/>
        </p:nvSpPr>
        <p:spPr>
          <a:xfrm flipH="1">
            <a:off x="2790264" y="3430974"/>
            <a:ext cx="67624" cy="40723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2A8114-73E8-4999-AAA6-CFAAE38F72C3}"/>
              </a:ext>
            </a:extLst>
          </p:cNvPr>
          <p:cNvSpPr/>
          <p:nvPr/>
        </p:nvSpPr>
        <p:spPr>
          <a:xfrm>
            <a:off x="574120" y="1951350"/>
            <a:ext cx="4742598" cy="4739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C374C8-DD6D-499A-A79B-F1894B60F147}"/>
              </a:ext>
            </a:extLst>
          </p:cNvPr>
          <p:cNvSpPr/>
          <p:nvPr/>
        </p:nvSpPr>
        <p:spPr>
          <a:xfrm>
            <a:off x="6372520" y="1951350"/>
            <a:ext cx="4742598" cy="4739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4CB87-E1F6-425B-8D58-039BFC605423}"/>
              </a:ext>
            </a:extLst>
          </p:cNvPr>
          <p:cNvSpPr txBox="1"/>
          <p:nvPr/>
        </p:nvSpPr>
        <p:spPr>
          <a:xfrm>
            <a:off x="2058607" y="1596782"/>
            <a:ext cx="112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Workflow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4CA46C-CC70-49C5-BEA3-C435EF4EF35F}"/>
              </a:ext>
            </a:extLst>
          </p:cNvPr>
          <p:cNvSpPr txBox="1"/>
          <p:nvPr/>
        </p:nvSpPr>
        <p:spPr>
          <a:xfrm>
            <a:off x="8143099" y="1586381"/>
            <a:ext cx="86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Results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DC42862-8335-4166-875A-7A57EE1202FD}"/>
              </a:ext>
            </a:extLst>
          </p:cNvPr>
          <p:cNvSpPr/>
          <p:nvPr/>
        </p:nvSpPr>
        <p:spPr>
          <a:xfrm>
            <a:off x="5405910" y="4236409"/>
            <a:ext cx="857839" cy="8484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021A969-5F41-4751-BE33-4ABC60ECB9D5}"/>
              </a:ext>
            </a:extLst>
          </p:cNvPr>
          <p:cNvGrpSpPr/>
          <p:nvPr/>
        </p:nvGrpSpPr>
        <p:grpSpPr>
          <a:xfrm>
            <a:off x="6875284" y="4468262"/>
            <a:ext cx="3858840" cy="3562471"/>
            <a:chOff x="1025197" y="4633993"/>
            <a:chExt cx="4197736" cy="299677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4AD6708-623A-4106-83D5-83658F26393A}"/>
                </a:ext>
              </a:extLst>
            </p:cNvPr>
            <p:cNvGrpSpPr/>
            <p:nvPr/>
          </p:nvGrpSpPr>
          <p:grpSpPr>
            <a:xfrm>
              <a:off x="1025197" y="4633993"/>
              <a:ext cx="4197736" cy="2996777"/>
              <a:chOff x="6457360" y="1385028"/>
              <a:chExt cx="5194169" cy="408794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A3A526F-B33E-439A-AE07-663CAF8368EE}"/>
                  </a:ext>
                </a:extLst>
              </p:cNvPr>
              <p:cNvSpPr/>
              <p:nvPr/>
            </p:nvSpPr>
            <p:spPr>
              <a:xfrm>
                <a:off x="6457360" y="1385028"/>
                <a:ext cx="5194169" cy="4087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961FD8B-0532-4623-9AF7-3F92DAB34815}"/>
                  </a:ext>
                </a:extLst>
              </p:cNvPr>
              <p:cNvGrpSpPr/>
              <p:nvPr/>
            </p:nvGrpSpPr>
            <p:grpSpPr>
              <a:xfrm>
                <a:off x="6543410" y="1954678"/>
                <a:ext cx="4988938" cy="2001932"/>
                <a:chOff x="5887490" y="3325567"/>
                <a:chExt cx="4988938" cy="200193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205454A2-7543-4E0F-B1EC-CFDEF313B2E2}"/>
                    </a:ext>
                  </a:extLst>
                </p:cNvPr>
                <p:cNvGrpSpPr/>
                <p:nvPr/>
              </p:nvGrpSpPr>
              <p:grpSpPr>
                <a:xfrm>
                  <a:off x="7020445" y="3325567"/>
                  <a:ext cx="3044859" cy="1304631"/>
                  <a:chOff x="4015818" y="2784553"/>
                  <a:chExt cx="3044859" cy="1304631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BEFC034A-FC64-4B5C-8FAE-2F961189E591}"/>
                      </a:ext>
                    </a:extLst>
                  </p:cNvPr>
                  <p:cNvSpPr/>
                  <p:nvPr/>
                </p:nvSpPr>
                <p:spPr>
                  <a:xfrm>
                    <a:off x="4015818" y="2800290"/>
                    <a:ext cx="1894789" cy="128889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021607FF-97C8-4680-B2AB-A69EA6BB46A2}"/>
                      </a:ext>
                    </a:extLst>
                  </p:cNvPr>
                  <p:cNvSpPr/>
                  <p:nvPr/>
                </p:nvSpPr>
                <p:spPr>
                  <a:xfrm>
                    <a:off x="4553147" y="2784553"/>
                    <a:ext cx="2507530" cy="128889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189816F2-6438-44A0-B87D-C42A183D479C}"/>
                      </a:ext>
                    </a:extLst>
                  </p:cNvPr>
                  <p:cNvSpPr txBox="1"/>
                  <p:nvPr/>
                </p:nvSpPr>
                <p:spPr>
                  <a:xfrm>
                    <a:off x="4131690" y="3284701"/>
                    <a:ext cx="460024" cy="31785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10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6D467DD1-A362-4319-8EE1-375E763B6FF3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733" y="3284701"/>
                    <a:ext cx="460024" cy="5297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51</a:t>
                    </a:r>
                  </a:p>
                  <a:p>
                    <a:endPara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B12C054-E3D1-407D-B70A-832FE99CAB36}"/>
                      </a:ext>
                    </a:extLst>
                  </p:cNvPr>
                  <p:cNvSpPr txBox="1"/>
                  <p:nvPr/>
                </p:nvSpPr>
                <p:spPr>
                  <a:xfrm>
                    <a:off x="6238583" y="3284701"/>
                    <a:ext cx="460024" cy="5297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00B0F0"/>
                        </a:solidFill>
                      </a:rPr>
                      <a:t>78</a:t>
                    </a:r>
                  </a:p>
                  <a:p>
                    <a:endParaRPr lang="en-US" sz="1200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448A8A0-0063-4F6E-AA49-FBF9704460D0}"/>
                    </a:ext>
                  </a:extLst>
                </p:cNvPr>
                <p:cNvSpPr txBox="1"/>
                <p:nvPr/>
              </p:nvSpPr>
              <p:spPr>
                <a:xfrm>
                  <a:off x="5887490" y="4582511"/>
                  <a:ext cx="1628988" cy="741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Positive</a:t>
                  </a:r>
                </a:p>
                <a:p>
                  <a:pPr algn="ctr"/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w/Rosiglitazone </a:t>
                  </a:r>
                </a:p>
                <a:p>
                  <a:pPr algn="ctr"/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Maleate ONLY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6F38B2A-F129-4258-AB41-AD41C0418FBD}"/>
                    </a:ext>
                  </a:extLst>
                </p:cNvPr>
                <p:cNvSpPr txBox="1"/>
                <p:nvPr/>
              </p:nvSpPr>
              <p:spPr>
                <a:xfrm>
                  <a:off x="7479072" y="4797737"/>
                  <a:ext cx="1539978" cy="529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Positive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w/both drugs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41736AA7-6CE9-4324-9527-EEE37869EA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05134" y="4151743"/>
                  <a:ext cx="383976" cy="439595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D19C3026-1B7E-488A-A042-CED8A883CB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51763" y="4221293"/>
                  <a:ext cx="7695" cy="526176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B30CB9C-9652-4A58-BEF8-59D0E55B40D0}"/>
                    </a:ext>
                  </a:extLst>
                </p:cNvPr>
                <p:cNvSpPr txBox="1"/>
                <p:nvPr/>
              </p:nvSpPr>
              <p:spPr>
                <a:xfrm>
                  <a:off x="8885808" y="4710083"/>
                  <a:ext cx="1990620" cy="529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0B0F0"/>
                      </a:solidFill>
                    </a:rPr>
                    <a:t>Positive</a:t>
                  </a:r>
                </a:p>
                <a:p>
                  <a:pPr algn="ctr"/>
                  <a:r>
                    <a:rPr lang="en-US" sz="1200" dirty="0">
                      <a:solidFill>
                        <a:srgbClr val="00B0F0"/>
                      </a:solidFill>
                    </a:rPr>
                    <a:t>w/Troglitazone ONLY</a:t>
                  </a:r>
                </a:p>
              </p:txBody>
            </p:sp>
          </p:grp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6DD1776-3084-4416-BE2D-7D3D578BA7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4603" y="5738641"/>
              <a:ext cx="122631" cy="336533"/>
            </a:xfrm>
            <a:prstGeom prst="straightConnector1">
              <a:avLst/>
            </a:prstGeom>
            <a:ln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1D10F9-F94F-41AF-A33D-A2C9AC8ACBF2}"/>
              </a:ext>
            </a:extLst>
          </p:cNvPr>
          <p:cNvGrpSpPr/>
          <p:nvPr/>
        </p:nvGrpSpPr>
        <p:grpSpPr>
          <a:xfrm>
            <a:off x="6590062" y="1960509"/>
            <a:ext cx="4324954" cy="2981741"/>
            <a:chOff x="6590062" y="1951082"/>
            <a:chExt cx="4324954" cy="298174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E6C9AF3-CD98-412C-BF96-54394A241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062" y="1951082"/>
              <a:ext cx="4324954" cy="2981741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C564ED-8777-4CC6-9D86-8891F2695E29}"/>
                </a:ext>
              </a:extLst>
            </p:cNvPr>
            <p:cNvSpPr/>
            <p:nvPr/>
          </p:nvSpPr>
          <p:spPr>
            <a:xfrm>
              <a:off x="8752539" y="4713360"/>
              <a:ext cx="436037" cy="146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3AA6CF8-76CA-41B9-BC4E-764824B51CB8}"/>
              </a:ext>
            </a:extLst>
          </p:cNvPr>
          <p:cNvSpPr txBox="1"/>
          <p:nvPr/>
        </p:nvSpPr>
        <p:spPr>
          <a:xfrm>
            <a:off x="4779042" y="6662598"/>
            <a:ext cx="2235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Venn diagrams not drawn to scale</a:t>
            </a:r>
          </a:p>
        </p:txBody>
      </p:sp>
    </p:spTree>
    <p:extLst>
      <p:ext uri="{BB962C8B-B14F-4D97-AF65-F5344CB8AC3E}">
        <p14:creationId xmlns:p14="http://schemas.microsoft.com/office/powerpoint/2010/main" val="150987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AA96-F942-4869-817C-566A6094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80" y="16730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Troglitazone yields higher # of positive </a:t>
            </a:r>
            <a:br>
              <a:rPr lang="en-US" dirty="0"/>
            </a:br>
            <a:r>
              <a:rPr lang="en-US" dirty="0"/>
              <a:t>tests across biological processes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C374C8-DD6D-499A-A79B-F1894B60F147}"/>
              </a:ext>
            </a:extLst>
          </p:cNvPr>
          <p:cNvSpPr/>
          <p:nvPr/>
        </p:nvSpPr>
        <p:spPr>
          <a:xfrm>
            <a:off x="496114" y="1667181"/>
            <a:ext cx="4742598" cy="50040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DC42862-8335-4166-875A-7A57EE1202FD}"/>
              </a:ext>
            </a:extLst>
          </p:cNvPr>
          <p:cNvSpPr/>
          <p:nvPr/>
        </p:nvSpPr>
        <p:spPr>
          <a:xfrm>
            <a:off x="5648730" y="3941466"/>
            <a:ext cx="857839" cy="8484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021A969-5F41-4751-BE33-4ABC60ECB9D5}"/>
              </a:ext>
            </a:extLst>
          </p:cNvPr>
          <p:cNvGrpSpPr/>
          <p:nvPr/>
        </p:nvGrpSpPr>
        <p:grpSpPr>
          <a:xfrm>
            <a:off x="1055509" y="4249187"/>
            <a:ext cx="3858840" cy="3562471"/>
            <a:chOff x="1025197" y="4633993"/>
            <a:chExt cx="4197736" cy="299677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4AD6708-623A-4106-83D5-83658F26393A}"/>
                </a:ext>
              </a:extLst>
            </p:cNvPr>
            <p:cNvGrpSpPr/>
            <p:nvPr/>
          </p:nvGrpSpPr>
          <p:grpSpPr>
            <a:xfrm>
              <a:off x="1025197" y="4633993"/>
              <a:ext cx="4197736" cy="2996777"/>
              <a:chOff x="6457360" y="1385028"/>
              <a:chExt cx="5194169" cy="408794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A3A526F-B33E-439A-AE07-663CAF8368EE}"/>
                  </a:ext>
                </a:extLst>
              </p:cNvPr>
              <p:cNvSpPr/>
              <p:nvPr/>
            </p:nvSpPr>
            <p:spPr>
              <a:xfrm>
                <a:off x="6457360" y="1385028"/>
                <a:ext cx="5194169" cy="4087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961FD8B-0532-4623-9AF7-3F92DAB34815}"/>
                  </a:ext>
                </a:extLst>
              </p:cNvPr>
              <p:cNvGrpSpPr/>
              <p:nvPr/>
            </p:nvGrpSpPr>
            <p:grpSpPr>
              <a:xfrm>
                <a:off x="6543410" y="1954678"/>
                <a:ext cx="4988938" cy="2001932"/>
                <a:chOff x="5887490" y="3325567"/>
                <a:chExt cx="4988938" cy="200193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205454A2-7543-4E0F-B1EC-CFDEF313B2E2}"/>
                    </a:ext>
                  </a:extLst>
                </p:cNvPr>
                <p:cNvGrpSpPr/>
                <p:nvPr/>
              </p:nvGrpSpPr>
              <p:grpSpPr>
                <a:xfrm>
                  <a:off x="7020445" y="3325567"/>
                  <a:ext cx="3044859" cy="1304631"/>
                  <a:chOff x="4015818" y="2784553"/>
                  <a:chExt cx="3044859" cy="1304631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BEFC034A-FC64-4B5C-8FAE-2F961189E591}"/>
                      </a:ext>
                    </a:extLst>
                  </p:cNvPr>
                  <p:cNvSpPr/>
                  <p:nvPr/>
                </p:nvSpPr>
                <p:spPr>
                  <a:xfrm>
                    <a:off x="4015818" y="2800290"/>
                    <a:ext cx="1894789" cy="128889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021607FF-97C8-4680-B2AB-A69EA6BB46A2}"/>
                      </a:ext>
                    </a:extLst>
                  </p:cNvPr>
                  <p:cNvSpPr/>
                  <p:nvPr/>
                </p:nvSpPr>
                <p:spPr>
                  <a:xfrm>
                    <a:off x="4553147" y="2784553"/>
                    <a:ext cx="2507530" cy="128889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189816F2-6438-44A0-B87D-C42A183D479C}"/>
                      </a:ext>
                    </a:extLst>
                  </p:cNvPr>
                  <p:cNvSpPr txBox="1"/>
                  <p:nvPr/>
                </p:nvSpPr>
                <p:spPr>
                  <a:xfrm>
                    <a:off x="4131690" y="3284701"/>
                    <a:ext cx="460024" cy="31785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10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6D467DD1-A362-4319-8EE1-375E763B6FF3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733" y="3284701"/>
                    <a:ext cx="460024" cy="5297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51</a:t>
                    </a:r>
                  </a:p>
                  <a:p>
                    <a:endPara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B12C054-E3D1-407D-B70A-832FE99CAB36}"/>
                      </a:ext>
                    </a:extLst>
                  </p:cNvPr>
                  <p:cNvSpPr txBox="1"/>
                  <p:nvPr/>
                </p:nvSpPr>
                <p:spPr>
                  <a:xfrm>
                    <a:off x="6238583" y="3284701"/>
                    <a:ext cx="460024" cy="5297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00B0F0"/>
                        </a:solidFill>
                      </a:rPr>
                      <a:t>78</a:t>
                    </a:r>
                  </a:p>
                  <a:p>
                    <a:endParaRPr lang="en-US" sz="1200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448A8A0-0063-4F6E-AA49-FBF9704460D0}"/>
                    </a:ext>
                  </a:extLst>
                </p:cNvPr>
                <p:cNvSpPr txBox="1"/>
                <p:nvPr/>
              </p:nvSpPr>
              <p:spPr>
                <a:xfrm>
                  <a:off x="5887490" y="4582511"/>
                  <a:ext cx="1628988" cy="741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Positive</a:t>
                  </a:r>
                </a:p>
                <a:p>
                  <a:pPr algn="ctr"/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w/Rosiglitazone </a:t>
                  </a:r>
                </a:p>
                <a:p>
                  <a:pPr algn="ctr"/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Maleate ONLY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6F38B2A-F129-4258-AB41-AD41C0418FBD}"/>
                    </a:ext>
                  </a:extLst>
                </p:cNvPr>
                <p:cNvSpPr txBox="1"/>
                <p:nvPr/>
              </p:nvSpPr>
              <p:spPr>
                <a:xfrm>
                  <a:off x="7479072" y="4797737"/>
                  <a:ext cx="1539978" cy="529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Positive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w/both drugs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41736AA7-6CE9-4324-9527-EEE37869EA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05134" y="4151743"/>
                  <a:ext cx="383976" cy="439595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D19C3026-1B7E-488A-A042-CED8A883CB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51763" y="4221293"/>
                  <a:ext cx="7695" cy="526176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B30CB9C-9652-4A58-BEF8-59D0E55B40D0}"/>
                    </a:ext>
                  </a:extLst>
                </p:cNvPr>
                <p:cNvSpPr txBox="1"/>
                <p:nvPr/>
              </p:nvSpPr>
              <p:spPr>
                <a:xfrm>
                  <a:off x="8885808" y="4710083"/>
                  <a:ext cx="1990620" cy="529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0B0F0"/>
                      </a:solidFill>
                    </a:rPr>
                    <a:t>Positive</a:t>
                  </a:r>
                </a:p>
                <a:p>
                  <a:pPr algn="ctr"/>
                  <a:r>
                    <a:rPr lang="en-US" sz="1200" dirty="0">
                      <a:solidFill>
                        <a:srgbClr val="00B0F0"/>
                      </a:solidFill>
                    </a:rPr>
                    <a:t>w/Troglitazone ONLY</a:t>
                  </a:r>
                </a:p>
              </p:txBody>
            </p:sp>
          </p:grp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6DD1776-3084-4416-BE2D-7D3D578BA7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4603" y="5738641"/>
              <a:ext cx="122631" cy="336533"/>
            </a:xfrm>
            <a:prstGeom prst="straightConnector1">
              <a:avLst/>
            </a:prstGeom>
            <a:ln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1D10F9-F94F-41AF-A33D-A2C9AC8ACBF2}"/>
              </a:ext>
            </a:extLst>
          </p:cNvPr>
          <p:cNvGrpSpPr/>
          <p:nvPr/>
        </p:nvGrpSpPr>
        <p:grpSpPr>
          <a:xfrm>
            <a:off x="713656" y="1676340"/>
            <a:ext cx="4324954" cy="2981741"/>
            <a:chOff x="6590062" y="1951082"/>
            <a:chExt cx="4324954" cy="298174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E6C9AF3-CD98-412C-BF96-54394A241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062" y="1951082"/>
              <a:ext cx="4324954" cy="2981741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C564ED-8777-4CC6-9D86-8891F2695E29}"/>
                </a:ext>
              </a:extLst>
            </p:cNvPr>
            <p:cNvSpPr/>
            <p:nvPr/>
          </p:nvSpPr>
          <p:spPr>
            <a:xfrm>
              <a:off x="8752539" y="4713360"/>
              <a:ext cx="436037" cy="146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3AA6CF8-76CA-41B9-BC4E-764824B51CB8}"/>
              </a:ext>
            </a:extLst>
          </p:cNvPr>
          <p:cNvSpPr txBox="1"/>
          <p:nvPr/>
        </p:nvSpPr>
        <p:spPr>
          <a:xfrm>
            <a:off x="5131390" y="6653882"/>
            <a:ext cx="2235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Venn diagrams not drawn to scale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C60921A-ECEC-45B4-8266-3F75D1E9BB26}"/>
              </a:ext>
            </a:extLst>
          </p:cNvPr>
          <p:cNvGrpSpPr/>
          <p:nvPr/>
        </p:nvGrpSpPr>
        <p:grpSpPr>
          <a:xfrm>
            <a:off x="7100712" y="1627013"/>
            <a:ext cx="4101563" cy="2039234"/>
            <a:chOff x="8463090" y="1119103"/>
            <a:chExt cx="4596190" cy="259994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0EF1044-61D6-4572-A46F-7FA8CE498ACE}"/>
                </a:ext>
              </a:extLst>
            </p:cNvPr>
            <p:cNvGrpSpPr/>
            <p:nvPr/>
          </p:nvGrpSpPr>
          <p:grpSpPr>
            <a:xfrm>
              <a:off x="8463090" y="1119103"/>
              <a:ext cx="4596190" cy="2599947"/>
              <a:chOff x="8463090" y="4776700"/>
              <a:chExt cx="4596190" cy="2599947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A79ED25-54A6-4543-8973-93390ED67392}"/>
                  </a:ext>
                </a:extLst>
              </p:cNvPr>
              <p:cNvGrpSpPr/>
              <p:nvPr/>
            </p:nvGrpSpPr>
            <p:grpSpPr>
              <a:xfrm>
                <a:off x="8463090" y="4776700"/>
                <a:ext cx="3137395" cy="2599947"/>
                <a:chOff x="8727040" y="2193753"/>
                <a:chExt cx="3137395" cy="2599947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71D071A6-7EE3-4530-BA5C-5EC9FEDD5170}"/>
                    </a:ext>
                  </a:extLst>
                </p:cNvPr>
                <p:cNvSpPr/>
                <p:nvPr/>
              </p:nvSpPr>
              <p:spPr>
                <a:xfrm>
                  <a:off x="8727040" y="2443096"/>
                  <a:ext cx="3137395" cy="1732661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61127334-E504-46F9-8263-DAEA687FD893}"/>
                    </a:ext>
                  </a:extLst>
                </p:cNvPr>
                <p:cNvGrpSpPr/>
                <p:nvPr/>
              </p:nvGrpSpPr>
              <p:grpSpPr>
                <a:xfrm>
                  <a:off x="8733770" y="2193753"/>
                  <a:ext cx="2813547" cy="2599947"/>
                  <a:chOff x="818848" y="4633993"/>
                  <a:chExt cx="4404085" cy="2996777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283BDF04-DFD7-4E28-B6DB-249E53B2D376}"/>
                      </a:ext>
                    </a:extLst>
                  </p:cNvPr>
                  <p:cNvGrpSpPr/>
                  <p:nvPr/>
                </p:nvGrpSpPr>
                <p:grpSpPr>
                  <a:xfrm>
                    <a:off x="818848" y="4633993"/>
                    <a:ext cx="4404085" cy="2996777"/>
                    <a:chOff x="6202029" y="1385028"/>
                    <a:chExt cx="5449500" cy="4087943"/>
                  </a:xfrm>
                </p:grpSpPr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9C84CEEA-6B84-4047-BF48-8376769260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57360" y="1385028"/>
                      <a:ext cx="5194169" cy="408794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17B18A93-6EA2-4BA4-9C88-49B4F36DCF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02029" y="1954678"/>
                      <a:ext cx="5360342" cy="2373843"/>
                      <a:chOff x="5546109" y="3325567"/>
                      <a:chExt cx="5360342" cy="2373843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C055991-5DF7-49A0-9743-12602B56CB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20447" y="3325567"/>
                        <a:ext cx="2621872" cy="1304631"/>
                        <a:chOff x="4015820" y="2784553"/>
                        <a:chExt cx="2621872" cy="1304631"/>
                      </a:xfrm>
                    </p:grpSpPr>
                    <p:sp>
                      <p:nvSpPr>
                        <p:cNvPr id="59" name="Oval 58">
                          <a:extLst>
                            <a:ext uri="{FF2B5EF4-FFF2-40B4-BE49-F238E27FC236}">
                              <a16:creationId xmlns:a16="http://schemas.microsoft.com/office/drawing/2014/main" id="{BCBB467B-F454-4AC3-81F1-723333B055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5820" y="2800290"/>
                          <a:ext cx="1711244" cy="1288894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0" name="Oval 59">
                          <a:extLst>
                            <a:ext uri="{FF2B5EF4-FFF2-40B4-BE49-F238E27FC236}">
                              <a16:creationId xmlns:a16="http://schemas.microsoft.com/office/drawing/2014/main" id="{5D903A43-D732-438C-AF1B-3E9B79E945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53147" y="2784553"/>
                          <a:ext cx="2084545" cy="1288894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4FF8F285-BE5E-4DAD-8047-CF0027F8670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31690" y="3284701"/>
                          <a:ext cx="509814" cy="4355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B91B899C-841D-407E-8D41-F44DD016AA4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15734" y="3284701"/>
                          <a:ext cx="509814" cy="4355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2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5</a:t>
                          </a:r>
                        </a:p>
                      </p:txBody>
                    </p:sp>
                    <p:sp>
                      <p:nvSpPr>
                        <p:cNvPr id="63" name="TextBox 62">
                          <a:extLst>
                            <a:ext uri="{FF2B5EF4-FFF2-40B4-BE49-F238E27FC236}">
                              <a16:creationId xmlns:a16="http://schemas.microsoft.com/office/drawing/2014/main" id="{99F0EF26-9774-4F08-91E9-04425C14FE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926162" y="3299662"/>
                          <a:ext cx="661948" cy="72588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200" dirty="0">
                              <a:solidFill>
                                <a:schemeClr val="accent5"/>
                              </a:solidFill>
                            </a:rPr>
                            <a:t>15</a:t>
                          </a:r>
                        </a:p>
                        <a:p>
                          <a:endParaRPr lang="en-US" sz="1200" dirty="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CDFF8E33-4B34-446F-8037-979EDBD2C0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46109" y="4582510"/>
                        <a:ext cx="2311751" cy="9254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Rosiglitazone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Maleate ONLY</a:t>
                        </a:r>
                      </a:p>
                    </p:txBody>
                  </p:sp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C9866909-9DA1-44F0-9DAB-D4D0C1070D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412" y="4683172"/>
                        <a:ext cx="1323277" cy="10162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dirty="0"/>
                          <a:t>Positive</a:t>
                        </a:r>
                      </a:p>
                      <a:p>
                        <a:pPr algn="ctr"/>
                        <a:r>
                          <a:rPr lang="en-US" sz="1200" dirty="0"/>
                          <a:t>w/both </a:t>
                        </a:r>
                      </a:p>
                      <a:p>
                        <a:pPr algn="ctr"/>
                        <a:r>
                          <a:rPr lang="en-US" sz="1200" dirty="0"/>
                          <a:t>drugs</a:t>
                        </a:r>
                      </a:p>
                    </p:txBody>
                  </p:sp>
                  <p:cxnSp>
                    <p:nvCxnSpPr>
                      <p:cNvPr id="56" name="Straight Arrow Connector 55">
                        <a:extLst>
                          <a:ext uri="{FF2B5EF4-FFF2-40B4-BE49-F238E27FC236}">
                            <a16:creationId xmlns:a16="http://schemas.microsoft.com/office/drawing/2014/main" id="{BFAF37CC-A5C4-47C9-8810-83E45E5F5EB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905134" y="4151743"/>
                        <a:ext cx="383976" cy="43959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Straight Arrow Connector 56">
                        <a:extLst>
                          <a:ext uri="{FF2B5EF4-FFF2-40B4-BE49-F238E27FC236}">
                            <a16:creationId xmlns:a16="http://schemas.microsoft.com/office/drawing/2014/main" id="{65312EDC-12B9-4DEF-99AC-B5916E0ACB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51763" y="4221293"/>
                        <a:ext cx="7695" cy="526176"/>
                      </a:xfrm>
                      <a:prstGeom prst="straightConnector1">
                        <a:avLst/>
                      </a:prstGeom>
                      <a:ln>
                        <a:solidFill>
                          <a:schemeClr val="bg2">
                            <a:lumMod val="50000"/>
                          </a:schemeClr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2FFEB553-A09B-4DAB-B547-4359B25061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55783" y="4710084"/>
                        <a:ext cx="2050668" cy="9254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5"/>
                            </a:solidFill>
                          </a:rPr>
                          <a:t>Troglitazone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accent5"/>
                            </a:solidFill>
                          </a:rPr>
                          <a:t> ONLY</a:t>
                        </a:r>
                      </a:p>
                    </p:txBody>
                  </p:sp>
                </p:grpSp>
              </p:grp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38BE0BEE-0F44-4434-9A3B-441AD8BA09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848016" y="5716910"/>
                    <a:ext cx="122631" cy="336533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1CDA6F-9160-4FEA-9227-9CF686266E1B}"/>
                  </a:ext>
                </a:extLst>
              </p:cNvPr>
              <p:cNvSpPr txBox="1"/>
              <p:nvPr/>
            </p:nvSpPr>
            <p:spPr>
              <a:xfrm>
                <a:off x="11673961" y="5579000"/>
                <a:ext cx="1385319" cy="58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Cell cycle or</a:t>
                </a:r>
              </a:p>
              <a:p>
                <a:r>
                  <a:rPr lang="en-US" sz="1200" b="1" dirty="0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Cell morphology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1998A05-C114-4B2D-9465-7344173E5D84}"/>
                </a:ext>
              </a:extLst>
            </p:cNvPr>
            <p:cNvSpPr txBox="1"/>
            <p:nvPr/>
          </p:nvSpPr>
          <p:spPr>
            <a:xfrm>
              <a:off x="11973572" y="2432937"/>
              <a:ext cx="636256" cy="353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 = 21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2E7FCD2-EB39-49EE-9707-5C65C581B0DA}"/>
              </a:ext>
            </a:extLst>
          </p:cNvPr>
          <p:cNvGrpSpPr/>
          <p:nvPr/>
        </p:nvGrpSpPr>
        <p:grpSpPr>
          <a:xfrm>
            <a:off x="7097236" y="3093096"/>
            <a:ext cx="4087544" cy="2337600"/>
            <a:chOff x="8477447" y="2978998"/>
            <a:chExt cx="4201044" cy="259994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67B1DD8-2706-43F4-92FD-978AA977657A}"/>
                </a:ext>
              </a:extLst>
            </p:cNvPr>
            <p:cNvGrpSpPr/>
            <p:nvPr/>
          </p:nvGrpSpPr>
          <p:grpSpPr>
            <a:xfrm>
              <a:off x="8477447" y="2978998"/>
              <a:ext cx="4201044" cy="2599947"/>
              <a:chOff x="8477447" y="2978998"/>
              <a:chExt cx="4201044" cy="2599947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39AF810-3A8D-487C-A363-2D5D87709EED}"/>
                  </a:ext>
                </a:extLst>
              </p:cNvPr>
              <p:cNvGrpSpPr/>
              <p:nvPr/>
            </p:nvGrpSpPr>
            <p:grpSpPr>
              <a:xfrm>
                <a:off x="8477447" y="2978998"/>
                <a:ext cx="2881049" cy="2599947"/>
                <a:chOff x="4806807" y="2218574"/>
                <a:chExt cx="2881049" cy="2599947"/>
              </a:xfrm>
            </p:grpSpPr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49763913-4977-401A-91CA-ED50BCA2952C}"/>
                    </a:ext>
                  </a:extLst>
                </p:cNvPr>
                <p:cNvSpPr/>
                <p:nvPr/>
              </p:nvSpPr>
              <p:spPr>
                <a:xfrm>
                  <a:off x="4806807" y="2485542"/>
                  <a:ext cx="2881049" cy="163014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3C69454-A934-4836-A249-2298353FF35B}"/>
                    </a:ext>
                  </a:extLst>
                </p:cNvPr>
                <p:cNvGrpSpPr/>
                <p:nvPr/>
              </p:nvGrpSpPr>
              <p:grpSpPr>
                <a:xfrm>
                  <a:off x="4837141" y="2218574"/>
                  <a:ext cx="2764111" cy="2599947"/>
                  <a:chOff x="896232" y="4633993"/>
                  <a:chExt cx="4326702" cy="2996777"/>
                </a:xfrm>
              </p:grpSpPr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C1AE0822-1D64-4050-9A03-D750E11E4806}"/>
                      </a:ext>
                    </a:extLst>
                  </p:cNvPr>
                  <p:cNvGrpSpPr/>
                  <p:nvPr/>
                </p:nvGrpSpPr>
                <p:grpSpPr>
                  <a:xfrm>
                    <a:off x="896232" y="4633993"/>
                    <a:ext cx="4326702" cy="2996777"/>
                    <a:chOff x="6297781" y="1385028"/>
                    <a:chExt cx="5353748" cy="4087943"/>
                  </a:xfrm>
                </p:grpSpPr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5E944E5E-BEEF-49D1-AB94-3BB5E4F529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57360" y="1385028"/>
                      <a:ext cx="5194169" cy="408794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74" name="Group 73">
                      <a:extLst>
                        <a:ext uri="{FF2B5EF4-FFF2-40B4-BE49-F238E27FC236}">
                          <a16:creationId xmlns:a16="http://schemas.microsoft.com/office/drawing/2014/main" id="{630F18C0-DCE9-47D1-AEAC-42EFD3AADF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97781" y="1954678"/>
                      <a:ext cx="5179653" cy="2405121"/>
                      <a:chOff x="5641861" y="3325567"/>
                      <a:chExt cx="5179653" cy="2405121"/>
                    </a:xfrm>
                  </p:grpSpPr>
                  <p:grpSp>
                    <p:nvGrpSpPr>
                      <p:cNvPr id="75" name="Group 74">
                        <a:extLst>
                          <a:ext uri="{FF2B5EF4-FFF2-40B4-BE49-F238E27FC236}">
                            <a16:creationId xmlns:a16="http://schemas.microsoft.com/office/drawing/2014/main" id="{A66B56F0-870E-496D-B20E-DB587EF004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91094" y="3325567"/>
                        <a:ext cx="2443485" cy="1304631"/>
                        <a:chOff x="4186467" y="2784553"/>
                        <a:chExt cx="2443485" cy="1304631"/>
                      </a:xfrm>
                    </p:grpSpPr>
                    <p:sp>
                      <p:nvSpPr>
                        <p:cNvPr id="81" name="Oval 80">
                          <a:extLst>
                            <a:ext uri="{FF2B5EF4-FFF2-40B4-BE49-F238E27FC236}">
                              <a16:creationId xmlns:a16="http://schemas.microsoft.com/office/drawing/2014/main" id="{723BF7CF-4EA7-4728-966A-1182E3B054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73655" y="2800290"/>
                          <a:ext cx="1636951" cy="1288894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CD3D9426-55F2-4469-ADE0-F7D4F65373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29295" y="2784553"/>
                          <a:ext cx="1900657" cy="1288894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3" name="TextBox 82">
                          <a:extLst>
                            <a:ext uri="{FF2B5EF4-FFF2-40B4-BE49-F238E27FC236}">
                              <a16:creationId xmlns:a16="http://schemas.microsoft.com/office/drawing/2014/main" id="{C75F22A0-473C-42E9-92E5-FF291351C83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86467" y="3269879"/>
                          <a:ext cx="509814" cy="4355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84" name="TextBox 83">
                          <a:extLst>
                            <a:ext uri="{FF2B5EF4-FFF2-40B4-BE49-F238E27FC236}">
                              <a16:creationId xmlns:a16="http://schemas.microsoft.com/office/drawing/2014/main" id="{4D23001C-0E94-4EDD-A054-137AB5456FB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15734" y="3284701"/>
                          <a:ext cx="661948" cy="72588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2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20</a:t>
                          </a:r>
                        </a:p>
                        <a:p>
                          <a:endParaRPr lang="en-US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85" name="TextBox 84">
                          <a:extLst>
                            <a:ext uri="{FF2B5EF4-FFF2-40B4-BE49-F238E27FC236}">
                              <a16:creationId xmlns:a16="http://schemas.microsoft.com/office/drawing/2014/main" id="{3629CB2D-99E5-4D92-80D6-C6148A97D79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946439" y="3284701"/>
                          <a:ext cx="661948" cy="72588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200" dirty="0">
                              <a:solidFill>
                                <a:schemeClr val="accent5"/>
                              </a:solidFill>
                            </a:rPr>
                            <a:t>11</a:t>
                          </a:r>
                        </a:p>
                        <a:p>
                          <a:endParaRPr lang="en-US" sz="1200" dirty="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76" name="TextBox 75">
                        <a:extLst>
                          <a:ext uri="{FF2B5EF4-FFF2-40B4-BE49-F238E27FC236}">
                            <a16:creationId xmlns:a16="http://schemas.microsoft.com/office/drawing/2014/main" id="{A1B2FA09-3A3C-4D73-8564-C356E3B3761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41861" y="4582511"/>
                        <a:ext cx="2120247" cy="8073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Rosiglitazone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Maleate ONLY</a:t>
                        </a:r>
                      </a:p>
                    </p:txBody>
                  </p:sp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EBE81739-B958-443E-9FE6-A3D0878883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36989" y="4714451"/>
                        <a:ext cx="1323275" cy="10162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dirty="0"/>
                          <a:t>Positive</a:t>
                        </a:r>
                      </a:p>
                      <a:p>
                        <a:pPr algn="ctr"/>
                        <a:r>
                          <a:rPr lang="en-US" sz="1200" dirty="0"/>
                          <a:t>w/both </a:t>
                        </a:r>
                      </a:p>
                      <a:p>
                        <a:pPr algn="ctr"/>
                        <a:r>
                          <a:rPr lang="en-US" sz="1200" dirty="0"/>
                          <a:t>drugs</a:t>
                        </a:r>
                      </a:p>
                    </p:txBody>
                  </p:sp>
                  <p:cxnSp>
                    <p:nvCxnSpPr>
                      <p:cNvPr id="78" name="Straight Arrow Connector 77">
                        <a:extLst>
                          <a:ext uri="{FF2B5EF4-FFF2-40B4-BE49-F238E27FC236}">
                            <a16:creationId xmlns:a16="http://schemas.microsoft.com/office/drawing/2014/main" id="{5B0E0D99-CCB0-46C6-A556-3EECBCFD8EE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978170" y="4151743"/>
                        <a:ext cx="383977" cy="43959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Straight Arrow Connector 78">
                        <a:extLst>
                          <a:ext uri="{FF2B5EF4-FFF2-40B4-BE49-F238E27FC236}">
                            <a16:creationId xmlns:a16="http://schemas.microsoft.com/office/drawing/2014/main" id="{0E07EBA1-2486-4029-A435-001166DB14D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51763" y="4221293"/>
                        <a:ext cx="7695" cy="526176"/>
                      </a:xfrm>
                      <a:prstGeom prst="straightConnector1">
                        <a:avLst/>
                      </a:prstGeom>
                      <a:ln>
                        <a:solidFill>
                          <a:schemeClr val="bg2">
                            <a:lumMod val="50000"/>
                          </a:schemeClr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0" name="TextBox 79">
                        <a:extLst>
                          <a:ext uri="{FF2B5EF4-FFF2-40B4-BE49-F238E27FC236}">
                            <a16:creationId xmlns:a16="http://schemas.microsoft.com/office/drawing/2014/main" id="{7C4770DC-558B-4D60-B4CA-0375DBC7A3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40722" y="4710083"/>
                        <a:ext cx="1880792" cy="8073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5"/>
                            </a:solidFill>
                          </a:rPr>
                          <a:t>Troglitazone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accent5"/>
                            </a:solidFill>
                          </a:rPr>
                          <a:t> ONLY</a:t>
                        </a:r>
                      </a:p>
                    </p:txBody>
                  </p:sp>
                </p:grpSp>
              </p:grpSp>
              <p:cxnSp>
                <p:nvCxnSpPr>
                  <p:cNvPr id="72" name="Straight Arrow Connector 71">
                    <a:extLst>
                      <a:ext uri="{FF2B5EF4-FFF2-40B4-BE49-F238E27FC236}">
                        <a16:creationId xmlns:a16="http://schemas.microsoft.com/office/drawing/2014/main" id="{8D7A41D0-D386-4234-AE68-1C6E6EDF28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936553" y="5738641"/>
                    <a:ext cx="122631" cy="336533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5BC065-E4A0-40EF-98E2-3AACA913CD40}"/>
                  </a:ext>
                </a:extLst>
              </p:cNvPr>
              <p:cNvSpPr txBox="1"/>
              <p:nvPr/>
            </p:nvSpPr>
            <p:spPr>
              <a:xfrm>
                <a:off x="11430400" y="3763830"/>
                <a:ext cx="1248091" cy="513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Regulation of </a:t>
                </a:r>
              </a:p>
              <a:p>
                <a:r>
                  <a:rPr lang="en-US" sz="1200" b="1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gene expression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3AFC184-0C48-4402-BEF2-629BE2170095}"/>
                </a:ext>
              </a:extLst>
            </p:cNvPr>
            <p:cNvSpPr txBox="1"/>
            <p:nvPr/>
          </p:nvSpPr>
          <p:spPr>
            <a:xfrm>
              <a:off x="11705993" y="4245632"/>
              <a:ext cx="583550" cy="308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 = 32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B96D7B6-C69E-4F48-B320-B64F58606BE3}"/>
              </a:ext>
            </a:extLst>
          </p:cNvPr>
          <p:cNvGrpSpPr/>
          <p:nvPr/>
        </p:nvGrpSpPr>
        <p:grpSpPr>
          <a:xfrm>
            <a:off x="7074719" y="4706961"/>
            <a:ext cx="4303918" cy="2306633"/>
            <a:chOff x="8525572" y="4800599"/>
            <a:chExt cx="4559070" cy="2599947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7A3B3BB-43A2-454F-A601-D11A4A26E50F}"/>
                </a:ext>
              </a:extLst>
            </p:cNvPr>
            <p:cNvGrpSpPr/>
            <p:nvPr/>
          </p:nvGrpSpPr>
          <p:grpSpPr>
            <a:xfrm>
              <a:off x="8525572" y="4800599"/>
              <a:ext cx="4559070" cy="2599947"/>
              <a:chOff x="8465386" y="1195068"/>
              <a:chExt cx="4559070" cy="2599947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4AB5A2D0-E5ED-4EC2-B2DB-31F90C8D4D71}"/>
                  </a:ext>
                </a:extLst>
              </p:cNvPr>
              <p:cNvGrpSpPr/>
              <p:nvPr/>
            </p:nvGrpSpPr>
            <p:grpSpPr>
              <a:xfrm>
                <a:off x="8465386" y="1195068"/>
                <a:ext cx="2993274" cy="2599947"/>
                <a:chOff x="745081" y="2193753"/>
                <a:chExt cx="2993274" cy="2599947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A4B58175-167E-4E21-AACC-648F2EF53859}"/>
                    </a:ext>
                  </a:extLst>
                </p:cNvPr>
                <p:cNvSpPr/>
                <p:nvPr/>
              </p:nvSpPr>
              <p:spPr>
                <a:xfrm>
                  <a:off x="745081" y="2463178"/>
                  <a:ext cx="2993274" cy="1722741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DF7E3AC4-725E-4244-A133-674441EA2CB5}"/>
                    </a:ext>
                  </a:extLst>
                </p:cNvPr>
                <p:cNvGrpSpPr/>
                <p:nvPr/>
              </p:nvGrpSpPr>
              <p:grpSpPr>
                <a:xfrm>
                  <a:off x="803667" y="2193753"/>
                  <a:ext cx="2799167" cy="2599947"/>
                  <a:chOff x="841357" y="4633993"/>
                  <a:chExt cx="4381577" cy="2996777"/>
                </a:xfrm>
              </p:grpSpPr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8BC06D2C-1CB9-4DA8-B457-034A0ABD3E53}"/>
                      </a:ext>
                    </a:extLst>
                  </p:cNvPr>
                  <p:cNvGrpSpPr/>
                  <p:nvPr/>
                </p:nvGrpSpPr>
                <p:grpSpPr>
                  <a:xfrm>
                    <a:off x="841357" y="4633993"/>
                    <a:ext cx="4381577" cy="2996777"/>
                    <a:chOff x="6229880" y="1385028"/>
                    <a:chExt cx="5421649" cy="4087943"/>
                  </a:xfrm>
                </p:grpSpPr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67876EB4-AC12-4EB5-B261-D809EB016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57360" y="1385028"/>
                      <a:ext cx="5194169" cy="408794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96" name="Group 95">
                      <a:extLst>
                        <a:ext uri="{FF2B5EF4-FFF2-40B4-BE49-F238E27FC236}">
                          <a16:creationId xmlns:a16="http://schemas.microsoft.com/office/drawing/2014/main" id="{BA41BC8E-52DC-40BF-9DC4-28F304E539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29880" y="1954678"/>
                      <a:ext cx="5312571" cy="2488407"/>
                      <a:chOff x="5573960" y="3325567"/>
                      <a:chExt cx="5312571" cy="2488407"/>
                    </a:xfrm>
                  </p:grpSpPr>
                  <p:grpSp>
                    <p:nvGrpSpPr>
                      <p:cNvPr id="97" name="Group 96">
                        <a:extLst>
                          <a:ext uri="{FF2B5EF4-FFF2-40B4-BE49-F238E27FC236}">
                            <a16:creationId xmlns:a16="http://schemas.microsoft.com/office/drawing/2014/main" id="{0815FA77-BB3A-4BD5-9D96-DF51A8457A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20445" y="3325567"/>
                        <a:ext cx="3044857" cy="1304631"/>
                        <a:chOff x="4015818" y="2784553"/>
                        <a:chExt cx="3044857" cy="1304631"/>
                      </a:xfrm>
                    </p:grpSpPr>
                    <p:sp>
                      <p:nvSpPr>
                        <p:cNvPr id="103" name="Oval 102">
                          <a:extLst>
                            <a:ext uri="{FF2B5EF4-FFF2-40B4-BE49-F238E27FC236}">
                              <a16:creationId xmlns:a16="http://schemas.microsoft.com/office/drawing/2014/main" id="{C0E1BE83-0FCA-4D22-891C-2D62418685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5818" y="2800290"/>
                          <a:ext cx="1894789" cy="1288894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4" name="Oval 103">
                          <a:extLst>
                            <a:ext uri="{FF2B5EF4-FFF2-40B4-BE49-F238E27FC236}">
                              <a16:creationId xmlns:a16="http://schemas.microsoft.com/office/drawing/2014/main" id="{42EEB0B0-FE8E-4456-A58A-A63E659491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43701" y="2784553"/>
                          <a:ext cx="2316974" cy="1288894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5" name="TextBox 104">
                          <a:extLst>
                            <a:ext uri="{FF2B5EF4-FFF2-40B4-BE49-F238E27FC236}">
                              <a16:creationId xmlns:a16="http://schemas.microsoft.com/office/drawing/2014/main" id="{CE5963A9-1DFB-4BB0-98ED-9EAB5C0641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31690" y="3284701"/>
                          <a:ext cx="509814" cy="4355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6</a:t>
                          </a:r>
                        </a:p>
                      </p:txBody>
                    </p:sp>
                    <p:sp>
                      <p:nvSpPr>
                        <p:cNvPr id="106" name="TextBox 105">
                          <a:extLst>
                            <a:ext uri="{FF2B5EF4-FFF2-40B4-BE49-F238E27FC236}">
                              <a16:creationId xmlns:a16="http://schemas.microsoft.com/office/drawing/2014/main" id="{1832029E-E962-459B-B817-7C48D5B828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15734" y="3284701"/>
                          <a:ext cx="661948" cy="72588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2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13</a:t>
                          </a:r>
                        </a:p>
                        <a:p>
                          <a:endParaRPr lang="en-US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107" name="TextBox 106">
                          <a:extLst>
                            <a:ext uri="{FF2B5EF4-FFF2-40B4-BE49-F238E27FC236}">
                              <a16:creationId xmlns:a16="http://schemas.microsoft.com/office/drawing/2014/main" id="{EA6197B9-4E67-4491-B795-0304A218F1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38582" y="3284701"/>
                          <a:ext cx="661948" cy="72588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200" dirty="0">
                              <a:solidFill>
                                <a:srgbClr val="00B0F0"/>
                              </a:solidFill>
                            </a:rPr>
                            <a:t>24</a:t>
                          </a:r>
                        </a:p>
                        <a:p>
                          <a:endParaRPr lang="en-US" sz="1200" dirty="0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B71CF117-5105-47BD-954A-32208EC81F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73960" y="4582511"/>
                        <a:ext cx="2256046" cy="81818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Rosiglitazone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Maleate ONLY</a:t>
                        </a:r>
                      </a:p>
                    </p:txBody>
                  </p:sp>
                  <p:sp>
                    <p:nvSpPr>
                      <p:cNvPr id="99" name="TextBox 98">
                        <a:extLst>
                          <a:ext uri="{FF2B5EF4-FFF2-40B4-BE49-F238E27FC236}">
                            <a16:creationId xmlns:a16="http://schemas.microsoft.com/office/drawing/2014/main" id="{520CD161-538E-4467-879D-73378241B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99066" y="4797737"/>
                        <a:ext cx="1323276" cy="10162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dirty="0"/>
                          <a:t>Positive</a:t>
                        </a:r>
                      </a:p>
                      <a:p>
                        <a:pPr algn="ctr"/>
                        <a:r>
                          <a:rPr lang="en-US" sz="1200" dirty="0"/>
                          <a:t>w/both </a:t>
                        </a:r>
                      </a:p>
                      <a:p>
                        <a:pPr algn="ctr"/>
                        <a:r>
                          <a:rPr lang="en-US" sz="1200" dirty="0"/>
                          <a:t>drugs</a:t>
                        </a:r>
                      </a:p>
                    </p:txBody>
                  </p:sp>
                  <p:cxnSp>
                    <p:nvCxnSpPr>
                      <p:cNvPr id="100" name="Straight Arrow Connector 99">
                        <a:extLst>
                          <a:ext uri="{FF2B5EF4-FFF2-40B4-BE49-F238E27FC236}">
                            <a16:creationId xmlns:a16="http://schemas.microsoft.com/office/drawing/2014/main" id="{9E992432-F056-4396-BEA4-3BC3EA2303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905134" y="4151743"/>
                        <a:ext cx="383976" cy="43959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Straight Arrow Connector 100">
                        <a:extLst>
                          <a:ext uri="{FF2B5EF4-FFF2-40B4-BE49-F238E27FC236}">
                            <a16:creationId xmlns:a16="http://schemas.microsoft.com/office/drawing/2014/main" id="{97A58BB2-8A83-4A29-BAA7-B8F6E5FB65A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51763" y="4221293"/>
                        <a:ext cx="7695" cy="526176"/>
                      </a:xfrm>
                      <a:prstGeom prst="straightConnector1">
                        <a:avLst/>
                      </a:prstGeom>
                      <a:ln>
                        <a:solidFill>
                          <a:schemeClr val="bg2">
                            <a:lumMod val="50000"/>
                          </a:schemeClr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2" name="TextBox 101">
                        <a:extLst>
                          <a:ext uri="{FF2B5EF4-FFF2-40B4-BE49-F238E27FC236}">
                            <a16:creationId xmlns:a16="http://schemas.microsoft.com/office/drawing/2014/main" id="{13A11099-76F4-4915-897C-A56533C7311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75704" y="4710084"/>
                        <a:ext cx="2010827" cy="81818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00B0F0"/>
                            </a:solidFill>
                          </a:rPr>
                          <a:t>Troglitazone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rgbClr val="00B0F0"/>
                            </a:solidFill>
                          </a:rPr>
                          <a:t>ONLY</a:t>
                        </a:r>
                      </a:p>
                    </p:txBody>
                  </p:sp>
                </p:grpSp>
              </p:grp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1E7FD4C0-D0BC-4FB6-8D74-C45C5992D1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054603" y="5738641"/>
                    <a:ext cx="122631" cy="336533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015BC39-0257-4770-BEAC-CB66C0BC2B4D}"/>
                  </a:ext>
                </a:extLst>
              </p:cNvPr>
              <p:cNvSpPr txBox="1"/>
              <p:nvPr/>
            </p:nvSpPr>
            <p:spPr>
              <a:xfrm>
                <a:off x="11487325" y="1925873"/>
                <a:ext cx="1537131" cy="728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Regulation of </a:t>
                </a:r>
              </a:p>
              <a:p>
                <a:r>
                  <a:rPr lang="en-US" sz="1200" b="1" dirty="0">
                    <a:solidFill>
                      <a:schemeClr val="accent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transcription factor </a:t>
                </a:r>
              </a:p>
              <a:p>
                <a:r>
                  <a:rPr lang="en-US" sz="1200" b="1" dirty="0">
                    <a:solidFill>
                      <a:schemeClr val="accent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activity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3D4A87-4445-4947-A24B-FF7D51CDD32F}"/>
                </a:ext>
              </a:extLst>
            </p:cNvPr>
            <p:cNvSpPr txBox="1"/>
            <p:nvPr/>
          </p:nvSpPr>
          <p:spPr>
            <a:xfrm>
              <a:off x="11923212" y="6191241"/>
              <a:ext cx="601444" cy="312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 = 43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BE117BC-9667-4379-A9DA-3504934E1A1F}"/>
              </a:ext>
            </a:extLst>
          </p:cNvPr>
          <p:cNvSpPr/>
          <p:nvPr/>
        </p:nvSpPr>
        <p:spPr>
          <a:xfrm>
            <a:off x="6791749" y="1659428"/>
            <a:ext cx="4742598" cy="50040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2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4DA3-67D5-4FFD-8C4D-C388081C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39" y="248890"/>
            <a:ext cx="11306014" cy="1325563"/>
          </a:xfrm>
        </p:spPr>
        <p:txBody>
          <a:bodyPr/>
          <a:lstStyle/>
          <a:p>
            <a:pPr algn="ctr"/>
            <a:r>
              <a:rPr lang="en-US" dirty="0"/>
              <a:t>Troglitazone uniquely activates additional targets across target family of transcriptional regulators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B10D05-501D-45C6-AEE4-52D9D725A931}"/>
              </a:ext>
            </a:extLst>
          </p:cNvPr>
          <p:cNvGrpSpPr/>
          <p:nvPr/>
        </p:nvGrpSpPr>
        <p:grpSpPr>
          <a:xfrm>
            <a:off x="3634353" y="6366896"/>
            <a:ext cx="5614993" cy="438636"/>
            <a:chOff x="4111662" y="6064734"/>
            <a:chExt cx="5153187" cy="4386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7CE9D5-8EA2-46BC-88E4-5233100B1E70}"/>
                </a:ext>
              </a:extLst>
            </p:cNvPr>
            <p:cNvSpPr/>
            <p:nvPr/>
          </p:nvSpPr>
          <p:spPr>
            <a:xfrm>
              <a:off x="4111662" y="6128809"/>
              <a:ext cx="5153187" cy="276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89BBDC-9B72-4E1D-9147-F35A8981961C}"/>
                </a:ext>
              </a:extLst>
            </p:cNvPr>
            <p:cNvSpPr txBox="1"/>
            <p:nvPr/>
          </p:nvSpPr>
          <p:spPr>
            <a:xfrm>
              <a:off x="7764989" y="6064734"/>
              <a:ext cx="11478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Troglitazone </a:t>
              </a:r>
            </a:p>
            <a:p>
              <a:pPr algn="ctr"/>
              <a:r>
                <a:rPr lang="en-US" sz="1100" dirty="0"/>
                <a:t>activated only </a:t>
              </a:r>
              <a:r>
                <a:rPr lang="en-US" sz="1100" b="1" i="1" dirty="0"/>
                <a:t>(24)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D2A714-AE3E-4182-B99B-150D92BCFA9B}"/>
                </a:ext>
              </a:extLst>
            </p:cNvPr>
            <p:cNvSpPr txBox="1"/>
            <p:nvPr/>
          </p:nvSpPr>
          <p:spPr>
            <a:xfrm>
              <a:off x="5893357" y="6072483"/>
              <a:ext cx="153279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Rosiglitazone (Maleate)</a:t>
              </a:r>
            </a:p>
            <a:p>
              <a:pPr algn="ctr"/>
              <a:r>
                <a:rPr lang="en-US" sz="1100" dirty="0"/>
                <a:t>activated only </a:t>
              </a:r>
              <a:r>
                <a:rPr lang="en-US" sz="1100" b="1" i="1" dirty="0"/>
                <a:t>(6)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7A71E8-B6E2-427B-89CC-B56832A2E085}"/>
                </a:ext>
              </a:extLst>
            </p:cNvPr>
            <p:cNvSpPr txBox="1"/>
            <p:nvPr/>
          </p:nvSpPr>
          <p:spPr>
            <a:xfrm>
              <a:off x="4164478" y="6072483"/>
              <a:ext cx="17251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Rosiglitazone (Maleate)  &amp; </a:t>
              </a:r>
            </a:p>
            <a:p>
              <a:pPr algn="ctr"/>
              <a:r>
                <a:rPr lang="en-US" sz="1100" dirty="0"/>
                <a:t>Troglitazone activated </a:t>
              </a:r>
              <a:r>
                <a:rPr lang="en-US" sz="1100" b="1" i="1" dirty="0"/>
                <a:t>(13)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FF99888-676E-4856-BB78-210BA2A15C9C}"/>
              </a:ext>
            </a:extLst>
          </p:cNvPr>
          <p:cNvGrpSpPr/>
          <p:nvPr/>
        </p:nvGrpSpPr>
        <p:grpSpPr>
          <a:xfrm>
            <a:off x="550270" y="1574453"/>
            <a:ext cx="10503532" cy="5180010"/>
            <a:chOff x="550270" y="1574453"/>
            <a:chExt cx="10503532" cy="51800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7A86C0-9681-4E0A-BADD-288CE54B5FBF}"/>
                </a:ext>
              </a:extLst>
            </p:cNvPr>
            <p:cNvGrpSpPr/>
            <p:nvPr/>
          </p:nvGrpSpPr>
          <p:grpSpPr>
            <a:xfrm>
              <a:off x="550270" y="1574453"/>
              <a:ext cx="10503532" cy="5180010"/>
              <a:chOff x="550270" y="1574453"/>
              <a:chExt cx="10503532" cy="518001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78BC8BFB-187B-4B5E-8A38-5A1DE34431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1058" y="1574453"/>
                <a:ext cx="10082744" cy="5180010"/>
              </a:xfrm>
              <a:prstGeom prst="rect">
                <a:avLst/>
              </a:prstGeom>
            </p:spPr>
          </p:pic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CF3D3F1-B354-4414-90A3-7DEB6AB0F833}"/>
                  </a:ext>
                </a:extLst>
              </p:cNvPr>
              <p:cNvSpPr/>
              <p:nvPr/>
            </p:nvSpPr>
            <p:spPr>
              <a:xfrm>
                <a:off x="1404693" y="4296381"/>
                <a:ext cx="2375555" cy="11887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C7F639-C84E-41EC-B4A0-30FDDFC903CB}"/>
                  </a:ext>
                </a:extLst>
              </p:cNvPr>
              <p:cNvSpPr txBox="1"/>
              <p:nvPr/>
            </p:nvSpPr>
            <p:spPr>
              <a:xfrm>
                <a:off x="550270" y="4669915"/>
                <a:ext cx="10258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accent1"/>
                    </a:solidFill>
                  </a:rPr>
                  <a:t>Desired </a:t>
                </a:r>
              </a:p>
              <a:p>
                <a:pPr algn="ctr"/>
                <a:r>
                  <a:rPr lang="en-US" sz="1200" dirty="0">
                    <a:solidFill>
                      <a:schemeClr val="accent1"/>
                    </a:solidFill>
                  </a:rPr>
                  <a:t>Drug</a:t>
                </a:r>
              </a:p>
              <a:p>
                <a:pPr algn="ctr"/>
                <a:r>
                  <a:rPr lang="en-US" sz="1200" dirty="0">
                    <a:solidFill>
                      <a:schemeClr val="accent1"/>
                    </a:solidFill>
                  </a:rPr>
                  <a:t>Target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517E7E75-EB8C-4AF8-95AD-3BF0EFE897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3847" y="4452961"/>
                <a:ext cx="191419" cy="2546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AD434A-A28C-433B-922C-088C0B93BB68}"/>
                </a:ext>
              </a:extLst>
            </p:cNvPr>
            <p:cNvSpPr/>
            <p:nvPr/>
          </p:nvSpPr>
          <p:spPr>
            <a:xfrm>
              <a:off x="3770821" y="6420461"/>
              <a:ext cx="5478525" cy="276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DEF871-6378-4FAA-B028-1EE142674A0B}"/>
              </a:ext>
            </a:extLst>
          </p:cNvPr>
          <p:cNvGrpSpPr/>
          <p:nvPr/>
        </p:nvGrpSpPr>
        <p:grpSpPr>
          <a:xfrm>
            <a:off x="3933904" y="6374645"/>
            <a:ext cx="4921299" cy="438636"/>
            <a:chOff x="8532436" y="2047144"/>
            <a:chExt cx="4921299" cy="4386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154C83-6F75-43A0-A94F-F0764B64A5E3}"/>
                </a:ext>
              </a:extLst>
            </p:cNvPr>
            <p:cNvSpPr txBox="1"/>
            <p:nvPr/>
          </p:nvSpPr>
          <p:spPr>
            <a:xfrm>
              <a:off x="12203072" y="2047144"/>
              <a:ext cx="12506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Troglitazone </a:t>
              </a:r>
            </a:p>
            <a:p>
              <a:pPr algn="ctr"/>
              <a:r>
                <a:rPr lang="en-US" sz="1100" dirty="0"/>
                <a:t>activated only </a:t>
              </a:r>
              <a:r>
                <a:rPr lang="en-US" sz="1100" b="1" i="1" dirty="0"/>
                <a:t>(24)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AB22CD-CE45-474F-A321-97A0A3510904}"/>
                </a:ext>
              </a:extLst>
            </p:cNvPr>
            <p:cNvSpPr txBox="1"/>
            <p:nvPr/>
          </p:nvSpPr>
          <p:spPr>
            <a:xfrm>
              <a:off x="10365073" y="2054893"/>
              <a:ext cx="15327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Rosiglitazone (Maleate)</a:t>
              </a:r>
            </a:p>
            <a:p>
              <a:pPr algn="ctr"/>
              <a:r>
                <a:rPr lang="en-US" sz="1100" dirty="0"/>
                <a:t>activated only </a:t>
              </a:r>
              <a:r>
                <a:rPr lang="en-US" sz="1100" b="1" i="1" dirty="0"/>
                <a:t>(6)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21BBFC-40CC-4183-AC54-8D40A7A1284F}"/>
                </a:ext>
              </a:extLst>
            </p:cNvPr>
            <p:cNvSpPr txBox="1"/>
            <p:nvPr/>
          </p:nvSpPr>
          <p:spPr>
            <a:xfrm>
              <a:off x="8532436" y="2054893"/>
              <a:ext cx="17251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Rosiglitazone (Maleate)  &amp; </a:t>
              </a:r>
            </a:p>
            <a:p>
              <a:pPr algn="ctr"/>
              <a:r>
                <a:rPr lang="en-US" sz="1100" dirty="0"/>
                <a:t>Troglitazone activated </a:t>
              </a:r>
              <a:r>
                <a:rPr lang="en-US" sz="1100" b="1" i="1" dirty="0"/>
                <a:t>(13)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54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974768D-8415-4389-A06C-DBB45C309AFF}"/>
              </a:ext>
            </a:extLst>
          </p:cNvPr>
          <p:cNvSpPr txBox="1"/>
          <p:nvPr/>
        </p:nvSpPr>
        <p:spPr>
          <a:xfrm>
            <a:off x="977426" y="2023743"/>
            <a:ext cx="9966703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i="1" dirty="0"/>
              <a:t>C</a:t>
            </a:r>
            <a:r>
              <a:rPr lang="en-US" sz="1600" i="1" baseline="-25000" dirty="0"/>
              <a:t>max</a:t>
            </a:r>
            <a:r>
              <a:rPr lang="en-US" sz="1600" i="1" dirty="0"/>
              <a:t> (of drug in humans) is &gt; AC50 (for any in vitro/cellular assay)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→  </a:t>
            </a:r>
            <a:r>
              <a:rPr lang="en-US" sz="1600" b="1" i="1" dirty="0">
                <a:solidFill>
                  <a:srgbClr val="FF0000"/>
                </a:solidFill>
              </a:rPr>
              <a:t>higher potential for activation (of assay target) </a:t>
            </a:r>
          </a:p>
          <a:p>
            <a:endParaRPr lang="en-US" sz="1600" i="1" dirty="0"/>
          </a:p>
          <a:p>
            <a:r>
              <a:rPr lang="en-US" sz="1600" i="1" dirty="0"/>
              <a:t>C</a:t>
            </a:r>
            <a:r>
              <a:rPr lang="en-US" sz="1600" i="1" baseline="-25000" dirty="0"/>
              <a:t>max</a:t>
            </a:r>
            <a:r>
              <a:rPr lang="en-US" sz="1600" i="1" dirty="0"/>
              <a:t> (of drug in humans) &lt;&lt; AC50 (for any in vitro/cellular assays)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1600" b="1" i="1" dirty="0">
                <a:solidFill>
                  <a:srgbClr val="4157C7"/>
                </a:solidFill>
              </a:rPr>
              <a:t>lower potential for activation (of assay target)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1F4D2-612A-4393-9049-1AA3C9F0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Stratification of targets’ activation potential in humans using </a:t>
            </a:r>
            <a:r>
              <a:rPr lang="en-US" i="1" u="sng" dirty="0"/>
              <a:t>N</a:t>
            </a:r>
            <a:r>
              <a:rPr lang="en-US" i="1" dirty="0"/>
              <a:t>ormalized </a:t>
            </a:r>
            <a:r>
              <a:rPr lang="en-US" i="1" u="sng" dirty="0"/>
              <a:t>A</a:t>
            </a:r>
            <a:r>
              <a:rPr lang="en-US" i="1" dirty="0"/>
              <a:t>ctivation </a:t>
            </a:r>
            <a:r>
              <a:rPr lang="en-US" i="1" u="sng" dirty="0"/>
              <a:t>S</a:t>
            </a:r>
            <a:r>
              <a:rPr lang="en-US" i="1" dirty="0"/>
              <a:t>core (NAS)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81326C-A891-4BD0-B980-291AE7F70519}"/>
              </a:ext>
            </a:extLst>
          </p:cNvPr>
          <p:cNvGrpSpPr/>
          <p:nvPr/>
        </p:nvGrpSpPr>
        <p:grpSpPr>
          <a:xfrm>
            <a:off x="2009813" y="3401961"/>
            <a:ext cx="7340664" cy="2335161"/>
            <a:chOff x="977426" y="3337638"/>
            <a:chExt cx="10376374" cy="3520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522F4C1-4582-49A8-9DEB-105425EBECE3}"/>
                </a:ext>
              </a:extLst>
            </p:cNvPr>
            <p:cNvGrpSpPr/>
            <p:nvPr/>
          </p:nvGrpSpPr>
          <p:grpSpPr>
            <a:xfrm>
              <a:off x="1679365" y="3337638"/>
              <a:ext cx="9674435" cy="3517904"/>
              <a:chOff x="2350417" y="1690688"/>
              <a:chExt cx="8926676" cy="351790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5CE0C24-E6D0-4C39-AC8B-D269EB7CE1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0744" b="17378"/>
              <a:stretch/>
            </p:blipFill>
            <p:spPr>
              <a:xfrm>
                <a:off x="6492437" y="1690688"/>
                <a:ext cx="4784656" cy="351790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5FBB55E-D322-485A-991E-C2E028AF990E}"/>
                  </a:ext>
                </a:extLst>
              </p:cNvPr>
              <p:cNvSpPr/>
              <p:nvPr/>
            </p:nvSpPr>
            <p:spPr>
              <a:xfrm>
                <a:off x="2350417" y="4487159"/>
                <a:ext cx="2121031" cy="2656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9939C30-1481-4B18-8EE4-C5E440363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426" y="3358823"/>
              <a:ext cx="5185450" cy="34991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374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F4D2-612A-4393-9049-1AA3C9F0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68" y="167159"/>
            <a:ext cx="11698664" cy="1325563"/>
          </a:xfrm>
        </p:spPr>
        <p:txBody>
          <a:bodyPr/>
          <a:lstStyle/>
          <a:p>
            <a:r>
              <a:rPr lang="en-US" dirty="0"/>
              <a:t>Schema for stratification of targets’ activation potential in humans</a:t>
            </a:r>
            <a:endParaRPr lang="en-US" i="1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842261A-A5ED-463C-B4B7-8908235EF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064361"/>
              </p:ext>
            </p:extLst>
          </p:nvPr>
        </p:nvGraphicFramePr>
        <p:xfrm>
          <a:off x="6753189" y="1682755"/>
          <a:ext cx="3558294" cy="39592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9933">
                  <a:extLst>
                    <a:ext uri="{9D8B030D-6E8A-4147-A177-3AD203B41FA5}">
                      <a16:colId xmlns:a16="http://schemas.microsoft.com/office/drawing/2014/main" val="2277155771"/>
                    </a:ext>
                  </a:extLst>
                </a:gridCol>
                <a:gridCol w="2018361">
                  <a:extLst>
                    <a:ext uri="{9D8B030D-6E8A-4147-A177-3AD203B41FA5}">
                      <a16:colId xmlns:a16="http://schemas.microsoft.com/office/drawing/2014/main" val="1223519149"/>
                    </a:ext>
                  </a:extLst>
                </a:gridCol>
              </a:tblGrid>
              <a:tr h="989815">
                <a:tc>
                  <a:txBody>
                    <a:bodyPr/>
                    <a:lstStyle/>
                    <a:p>
                      <a:r>
                        <a:rPr lang="en-US" sz="1400" dirty="0"/>
                        <a:t>Normalized activation score (NAS)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160949"/>
                  </a:ext>
                </a:extLst>
              </a:tr>
              <a:tr h="9898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NAS&gt;=0</a:t>
                      </a:r>
                    </a:p>
                  </a:txBody>
                  <a:tcPr>
                    <a:solidFill>
                      <a:srgbClr val="FF505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  <a:r>
                        <a:rPr lang="en-US" sz="1400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max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&gt; EC50; highest activation potential</a:t>
                      </a:r>
                    </a:p>
                  </a:txBody>
                  <a:tcPr>
                    <a:solidFill>
                      <a:srgbClr val="FF5050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97408"/>
                  </a:ext>
                </a:extLst>
              </a:tr>
              <a:tr h="9898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0&gt;NAS&gt;-4</a:t>
                      </a:r>
                    </a:p>
                  </a:txBody>
                  <a:tcPr>
                    <a:solidFill>
                      <a:schemeClr val="accent2"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  <a:r>
                        <a:rPr lang="en-US" sz="1400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max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  EC50; modest activation potential</a:t>
                      </a:r>
                    </a:p>
                  </a:txBody>
                  <a:tcPr>
                    <a:solidFill>
                      <a:schemeClr val="accent2"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36156"/>
                  </a:ext>
                </a:extLst>
              </a:tr>
              <a:tr h="9898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NAS&lt;-4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  <a:r>
                        <a:rPr lang="en-US" sz="1400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max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&lt;&lt;&lt; EC50; lowest</a:t>
                      </a:r>
                    </a:p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activation potential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014077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092DFA7-3880-487E-9634-E1CAAC161111}"/>
              </a:ext>
            </a:extLst>
          </p:cNvPr>
          <p:cNvGrpSpPr/>
          <p:nvPr/>
        </p:nvGrpSpPr>
        <p:grpSpPr>
          <a:xfrm>
            <a:off x="-87154" y="1666220"/>
            <a:ext cx="6312038" cy="3992331"/>
            <a:chOff x="-67489" y="2216826"/>
            <a:chExt cx="6312038" cy="39923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1299A8-6C80-4F33-8419-979BD8FB19E5}"/>
                </a:ext>
              </a:extLst>
            </p:cNvPr>
            <p:cNvSpPr/>
            <p:nvPr/>
          </p:nvSpPr>
          <p:spPr>
            <a:xfrm>
              <a:off x="1130510" y="2216826"/>
              <a:ext cx="4129647" cy="3992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Diagram 3">
                  <a:extLst>
                    <a:ext uri="{FF2B5EF4-FFF2-40B4-BE49-F238E27FC236}">
                      <a16:creationId xmlns:a16="http://schemas.microsoft.com/office/drawing/2014/main" id="{017B31E1-934A-4872-ABD6-002FE506A1CC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340943818"/>
                    </p:ext>
                  </p:extLst>
                </p:nvPr>
              </p:nvGraphicFramePr>
              <p:xfrm>
                <a:off x="-67489" y="2472875"/>
                <a:ext cx="6312038" cy="175665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</mc:Choice>
          <mc:Fallback xmlns="">
            <p:graphicFrame>
              <p:nvGraphicFramePr>
                <p:cNvPr id="4" name="Diagram 3">
                  <a:extLst>
                    <a:ext uri="{FF2B5EF4-FFF2-40B4-BE49-F238E27FC236}">
                      <a16:creationId xmlns:a16="http://schemas.microsoft.com/office/drawing/2014/main" id="{017B31E1-934A-4872-ABD6-002FE506A1CC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340943818"/>
                    </p:ext>
                  </p:extLst>
                </p:nvPr>
              </p:nvGraphicFramePr>
              <p:xfrm>
                <a:off x="-67489" y="2472875"/>
                <a:ext cx="6312038" cy="175665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715548B-758A-4B17-837E-F89D899B3A58}"/>
                    </a:ext>
                  </a:extLst>
                </p:cNvPr>
                <p:cNvSpPr txBox="1"/>
                <p:nvPr/>
              </p:nvSpPr>
              <p:spPr>
                <a:xfrm>
                  <a:off x="1130510" y="4513821"/>
                  <a:ext cx="4129647" cy="8591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𝑵𝒐𝒓𝒎𝒂𝒍𝒊𝒛𝒆𝒅</m:t>
                            </m:r>
                          </m:e>
                        </m:d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𝑨𝒄𝒕𝒊𝒗𝒂𝒕𝒊𝒐𝒏</m:t>
                        </m:r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𝑺𝒄𝒐𝒓𝒆</m:t>
                        </m:r>
                      </m:oMath>
                    </m:oMathPara>
                  </a14:m>
                  <a:endParaRPr lang="en-US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lang="en-US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sz="1600" i="1" dirty="0">
                      <a:solidFill>
                        <a:schemeClr val="tx1"/>
                      </a:solidFill>
                    </a:rPr>
                    <a:t>NAS</a:t>
                  </a:r>
                  <a:r>
                    <a:rPr lang="en-US" sz="1600" b="1" dirty="0">
                      <a:solidFill>
                        <a:schemeClr val="tx1"/>
                      </a:solidFill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1600" b="1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𝑨𝑪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𝟓𝟎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1600" b="1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den>
                      </m:f>
                    </m:oMath>
                  </a14:m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715548B-758A-4B17-837E-F89D899B3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510" y="4513821"/>
                  <a:ext cx="4129647" cy="859146"/>
                </a:xfrm>
                <a:prstGeom prst="rect">
                  <a:avLst/>
                </a:prstGeom>
                <a:blipFill>
                  <a:blip r:embed="rId11"/>
                  <a:stretch>
                    <a:fillRect b="-70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8C9968-91C9-4598-A16B-1F1C36A2068E}"/>
                </a:ext>
              </a:extLst>
            </p:cNvPr>
            <p:cNvSpPr txBox="1"/>
            <p:nvPr/>
          </p:nvSpPr>
          <p:spPr>
            <a:xfrm>
              <a:off x="1262930" y="5685937"/>
              <a:ext cx="38504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LEC = Lowest effective (drug) concentration</a:t>
              </a:r>
            </a:p>
            <a:p>
              <a:r>
                <a:rPr lang="en-US" sz="1400" dirty="0"/>
                <a:t>AC 50 = (drug) concentration at 50% max response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6DFE9E1-28B8-430F-A45E-166B0031E5FD}"/>
                </a:ext>
              </a:extLst>
            </p:cNvPr>
            <p:cNvCxnSpPr/>
            <p:nvPr/>
          </p:nvCxnSpPr>
          <p:spPr>
            <a:xfrm>
              <a:off x="1130510" y="2216826"/>
              <a:ext cx="41296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CFD2A34-94FF-44F5-ACC9-3FACFCB8CAC4}"/>
                </a:ext>
              </a:extLst>
            </p:cNvPr>
            <p:cNvCxnSpPr/>
            <p:nvPr/>
          </p:nvCxnSpPr>
          <p:spPr>
            <a:xfrm>
              <a:off x="1130510" y="6193402"/>
              <a:ext cx="41296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D5ED4A-0D6E-4812-AEA8-D1267FD3FC36}"/>
              </a:ext>
            </a:extLst>
          </p:cNvPr>
          <p:cNvSpPr txBox="1"/>
          <p:nvPr/>
        </p:nvSpPr>
        <p:spPr>
          <a:xfrm>
            <a:off x="1510576" y="5994157"/>
            <a:ext cx="8594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For the 437 “common tests” between Rosiglitazone Maleate and Troglitazone :</a:t>
            </a:r>
          </a:p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b="1" i="1" dirty="0"/>
              <a:t>NAS</a:t>
            </a:r>
            <a:r>
              <a:rPr lang="en-US" i="1" dirty="0"/>
              <a:t> values were generated and compared across corresponding biological processes</a:t>
            </a:r>
          </a:p>
        </p:txBody>
      </p:sp>
    </p:spTree>
    <p:extLst>
      <p:ext uri="{BB962C8B-B14F-4D97-AF65-F5344CB8AC3E}">
        <p14:creationId xmlns:p14="http://schemas.microsoft.com/office/powerpoint/2010/main" val="161213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40930</TotalTime>
  <Words>1712</Words>
  <Application>Microsoft Office PowerPoint</Application>
  <PresentationFormat>Widescreen</PresentationFormat>
  <Paragraphs>285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Helvetica</vt:lpstr>
      <vt:lpstr>Symbol</vt:lpstr>
      <vt:lpstr>Office Theme</vt:lpstr>
      <vt:lpstr>Functional interrogation of Toxcast database for DILI-associated differences in Troglitazone vs Rosiglitazone Maleate</vt:lpstr>
      <vt:lpstr>How to better leverage preclinical data for eliminating bad drugs from going into clinical trials/market ?</vt:lpstr>
      <vt:lpstr>Anti-diabetic TZD drugs, Troglitazone and Rosiglitazone, stimulate insulin function by targeting PPARg</vt:lpstr>
      <vt:lpstr>High level project workflow</vt:lpstr>
      <vt:lpstr>Higher # of “positive” tests for Troglitazone relative to Rosiglitazone Maleate</vt:lpstr>
      <vt:lpstr>Troglitazone yields higher # of positive  tests across biological processes</vt:lpstr>
      <vt:lpstr>Troglitazone uniquely activates additional targets across target family of transcriptional regulators</vt:lpstr>
      <vt:lpstr>Stratification of targets’ activation potential in humans using Normalized Activation Score (NAS)</vt:lpstr>
      <vt:lpstr>Schema for stratification of targets’ activation potential in humans</vt:lpstr>
      <vt:lpstr>NAS stratified putative transcriptional regulatory targets of Rosiglitazone Maleate in humans</vt:lpstr>
      <vt:lpstr>NAS stratified putative transcriptional regulatory targets of Troglitazone in humans</vt:lpstr>
      <vt:lpstr>Troglitazone uniquely activates additional targets across target family of gene expression regulators</vt:lpstr>
      <vt:lpstr>NAS stratified putative gene expression regulatory targets of Rosiglitazone Maleate in humans</vt:lpstr>
      <vt:lpstr>NAS stratified putative gene expression regulatory targets of Troglitazone in humans</vt:lpstr>
      <vt:lpstr>Cell cycle/Cell morphology targets</vt:lpstr>
      <vt:lpstr>NAS stratified putative cell cycle/morphology targets of Rosiglitazone Maleate and Troglitazone in humans</vt:lpstr>
      <vt:lpstr>NAS based "clustering” of all tests</vt:lpstr>
      <vt:lpstr>NAS based "clustering” of all Targets/Pathways</vt:lpstr>
      <vt:lpstr>Summary/Conclusions</vt:lpstr>
      <vt:lpstr>Appendix</vt:lpstr>
      <vt:lpstr>Normalized Activation Score* performs nearly identically to Falgun Score** for stratification of Troglitazone affected targets/proteins (n = 89)</vt:lpstr>
      <vt:lpstr>Count of positive tests per transcriptional  targets for each drug</vt:lpstr>
      <vt:lpstr>Count of positive assays for gene expression regulatory targets per drug</vt:lpstr>
      <vt:lpstr>Count of positive assays for cell cycle/cell morphology targets per drug</vt:lpstr>
      <vt:lpstr>Subset of drugs are more pharmacologically active in each DILI class</vt:lpstr>
      <vt:lpstr>Subset of drugs are more pharmacologically active towards distinct* molecular targets</vt:lpstr>
      <vt:lpstr>Highly reactive targets/pathways by DILI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Bandhakavi</dc:creator>
  <cp:lastModifiedBy>Sri Bandhakavi</cp:lastModifiedBy>
  <cp:revision>671</cp:revision>
  <dcterms:created xsi:type="dcterms:W3CDTF">2017-09-16T22:37:40Z</dcterms:created>
  <dcterms:modified xsi:type="dcterms:W3CDTF">2019-04-20T21:51:41Z</dcterms:modified>
</cp:coreProperties>
</file>