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D5366-4D92-91F6-69FB-9A4AAA8F99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01A3C7-B926-47E7-4C29-742CD012A4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E25A53-E9AC-CD9E-B483-6278AD1BD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FC213-4843-47D1-8308-6A04C1483382}" type="datetimeFigureOut">
              <a:rPr lang="en-IN" smtClean="0"/>
              <a:t>07-10-2025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22E048-7C45-A018-E1BC-E7A414E75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775A2-F265-632E-6C7E-38B1A6FC3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3DD4A-4B77-49FD-AA90-C7298BD277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0530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69E3E-51BC-5B88-D7DE-0C2336DEA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1A8814-38A6-5658-D602-9A8A9549BF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9D98B-C2EF-2655-3D48-8D40B7F11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FC213-4843-47D1-8308-6A04C1483382}" type="datetimeFigureOut">
              <a:rPr lang="en-IN" smtClean="0"/>
              <a:t>07-10-2025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6D2DF-3D68-1394-91FD-390F93E7B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590F5-50F7-46CE-A1BD-8E8FBFAC5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3DD4A-4B77-49FD-AA90-C7298BD277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2563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845AC4-B4FB-8D27-F9EF-D1854A35FD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55A105-3449-E053-4448-6B58D76A72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FF4C3-7939-2CD2-4C9F-C94D5E2FB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FC213-4843-47D1-8308-6A04C1483382}" type="datetimeFigureOut">
              <a:rPr lang="en-IN" smtClean="0"/>
              <a:t>07-10-2025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6CFD5-657A-47EC-87A2-E3C383F94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3C5522-4859-9A6D-985E-20617A2E3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3DD4A-4B77-49FD-AA90-C7298BD277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5184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A9AE1-B3F2-5C9E-759B-47E94B044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79057-94D2-00BE-2360-85E6AF396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B4937-6C03-0888-6CC5-3E1ECA14A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FC213-4843-47D1-8308-6A04C1483382}" type="datetimeFigureOut">
              <a:rPr lang="en-IN" smtClean="0"/>
              <a:t>07-10-2025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3061F-94B1-D493-5DFB-05BF9B544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F3D4D-1185-4610-421D-08BE5D98B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3DD4A-4B77-49FD-AA90-C7298BD277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9683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71BD6-A695-1C31-3983-1E192DB69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2D2FE0-C8E3-30E7-8B0E-F3F2339580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B4DB91-3C9F-9F48-E579-00A6D0384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FC213-4843-47D1-8308-6A04C1483382}" type="datetimeFigureOut">
              <a:rPr lang="en-IN" smtClean="0"/>
              <a:t>07-10-2025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955DEC-FEC2-08D1-6EDD-704D2A4EB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985679-38FD-2173-D02C-3AC32B27A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3DD4A-4B77-49FD-AA90-C7298BD277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100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8DA73-FD32-4E90-F0C4-E39F32AEF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57F56-E1BC-40C8-D95A-62435F4897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ECFF77-4101-D4BF-67E8-BFE445B5F7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29E7C1-BE4F-9ABA-8FD0-3B61E566C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FC213-4843-47D1-8308-6A04C1483382}" type="datetimeFigureOut">
              <a:rPr lang="en-IN" smtClean="0"/>
              <a:t>07-10-2025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F3554C-5845-7CDD-D270-F5E404337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DDDDCD-907C-6192-509C-960ACE164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3DD4A-4B77-49FD-AA90-C7298BD277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59915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D677D-55A6-96EE-EAE0-94D87E972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679976-7570-6A6B-ABAA-567772DBA2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B71EAD-AB3D-00E0-0455-397E95155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AC27DB-6BF7-854C-CBC8-1AEA5952C2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EBC613-4F20-FF52-42F9-1EA119058B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00442A-6D72-45F7-87D8-443499750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FC213-4843-47D1-8308-6A04C1483382}" type="datetimeFigureOut">
              <a:rPr lang="en-IN" smtClean="0"/>
              <a:t>07-10-2025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D2B7F8-9B5C-0D32-BC6B-3724925BF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6F9707-F0B2-6CC3-10D7-422ED7046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3DD4A-4B77-49FD-AA90-C7298BD277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2038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33DB1-E566-023B-F625-9D9AFC7BF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E0BF2F-4774-6A4F-0F16-6AB1AA499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FC213-4843-47D1-8308-6A04C1483382}" type="datetimeFigureOut">
              <a:rPr lang="en-IN" smtClean="0"/>
              <a:t>07-10-2025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8B04E5-195F-359F-B242-E65267E07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3404FC-C042-2694-9CE5-3AC1D9CE2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3DD4A-4B77-49FD-AA90-C7298BD277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4320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A9120C-ED1E-09C9-A487-7383C1F94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FC213-4843-47D1-8308-6A04C1483382}" type="datetimeFigureOut">
              <a:rPr lang="en-IN" smtClean="0"/>
              <a:t>07-10-2025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D85EFF-0970-C271-D2D8-A3AB13CCE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08CDD1-5D9B-EA78-9D9C-355AE296C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3DD4A-4B77-49FD-AA90-C7298BD277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9737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4C294-DDF7-1FE4-59D1-FC9D45F73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EC728-719A-417C-C10D-0A6405B60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8B353C-C469-472F-D360-8DE7859372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F17B5B-E73E-EB31-697A-5C8A89EF0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FC213-4843-47D1-8308-6A04C1483382}" type="datetimeFigureOut">
              <a:rPr lang="en-IN" smtClean="0"/>
              <a:t>07-10-2025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5066BD-FD4A-C40F-5099-6558D8DB2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AFEE4B-A630-CD62-715B-EE9C0EC84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3DD4A-4B77-49FD-AA90-C7298BD277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967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54512-157D-5D95-C8AA-7738D12D2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EEEC2E-5221-6779-0E42-BAEE3BAD29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EE6AFA-A0C6-44C5-167C-58276F4048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24D940-0395-B8AA-9117-2FE76B2EC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FC213-4843-47D1-8308-6A04C1483382}" type="datetimeFigureOut">
              <a:rPr lang="en-IN" smtClean="0"/>
              <a:t>07-10-2025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BA871-C927-2604-34D6-F3EAA0281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CBE396-4AC7-6A43-1E28-5C5B1F645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83DD4A-4B77-49FD-AA90-C7298BD277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2611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E73D41-FCBF-9C44-8198-2F66B5038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DAF6E-B356-C59E-5605-21B1A37BC2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3B1F1-838F-93AD-71B8-78E934EAFC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7FC213-4843-47D1-8308-6A04C1483382}" type="datetimeFigureOut">
              <a:rPr lang="en-IN" smtClean="0"/>
              <a:t>07-10-2025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762B5-7A71-C7A7-C27A-09BC3BAF75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862CAF-F659-3116-A757-299B535BFF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3DD4A-4B77-49FD-AA90-C7298BD277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7133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7C43841-4F7E-CF6B-5140-07411BDB41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778" y="0"/>
            <a:ext cx="4648200" cy="17716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803102A-2178-0B69-9818-FA8B5DCF7C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2154" y="1435509"/>
            <a:ext cx="9144000" cy="1543665"/>
          </a:xfrm>
        </p:spPr>
        <p:txBody>
          <a:bodyPr>
            <a:normAutofit/>
          </a:bodyPr>
          <a:lstStyle/>
          <a:p>
            <a:r>
              <a:rPr lang="en-US" sz="4400" b="1" dirty="0"/>
              <a:t>PRICE FORECASTING FOR AGRICULTURAL COMMODITIES</a:t>
            </a:r>
            <a:endParaRPr lang="en-IN" sz="44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474D46-E15D-F251-8570-63BBFB71D2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00400"/>
            <a:ext cx="9026013" cy="3190567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To build a time series model to forecast prices of key agricultural commodities to help farmers and traders</a:t>
            </a:r>
          </a:p>
          <a:p>
            <a:endParaRPr lang="en-US" dirty="0"/>
          </a:p>
          <a:p>
            <a:r>
              <a:rPr lang="en-US" dirty="0"/>
              <a:t>                                                                             by,</a:t>
            </a:r>
          </a:p>
          <a:p>
            <a:r>
              <a:rPr lang="en-US" dirty="0"/>
              <a:t>                                                                                                    Sri Krishna V</a:t>
            </a:r>
          </a:p>
          <a:p>
            <a:r>
              <a:rPr lang="en-US" dirty="0"/>
              <a:t>                                                                                                    ( Data Science )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3141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641445"/>
            <a:ext cx="10515600" cy="5535518"/>
          </a:xfrm>
        </p:spPr>
        <p:txBody>
          <a:bodyPr/>
          <a:lstStyle/>
          <a:p>
            <a:r>
              <a:rPr lang="en-IN" dirty="0"/>
              <a:t>RESULT AND ANALYSIS (continued) :</a:t>
            </a:r>
          </a:p>
          <a:p>
            <a:pPr marL="0" indent="0">
              <a:buNone/>
            </a:pPr>
            <a:r>
              <a:rPr lang="en-IN" sz="2000" dirty="0"/>
              <a:t>      Graphical Result:</a:t>
            </a:r>
            <a:br>
              <a:rPr lang="en-IN" sz="2000" dirty="0"/>
            </a:br>
            <a:r>
              <a:rPr lang="en-IN" sz="2000" dirty="0"/>
              <a:t>         Actual vs. Predicted Prices</a:t>
            </a:r>
          </a:p>
          <a:p>
            <a:pPr marL="0" indent="0">
              <a:buNone/>
            </a:pPr>
            <a:r>
              <a:rPr lang="en-IN" sz="2000" dirty="0"/>
              <a:t>         </a:t>
            </a:r>
            <a:r>
              <a:rPr lang="en-IN" sz="2000" dirty="0" err="1"/>
              <a:t>i</a:t>
            </a:r>
            <a:r>
              <a:rPr lang="en-IN" sz="2000" dirty="0"/>
              <a:t>) The blue line (Actual Price) and orange line (Predicted Price) closely overlap, indicating strong 	prediction accuracy.</a:t>
            </a:r>
          </a:p>
          <a:p>
            <a:pPr marL="0" indent="0">
              <a:buNone/>
            </a:pPr>
            <a:r>
              <a:rPr lang="en-IN" sz="2000" dirty="0"/>
              <a:t>         ii) The model successfully detects seasonal changes and market fluctuations in price trends.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394" y="2920621"/>
            <a:ext cx="5541835" cy="3256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637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629264"/>
            <a:ext cx="10515600" cy="5633883"/>
          </a:xfrm>
        </p:spPr>
        <p:txBody>
          <a:bodyPr/>
          <a:lstStyle/>
          <a:p>
            <a:r>
              <a:rPr lang="en-IN" cap="all" dirty="0"/>
              <a:t>Insights &amp; Forecast Output :</a:t>
            </a:r>
          </a:p>
          <a:p>
            <a:pPr marL="0" indent="0">
              <a:buNone/>
            </a:pPr>
            <a:r>
              <a:rPr lang="en-IN" cap="all" dirty="0"/>
              <a:t>    </a:t>
            </a:r>
            <a:r>
              <a:rPr lang="en-US" sz="2000" dirty="0"/>
              <a:t>Predicted Price Trends</a:t>
            </a:r>
          </a:p>
          <a:p>
            <a:pPr marL="0" indent="0">
              <a:buNone/>
            </a:pPr>
            <a:r>
              <a:rPr lang="en-US" sz="2000" dirty="0"/>
              <a:t>        </a:t>
            </a:r>
            <a:r>
              <a:rPr lang="en-US" sz="2000" dirty="0" err="1"/>
              <a:t>i</a:t>
            </a:r>
            <a:r>
              <a:rPr lang="en-US" sz="2000" dirty="0"/>
              <a:t>) The LSTM model forecasts a steady increase in prices for the next 3–6 months.</a:t>
            </a:r>
          </a:p>
          <a:p>
            <a:pPr marL="0" indent="0">
              <a:buNone/>
            </a:pPr>
            <a:r>
              <a:rPr lang="en-US" sz="2000" dirty="0"/>
              <a:t>        ii) Tomato and Rice show noticeable seasonal fluctuations, especially during off-season months.</a:t>
            </a:r>
          </a:p>
          <a:p>
            <a:pPr marL="0" indent="0">
              <a:buNone/>
            </a:pPr>
            <a:r>
              <a:rPr lang="en-US" sz="2000" dirty="0"/>
              <a:t>        iii) Wheat and Maize prices remain relatively stable with minor upward trends.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IN" sz="2000" cap="all" dirty="0"/>
              <a:t>     </a:t>
            </a:r>
            <a:r>
              <a:rPr lang="en-US" sz="2000" dirty="0"/>
              <a:t>Model Performance</a:t>
            </a:r>
          </a:p>
          <a:p>
            <a:pPr marL="0" indent="0">
              <a:buNone/>
            </a:pPr>
            <a:r>
              <a:rPr lang="en-US" sz="2000" dirty="0"/>
              <a:t>           </a:t>
            </a:r>
            <a:r>
              <a:rPr lang="en-US" sz="2000" dirty="0" err="1"/>
              <a:t>i</a:t>
            </a:r>
            <a:r>
              <a:rPr lang="en-US" sz="2000" dirty="0"/>
              <a:t>) Among all tested models (ARIMA, Random Forest, LSTM),</a:t>
            </a:r>
            <a:br>
              <a:rPr lang="en-US" sz="2000" dirty="0"/>
            </a:br>
            <a:r>
              <a:rPr lang="en-US" sz="2000" dirty="0"/>
              <a:t>	the LSTM model achieved the lowest MAE and RMSE, indicating the highest accuracy.</a:t>
            </a:r>
          </a:p>
          <a:p>
            <a:pPr marL="0" indent="0">
              <a:buNone/>
            </a:pPr>
            <a:r>
              <a:rPr lang="en-US" sz="2000" dirty="0"/>
              <a:t>           ii) LSTM captured long-term temporal dependencies that traditional models missed.</a:t>
            </a:r>
          </a:p>
          <a:p>
            <a:pPr marL="0" indent="0">
              <a:buNone/>
            </a:pPr>
            <a:endParaRPr lang="en-IN" cap="all" dirty="0"/>
          </a:p>
        </p:txBody>
      </p:sp>
    </p:spTree>
    <p:extLst>
      <p:ext uri="{BB962C8B-B14F-4D97-AF65-F5344CB8AC3E}">
        <p14:creationId xmlns:p14="http://schemas.microsoft.com/office/powerpoint/2010/main" val="866387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7C09D69-DCF1-D9B9-1186-EDE0395F5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0271"/>
            <a:ext cx="10515600" cy="5606692"/>
          </a:xfrm>
        </p:spPr>
        <p:txBody>
          <a:bodyPr/>
          <a:lstStyle/>
          <a:p>
            <a:r>
              <a:rPr lang="en-IN" cap="all" dirty="0"/>
              <a:t>Insights &amp; Forecast Output (</a:t>
            </a:r>
            <a:r>
              <a:rPr lang="en-IN" dirty="0"/>
              <a:t>continued)</a:t>
            </a:r>
            <a:r>
              <a:rPr lang="en-IN" cap="all" dirty="0"/>
              <a:t>: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73039A7-E73A-5E54-BC55-4EC2CBA54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8108" y="1308538"/>
            <a:ext cx="6175783" cy="4689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19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4BF1A3E-BC52-ADE6-0642-9C45BA901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88258"/>
            <a:ext cx="10515600" cy="5488705"/>
          </a:xfrm>
        </p:spPr>
        <p:txBody>
          <a:bodyPr>
            <a:normAutofit/>
          </a:bodyPr>
          <a:lstStyle/>
          <a:p>
            <a:r>
              <a:rPr lang="en-US" dirty="0"/>
              <a:t>CONCLUSION 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200" dirty="0"/>
              <a:t>       </a:t>
            </a:r>
            <a:r>
              <a:rPr lang="en-US" sz="2200" dirty="0" err="1"/>
              <a:t>i</a:t>
            </a:r>
            <a:r>
              <a:rPr lang="en-US" sz="2200" dirty="0"/>
              <a:t>) The developed LSTM-based forecasting model effectively predicts future prices of key    	agricultural commodities.</a:t>
            </a:r>
          </a:p>
          <a:p>
            <a:pPr marL="0" indent="0">
              <a:buNone/>
            </a:pPr>
            <a:r>
              <a:rPr lang="en-US" sz="2200" dirty="0"/>
              <a:t>       ii) Accurate forecasts help farmers plan optimal selling times, ensuring better profit 	margins and reduced losses.</a:t>
            </a:r>
          </a:p>
          <a:p>
            <a:pPr marL="0" indent="0">
              <a:buNone/>
            </a:pPr>
            <a:r>
              <a:rPr lang="en-US" sz="2200" dirty="0"/>
              <a:t>       iii) Traders can make data-driven decisions on when to buy or stock commodities.</a:t>
            </a:r>
          </a:p>
          <a:p>
            <a:pPr marL="0" indent="0">
              <a:buNone/>
            </a:pPr>
            <a:r>
              <a:rPr lang="en-US" sz="2200" dirty="0"/>
              <a:t>       iv) The model supports government agencies in designing price stabilization and supply 	management policies.</a:t>
            </a:r>
          </a:p>
          <a:p>
            <a:pPr marL="0" indent="0">
              <a:buNone/>
            </a:pPr>
            <a:r>
              <a:rPr lang="en-US" sz="2200" dirty="0"/>
              <a:t>        v) Overall, machine learning in agriculture can enhance market transparency, improve 	income stability, and contribute to a more resilient </a:t>
            </a:r>
            <a:r>
              <a:rPr lang="en-US" sz="2200" dirty="0" err="1"/>
              <a:t>agri</a:t>
            </a:r>
            <a:r>
              <a:rPr lang="en-US" sz="2200" dirty="0"/>
              <a:t>-economy.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5758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7CBD9-DE22-819A-1BB8-873726E4D8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39097"/>
            <a:ext cx="10515600" cy="553786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CONTENTS : </a:t>
            </a:r>
          </a:p>
          <a:p>
            <a:pPr marL="0" indent="0">
              <a:buNone/>
            </a:pPr>
            <a:r>
              <a:rPr lang="en-US" dirty="0"/>
              <a:t>     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i</a:t>
            </a:r>
            <a:r>
              <a:rPr lang="en-US" dirty="0"/>
              <a:t>) Introduction</a:t>
            </a:r>
          </a:p>
          <a:p>
            <a:pPr marL="0" indent="0">
              <a:buNone/>
            </a:pPr>
            <a:r>
              <a:rPr lang="en-US" dirty="0"/>
              <a:t>    ii) Problem Statement</a:t>
            </a:r>
          </a:p>
          <a:p>
            <a:pPr marL="0" indent="0">
              <a:buNone/>
            </a:pPr>
            <a:r>
              <a:rPr lang="en-US" dirty="0"/>
              <a:t>    iii) Objectives</a:t>
            </a:r>
          </a:p>
          <a:p>
            <a:pPr marL="0" indent="0">
              <a:buNone/>
            </a:pPr>
            <a:r>
              <a:rPr lang="en-US" dirty="0"/>
              <a:t>    iv) Data Collection </a:t>
            </a:r>
          </a:p>
          <a:p>
            <a:pPr marL="0" indent="0">
              <a:buNone/>
            </a:pPr>
            <a:r>
              <a:rPr lang="en-US" dirty="0"/>
              <a:t>    v) Model Used</a:t>
            </a:r>
          </a:p>
          <a:p>
            <a:pPr marL="0" indent="0">
              <a:buNone/>
            </a:pPr>
            <a:r>
              <a:rPr lang="en-US" dirty="0"/>
              <a:t>    vi) Result and Analysis</a:t>
            </a:r>
          </a:p>
          <a:p>
            <a:pPr marL="0" indent="0">
              <a:buNone/>
            </a:pPr>
            <a:r>
              <a:rPr lang="en-US" dirty="0"/>
              <a:t>    vii) Insights and Forecast Output</a:t>
            </a:r>
          </a:p>
          <a:p>
            <a:pPr marL="0" indent="0">
              <a:buNone/>
            </a:pPr>
            <a:r>
              <a:rPr lang="en-US" dirty="0"/>
              <a:t>    viii</a:t>
            </a:r>
            <a:r>
              <a:rPr lang="en-US"/>
              <a:t>) Conclusion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6473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6D53F-5FD2-77AA-86FB-3C3BC193D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2284"/>
            <a:ext cx="10515600" cy="5909187"/>
          </a:xfrm>
        </p:spPr>
        <p:txBody>
          <a:bodyPr/>
          <a:lstStyle/>
          <a:p>
            <a:r>
              <a:rPr lang="en-US" dirty="0"/>
              <a:t>INTRODUCTION :</a:t>
            </a:r>
          </a:p>
          <a:p>
            <a:pPr marL="0" indent="0">
              <a:buNone/>
            </a:pPr>
            <a:r>
              <a:rPr lang="en-US" sz="2000" dirty="0"/>
              <a:t>        </a:t>
            </a:r>
            <a:r>
              <a:rPr lang="en-IN" sz="2000" dirty="0"/>
              <a:t>Agricultural commodity prices are highly volatile due to multiple unpredictable factors: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sz="2000" dirty="0"/>
              <a:t>i) Weather conditions (e.g., droughts, floods, unseasonal rains)</a:t>
            </a:r>
          </a:p>
          <a:p>
            <a:pPr marL="0" indent="0">
              <a:buNone/>
            </a:pPr>
            <a:r>
              <a:rPr lang="en-IN" sz="2000" dirty="0"/>
              <a:t>           ii) Pest and disease outbreaks affecting crop yield</a:t>
            </a:r>
          </a:p>
          <a:p>
            <a:pPr marL="0" indent="0">
              <a:buNone/>
            </a:pPr>
            <a:r>
              <a:rPr lang="en-IN" sz="2000" dirty="0"/>
              <a:t>           iii) Market demand fluctuations both domestic and global</a:t>
            </a:r>
          </a:p>
          <a:p>
            <a:pPr marL="0" indent="0">
              <a:buNone/>
            </a:pPr>
            <a:r>
              <a:rPr lang="en-IN" sz="2000" dirty="0"/>
              <a:t>           iv) Geopolitical events and global trade policies</a:t>
            </a:r>
          </a:p>
          <a:p>
            <a:pPr marL="0" indent="0">
              <a:buNone/>
            </a:pPr>
            <a:r>
              <a:rPr lang="en-IN" sz="2000" dirty="0"/>
              <a:t>           v) Supply chain disruptions (e.g., transport strikes, export bans)</a:t>
            </a:r>
          </a:p>
          <a:p>
            <a:pPr marL="0" indent="0">
              <a:buNone/>
            </a:pPr>
            <a:r>
              <a:rPr lang="en-IN" sz="2000" dirty="0"/>
              <a:t>           vi) Government interventions (e.g., MSP changes, import/export restrictions)</a:t>
            </a:r>
          </a:p>
          <a:p>
            <a:pPr marL="0" indent="0">
              <a:buNone/>
            </a:pPr>
            <a:r>
              <a:rPr lang="en-IN" dirty="0"/>
              <a:t> </a:t>
            </a:r>
          </a:p>
          <a:p>
            <a:r>
              <a:rPr lang="en-IN" dirty="0"/>
              <a:t>PROBLEM STATEMENT :</a:t>
            </a:r>
          </a:p>
          <a:p>
            <a:pPr marL="457200" lvl="1" indent="0" algn="just">
              <a:buNone/>
            </a:pPr>
            <a:r>
              <a:rPr lang="en-IN" sz="1600" dirty="0"/>
              <a:t>         </a:t>
            </a:r>
            <a:r>
              <a:rPr lang="en-US" sz="2000" dirty="0"/>
              <a:t>Frequent and unpredictable changes in commodity prices create financial uncertainty for farmers and make it difficult for traders to plan procurement, pricing, and storage. There is a critical need for reliable price forecasting tools to support decision-making across the agricultural value chain.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366926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3707B-C049-8556-9D10-EBB2DCD7B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0606"/>
            <a:ext cx="10515600" cy="5626357"/>
          </a:xfrm>
        </p:spPr>
        <p:txBody>
          <a:bodyPr>
            <a:normAutofit fontScale="55000" lnSpcReduction="20000"/>
          </a:bodyPr>
          <a:lstStyle/>
          <a:p>
            <a:r>
              <a:rPr lang="en-US" sz="5100" dirty="0"/>
              <a:t>OBJECTIVES :</a:t>
            </a:r>
          </a:p>
          <a:p>
            <a:pPr marL="0" indent="0">
              <a:buNone/>
            </a:pPr>
            <a:r>
              <a:rPr lang="en-US" sz="3200" dirty="0"/>
              <a:t>       </a:t>
            </a:r>
            <a:r>
              <a:rPr lang="en-US" sz="3600" dirty="0"/>
              <a:t>1. Forecast Short-Term and Seasonal Prices of Key Commodities :</a:t>
            </a:r>
          </a:p>
          <a:p>
            <a:pPr marL="0" indent="0">
              <a:buNone/>
            </a:pPr>
            <a:r>
              <a:rPr lang="en-US" sz="3600" dirty="0"/>
              <a:t>               Build robust time series forecasting models to accurately predict the future prices of           	essential agricultural commodities such as wheat, rice, maize, soybean, and pulses.</a:t>
            </a:r>
          </a:p>
          <a:p>
            <a:pPr marL="0" indent="0">
              <a:buNone/>
            </a:pPr>
            <a:r>
              <a:rPr lang="en-US" sz="3600" dirty="0"/>
              <a:t>           Focus on both:</a:t>
            </a:r>
          </a:p>
          <a:p>
            <a:pPr marL="457200" lvl="1" indent="0">
              <a:buNone/>
            </a:pPr>
            <a:r>
              <a:rPr lang="en-US" sz="3600" dirty="0"/>
              <a:t>        Short-term trends (daily/weekly forecasting to aid immediate market decisions), and</a:t>
            </a:r>
          </a:p>
          <a:p>
            <a:pPr marL="457200" lvl="1" indent="0">
              <a:buNone/>
            </a:pPr>
            <a:r>
              <a:rPr lang="en-US" sz="3600" dirty="0"/>
              <a:t>        Seasonal patterns (monthly/quarterly forecasts based on historical seasonality).</a:t>
            </a:r>
          </a:p>
          <a:p>
            <a:pPr marL="0" indent="0">
              <a:buNone/>
            </a:pPr>
            <a:br>
              <a:rPr lang="en-US" sz="3600" dirty="0"/>
            </a:br>
            <a:endParaRPr lang="en-US" sz="3600" dirty="0"/>
          </a:p>
          <a:p>
            <a:pPr marL="0" indent="0">
              <a:buNone/>
            </a:pPr>
            <a:r>
              <a:rPr lang="en-US" sz="3600" b="1" dirty="0"/>
              <a:t>     </a:t>
            </a:r>
            <a:r>
              <a:rPr lang="en-US" sz="3600" dirty="0"/>
              <a:t>2. Help Stakeholders Make Informed and Timely Decisions :</a:t>
            </a:r>
          </a:p>
          <a:p>
            <a:pPr marL="0" indent="0">
              <a:buNone/>
            </a:pPr>
            <a:r>
              <a:rPr lang="en-US" sz="3600" dirty="0"/>
              <a:t>          Equip various stakeholders with actionable insights:</a:t>
            </a:r>
          </a:p>
          <a:p>
            <a:pPr marL="457200" lvl="1" indent="0">
              <a:buNone/>
            </a:pPr>
            <a:r>
              <a:rPr lang="en-US" sz="3600" dirty="0"/>
              <a:t>  i) Farmers: Know the best time to sell their crops to maximize income and avoid distress 	sales.</a:t>
            </a:r>
          </a:p>
          <a:p>
            <a:pPr marL="457200" lvl="1" indent="0">
              <a:buNone/>
            </a:pPr>
            <a:r>
              <a:rPr lang="en-US" sz="3600" dirty="0"/>
              <a:t>  ii) Traders: Predict price movements for smarter buying, selling, and storage decisions.</a:t>
            </a:r>
          </a:p>
          <a:p>
            <a:pPr marL="457200" lvl="1" indent="0">
              <a:buNone/>
            </a:pPr>
            <a:r>
              <a:rPr lang="en-US" sz="3600" dirty="0"/>
              <a:t>  iii) Agri-businesses &amp; Exporters: Align procurement and sales strategies with expected market   	behavior.</a:t>
            </a:r>
          </a:p>
          <a:p>
            <a:pPr marL="457200" lvl="1" indent="0">
              <a:buNone/>
            </a:pPr>
            <a:r>
              <a:rPr lang="en-US" sz="3600" dirty="0"/>
              <a:t>  iv)Policymakers: Design targeted interventions (e.g., subsidies, export bans, MSP adjustments)  	based on forecasted market conditions.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sz="1800" dirty="0"/>
              <a:t>   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2771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443F9-5C6F-E1B1-87C1-0AC3652C8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2619"/>
            <a:ext cx="10515600" cy="5744344"/>
          </a:xfrm>
        </p:spPr>
        <p:txBody>
          <a:bodyPr>
            <a:normAutofit/>
          </a:bodyPr>
          <a:lstStyle/>
          <a:p>
            <a:r>
              <a:rPr lang="en-IN" dirty="0"/>
              <a:t>OBJECTIVES (continued) :</a:t>
            </a:r>
          </a:p>
          <a:p>
            <a:pPr marL="0" indent="0">
              <a:buNone/>
            </a:pPr>
            <a:r>
              <a:rPr lang="en-IN" sz="2200" dirty="0"/>
              <a:t>      </a:t>
            </a:r>
            <a:r>
              <a:rPr lang="en-US" sz="2000" dirty="0"/>
              <a:t>3. Improve Planning and Efficiency Across the Agricultural Supply Chain</a:t>
            </a:r>
          </a:p>
          <a:p>
            <a:pPr marL="0" indent="0">
              <a:buNone/>
            </a:pPr>
            <a:r>
              <a:rPr lang="en-US" sz="2000" dirty="0"/>
              <a:t>           Help stakeholders optimize:</a:t>
            </a:r>
          </a:p>
          <a:p>
            <a:pPr marL="457200" lvl="1" indent="0">
              <a:buNone/>
            </a:pPr>
            <a:r>
              <a:rPr lang="en-US" sz="2000" dirty="0"/>
              <a:t>   i) Inventory management – avoid overstocking during price dips or understocking during   	surges.</a:t>
            </a:r>
          </a:p>
          <a:p>
            <a:pPr marL="457200" lvl="1" indent="0">
              <a:buNone/>
            </a:pPr>
            <a:r>
              <a:rPr lang="en-US" sz="2000" dirty="0"/>
              <a:t>   ii) Procurement cycles – align buying with low-price periods to reduce cost.</a:t>
            </a:r>
          </a:p>
          <a:p>
            <a:pPr marL="457200" lvl="1" indent="0">
              <a:buNone/>
            </a:pPr>
            <a:r>
              <a:rPr lang="en-US" sz="2000" dirty="0"/>
              <a:t>   iii) Distribution logistics – plan storage and transport based on expected demand and price movement.</a:t>
            </a:r>
          </a:p>
          <a:p>
            <a:pPr marL="0" indent="0">
              <a:buNone/>
            </a:pPr>
            <a:r>
              <a:rPr lang="en-US" sz="2000" dirty="0"/>
              <a:t>      Impact:</a:t>
            </a:r>
          </a:p>
          <a:p>
            <a:pPr marL="0" indent="0">
              <a:buNone/>
            </a:pPr>
            <a:r>
              <a:rPr lang="en-US" sz="2000" dirty="0"/>
              <a:t>           i) Increase income predictability for smallholder farmers</a:t>
            </a:r>
          </a:p>
          <a:p>
            <a:pPr marL="0" indent="0">
              <a:buNone/>
            </a:pPr>
            <a:r>
              <a:rPr lang="en-US" sz="2000" dirty="0"/>
              <a:t>           ii) Minimize market risk for traders and cooperatives</a:t>
            </a:r>
          </a:p>
          <a:p>
            <a:pPr marL="0" indent="0">
              <a:buNone/>
            </a:pPr>
            <a:r>
              <a:rPr lang="en-US" sz="2000" dirty="0"/>
              <a:t>           iii) Enhance market transparency and policy readiness</a:t>
            </a:r>
          </a:p>
          <a:p>
            <a:pPr marL="0" indent="0">
              <a:buNone/>
            </a:pPr>
            <a:r>
              <a:rPr lang="en-US" sz="2000" dirty="0"/>
              <a:t>           iv) Contribute to food price stability and market efficiency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                            Forecasting → Insights → Actionable Decisions → Impact</a:t>
            </a:r>
            <a:endParaRPr lang="en-IN" sz="2000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7375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F2E78-2EC4-ECC0-3760-291390734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740" y="450376"/>
            <a:ext cx="10685060" cy="5895833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DATA COLLECTCION : </a:t>
            </a:r>
          </a:p>
          <a:p>
            <a:pPr marL="0" indent="0">
              <a:buNone/>
            </a:pPr>
            <a:r>
              <a:rPr lang="en-IN" sz="2000" dirty="0"/>
              <a:t>     Data Source:</a:t>
            </a:r>
          </a:p>
          <a:p>
            <a:pPr marL="0" indent="0">
              <a:buNone/>
            </a:pPr>
            <a:r>
              <a:rPr lang="en-IN" sz="2000" dirty="0"/>
              <a:t>      </a:t>
            </a:r>
            <a:r>
              <a:rPr lang="en-IN" sz="2000" dirty="0" err="1"/>
              <a:t>i</a:t>
            </a:r>
            <a:r>
              <a:rPr lang="en-IN" sz="2000" dirty="0"/>
              <a:t>) Agmarknet (Government of India): Provides official daily and monthly market prices for various    	agricultural commodities from different states and markets.</a:t>
            </a:r>
          </a:p>
          <a:p>
            <a:pPr marL="0" indent="0">
              <a:buNone/>
            </a:pPr>
            <a:r>
              <a:rPr lang="en-IN" sz="2000" dirty="0"/>
              <a:t>      ii) FAO (Food and Agriculture Organization): Offers global agricultural market data and long-term  	commodity price statistics.</a:t>
            </a:r>
          </a:p>
          <a:p>
            <a:pPr marL="0" indent="0">
              <a:buNone/>
            </a:pPr>
            <a:r>
              <a:rPr lang="en-IN" sz="2000" dirty="0"/>
              <a:t>      iii) Kaggle Datasets: Used as supplementary data sources for cross-validation and comparison.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/>
              <a:t>     Time Period :</a:t>
            </a:r>
          </a:p>
          <a:p>
            <a:pPr marL="0" indent="0">
              <a:buNone/>
            </a:pPr>
            <a:r>
              <a:rPr lang="en-IN" sz="2000" dirty="0"/>
              <a:t>        January 2015 – December 2025 (10 years of data for analysis and forecasting).</a:t>
            </a:r>
          </a:p>
          <a:p>
            <a:pPr marL="0" indent="0">
              <a:buNone/>
            </a:pPr>
            <a:r>
              <a:rPr lang="en-IN" sz="2000" dirty="0"/>
              <a:t>       </a:t>
            </a:r>
          </a:p>
          <a:p>
            <a:pPr marL="0" indent="0">
              <a:buNone/>
            </a:pPr>
            <a:r>
              <a:rPr lang="en-IN" sz="2000" dirty="0"/>
              <a:t>     Commodities Selected :</a:t>
            </a:r>
          </a:p>
          <a:p>
            <a:pPr marL="0" indent="0">
              <a:buNone/>
            </a:pPr>
            <a:r>
              <a:rPr lang="en-IN" sz="2000" dirty="0"/>
              <a:t>         </a:t>
            </a:r>
            <a:r>
              <a:rPr lang="en-IN" sz="2000" dirty="0" err="1"/>
              <a:t>i</a:t>
            </a:r>
            <a:r>
              <a:rPr lang="en-IN" sz="2000" dirty="0"/>
              <a:t>) Rice</a:t>
            </a:r>
          </a:p>
          <a:p>
            <a:pPr marL="0" indent="0">
              <a:buNone/>
            </a:pPr>
            <a:r>
              <a:rPr lang="en-IN" sz="2000" dirty="0"/>
              <a:t>         ii) Wheat</a:t>
            </a:r>
          </a:p>
          <a:p>
            <a:pPr marL="0" indent="0">
              <a:buNone/>
            </a:pPr>
            <a:r>
              <a:rPr lang="en-IN" sz="2000" dirty="0"/>
              <a:t>         iii) Maize</a:t>
            </a:r>
          </a:p>
          <a:p>
            <a:pPr marL="0" indent="0">
              <a:buNone/>
            </a:pPr>
            <a:r>
              <a:rPr lang="en-IN" sz="2000"/>
              <a:t>         iv) Tomato</a:t>
            </a:r>
            <a:endParaRPr lang="en-IN" sz="2000" dirty="0"/>
          </a:p>
          <a:p>
            <a:pPr marL="0" indent="0">
              <a:buNone/>
            </a:pPr>
            <a:r>
              <a:rPr lang="en-IN" sz="2000" dirty="0"/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2444345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60FB8-60B9-B656-C686-EFBD8EC9AE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093" y="600501"/>
            <a:ext cx="10959152" cy="5576462"/>
          </a:xfrm>
        </p:spPr>
        <p:txBody>
          <a:bodyPr/>
          <a:lstStyle/>
          <a:p>
            <a:r>
              <a:rPr lang="en-IN" dirty="0"/>
              <a:t>DATA COLLECTION (continued):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sz="2000" dirty="0"/>
              <a:t>Data Frequency:</a:t>
            </a:r>
          </a:p>
          <a:p>
            <a:pPr marL="0" indent="0">
              <a:buNone/>
            </a:pPr>
            <a:r>
              <a:rPr lang="en-IN" sz="2000" dirty="0"/>
              <a:t>           Monthly average prices were used to capture long-term trends and smooth out short-term 	fluctuations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5816046"/>
              </p:ext>
            </p:extLst>
          </p:nvPr>
        </p:nvGraphicFramePr>
        <p:xfrm>
          <a:off x="974678" y="2570327"/>
          <a:ext cx="10515600" cy="2834640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b="1" dirty="0"/>
                        <a:t>Source                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1"/>
                        <a:t>Commodity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Region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1"/>
                        <a:t>Period Covered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1"/>
                        <a:t>Data Frequency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1"/>
                        <a:t>Records Collected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 dirty="0"/>
                        <a:t>Agmarknet (India Govt.)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Rice, Wheat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Tamil Nadu, Karnataka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2015 – 2025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Monthly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1,200+ entries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FAO (Food &amp; Agriculture Org.)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Maize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Global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2015 – 2025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Monthly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900+ entries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Kaggle Open Data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Tomato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Maharashtra, Gujarat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2016 – 2025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Monthly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800+ entries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66890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7746114-2DEF-A7E3-2BD2-F8C955E15F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9113"/>
            <a:ext cx="10515600" cy="5657850"/>
          </a:xfrm>
        </p:spPr>
        <p:txBody>
          <a:bodyPr/>
          <a:lstStyle/>
          <a:p>
            <a:r>
              <a:rPr lang="en-IN" dirty="0"/>
              <a:t> MODEL USED – LSTM (Long Short-Term Memory Network) :</a:t>
            </a:r>
          </a:p>
          <a:p>
            <a:pPr marL="0" indent="0">
              <a:buNone/>
            </a:pPr>
            <a:r>
              <a:rPr lang="en-IN" sz="2000" dirty="0"/>
              <a:t>         Model Type:</a:t>
            </a:r>
          </a:p>
          <a:p>
            <a:pPr marL="0" indent="0">
              <a:buNone/>
            </a:pPr>
            <a:r>
              <a:rPr lang="en-IN" sz="2000" dirty="0"/>
              <a:t>           </a:t>
            </a:r>
            <a:r>
              <a:rPr lang="en-IN" sz="2000" dirty="0" err="1"/>
              <a:t>i</a:t>
            </a:r>
            <a:r>
              <a:rPr lang="en-IN" sz="2000" dirty="0"/>
              <a:t>) Deep Learning Model (LSTM – Long Short-Term Memory)</a:t>
            </a:r>
          </a:p>
          <a:p>
            <a:pPr marL="0" indent="0">
              <a:buNone/>
            </a:pPr>
            <a:r>
              <a:rPr lang="en-IN" sz="2000" dirty="0"/>
              <a:t>           ii) It is a type of Recurrent Neural Network (RNN) designed to learn time dependencies in  	sequential data.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/>
              <a:t>         Why LSTM?</a:t>
            </a:r>
          </a:p>
          <a:p>
            <a:pPr marL="0" indent="0">
              <a:buNone/>
            </a:pPr>
            <a:r>
              <a:rPr lang="en-IN" sz="2000" dirty="0"/>
              <a:t>           </a:t>
            </a:r>
            <a:r>
              <a:rPr lang="en-IN" sz="2000" dirty="0" err="1"/>
              <a:t>i</a:t>
            </a:r>
            <a:r>
              <a:rPr lang="en-IN" sz="2000" dirty="0"/>
              <a:t>) Agricultural prices vary over time and depend on previous trends.</a:t>
            </a:r>
          </a:p>
          <a:p>
            <a:pPr marL="0" indent="0">
              <a:buNone/>
            </a:pPr>
            <a:r>
              <a:rPr lang="en-IN" sz="2000" dirty="0"/>
              <a:t>           ii) LSTM models can capture long-term dependencies, seasonal patterns, and non-linear 	relationships better than traditional models like ARIMA.</a:t>
            </a:r>
          </a:p>
          <a:p>
            <a:pPr marL="0" indent="0">
              <a:buNone/>
            </a:pPr>
            <a:r>
              <a:rPr lang="en-IN" sz="2000" dirty="0"/>
              <a:t>           iii) LSTM networks can </a:t>
            </a:r>
            <a:r>
              <a:rPr lang="en-IN" sz="2000" b="1" dirty="0"/>
              <a:t>handle multivariate data</a:t>
            </a:r>
            <a:r>
              <a:rPr lang="en-IN" sz="2000" dirty="0"/>
              <a:t>, allowing inclusion of multiple factors such as                 	weather, demand, and supply in forecasting.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i="1" dirty="0"/>
              <a:t>                 Input Sequence (Past Prices) → LSTM Layers → Dense Layers → Predicted Price</a:t>
            </a:r>
            <a:endParaRPr lang="en-IN" sz="2000" dirty="0"/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00508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2F9F5-CBF9-EA47-896B-CA63CF12EB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3206"/>
            <a:ext cx="10515600" cy="5786651"/>
          </a:xfrm>
        </p:spPr>
        <p:txBody>
          <a:bodyPr/>
          <a:lstStyle/>
          <a:p>
            <a:r>
              <a:rPr lang="en-IN" dirty="0"/>
              <a:t>RESULT AND ANALYSIS :</a:t>
            </a:r>
          </a:p>
          <a:p>
            <a:pPr marL="0" indent="0">
              <a:buNone/>
            </a:pPr>
            <a:r>
              <a:rPr lang="en-IN" dirty="0"/>
              <a:t>     </a:t>
            </a:r>
            <a:r>
              <a:rPr lang="en-IN" sz="2000" dirty="0"/>
              <a:t>Training Phase:</a:t>
            </a:r>
          </a:p>
          <a:p>
            <a:pPr marL="0" indent="0">
              <a:buNone/>
            </a:pPr>
            <a:r>
              <a:rPr lang="en-IN" sz="2000" dirty="0"/>
              <a:t>          </a:t>
            </a:r>
            <a:r>
              <a:rPr lang="en-IN" sz="2000" dirty="0" err="1"/>
              <a:t>i</a:t>
            </a:r>
            <a:r>
              <a:rPr lang="en-IN" sz="2000" dirty="0"/>
              <a:t>) Model trained on all commodities combined using their individual price sequences.</a:t>
            </a:r>
          </a:p>
          <a:p>
            <a:pPr marL="0" indent="0">
              <a:buNone/>
            </a:pPr>
            <a:r>
              <a:rPr lang="en-IN" sz="2000" dirty="0"/>
              <a:t>          ii) Achieved smooth convergence in training loss, indicating good learning.</a:t>
            </a:r>
          </a:p>
          <a:p>
            <a:pPr marL="0" indent="0">
              <a:buNone/>
            </a:pPr>
            <a:r>
              <a:rPr lang="en-IN" sz="2000" dirty="0"/>
              <a:t>       Training Loss vs.  Epochs :</a:t>
            </a:r>
          </a:p>
          <a:p>
            <a:pPr marL="0" indent="0">
              <a:buNone/>
            </a:pPr>
            <a:r>
              <a:rPr lang="en-IN" sz="2000" dirty="0"/>
              <a:t>             The curve decreases steadily, showing reduced error with each epoch.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0833" y="3220872"/>
            <a:ext cx="4910333" cy="3138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3086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1202</Words>
  <Application>Microsoft Office PowerPoint</Application>
  <PresentationFormat>Widescreen</PresentationFormat>
  <Paragraphs>139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PRICE FORECASTING FOR AGRICULTURAL COMMODITIES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PRICE FORECASTING FOR AGRICULTURAL COMMODITIES</dc:title>
  <dc:creator>Gayathri R</dc:creator>
  <cp:lastModifiedBy>Gayathri R</cp:lastModifiedBy>
  <cp:revision>16</cp:revision>
  <dcterms:created xsi:type="dcterms:W3CDTF">2025-10-05T18:53:13Z</dcterms:created>
  <dcterms:modified xsi:type="dcterms:W3CDTF">2025-10-07T05:04:47Z</dcterms:modified>
</cp:coreProperties>
</file>