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3" r:id="rId11"/>
    <p:sldId id="264" r:id="rId12"/>
    <p:sldId id="265" r:id="rId13"/>
    <p:sldId id="266" r:id="rId14"/>
    <p:sldId id="262"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300E95-6E66-4BA6-A76D-D27CE1E3EFA7}" v="58" dt="2023-06-19T07:43:10.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9" d="100"/>
          <a:sy n="69"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F599-7E02-38DD-0C17-047B5F30D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43CFF-8A05-1D20-F427-7D2440D56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A4C8FB-7C22-E597-A289-3D3B4FD7522F}"/>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5" name="Footer Placeholder 4">
            <a:extLst>
              <a:ext uri="{FF2B5EF4-FFF2-40B4-BE49-F238E27FC236}">
                <a16:creationId xmlns:a16="http://schemas.microsoft.com/office/drawing/2014/main" id="{E3B9F201-F255-F840-8AFB-D8CB86DA0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FB6A0-E0AE-F920-3AEC-AC2790FFB623}"/>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90025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82A0-3D74-31F7-0686-FB25584947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56DAE-6B67-5767-F45F-75E0E15B48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FE2F8-15FC-C056-F179-2C3105F3CA56}"/>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5" name="Footer Placeholder 4">
            <a:extLst>
              <a:ext uri="{FF2B5EF4-FFF2-40B4-BE49-F238E27FC236}">
                <a16:creationId xmlns:a16="http://schemas.microsoft.com/office/drawing/2014/main" id="{F0F0877D-07B4-5359-C7C1-E431192DF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C3859-64C0-8099-57FC-66F9043EAF54}"/>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149400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B7FC2-6FE1-DF7E-14A7-F5111D3608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5D7F41-280C-4274-4E3D-A956D9FECD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BF0A5-1667-A7D2-C4F0-2A278225A07F}"/>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5" name="Footer Placeholder 4">
            <a:extLst>
              <a:ext uri="{FF2B5EF4-FFF2-40B4-BE49-F238E27FC236}">
                <a16:creationId xmlns:a16="http://schemas.microsoft.com/office/drawing/2014/main" id="{DE459C13-3E70-1D0A-08D8-CA1ABE2C7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20DB5-F387-16A5-30F8-54E9889D3731}"/>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39880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A436-13A0-7457-BB18-920A7AC2B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BAAD6-A961-EF6A-AC5E-2CFC45603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EC70A-5A8E-1115-A13F-B71BC5CBFE14}"/>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5" name="Footer Placeholder 4">
            <a:extLst>
              <a:ext uri="{FF2B5EF4-FFF2-40B4-BE49-F238E27FC236}">
                <a16:creationId xmlns:a16="http://schemas.microsoft.com/office/drawing/2014/main" id="{F2254A6F-A095-919E-8DA2-9EA91DF8B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16550-2F51-9823-698B-C4B4CFB79CA3}"/>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69378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E657-B9BA-EA43-6AED-2DBB11528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5C51A-5822-A39F-DC98-6921A9F107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35168-47C4-B30E-7910-8B52CC01408C}"/>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5" name="Footer Placeholder 4">
            <a:extLst>
              <a:ext uri="{FF2B5EF4-FFF2-40B4-BE49-F238E27FC236}">
                <a16:creationId xmlns:a16="http://schemas.microsoft.com/office/drawing/2014/main" id="{CE5C505A-04F4-5185-C6F3-358E0C3DA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D78CD-FEB7-953C-7558-F3A76B89DE45}"/>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301723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16D4-EE3B-53AD-5EB7-9E576B36F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26E42-9224-49CD-DD7D-5AE600C70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7F87F2-91AE-6E8B-98ED-B49A1BCB5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CB175-6F1D-B628-C4D1-74CB9DA56C48}"/>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6" name="Footer Placeholder 5">
            <a:extLst>
              <a:ext uri="{FF2B5EF4-FFF2-40B4-BE49-F238E27FC236}">
                <a16:creationId xmlns:a16="http://schemas.microsoft.com/office/drawing/2014/main" id="{0BF9863E-A77E-BAC0-0E81-0EEE8B67D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6EE8E-E2F4-D123-99CD-1979F19A8B6E}"/>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364740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5AA8-2D47-C330-67A5-AE3A48130A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23F916-B6BE-C068-E2DE-8A059CBDE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B42435-E1BB-C92C-03CB-91813B8CF2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40FC44-0B59-7122-0A51-67F1D10A2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E610F-459B-7884-7C69-B88DFF0644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BADB2B-06DC-64A9-32C7-05CF285E8C93}"/>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8" name="Footer Placeholder 7">
            <a:extLst>
              <a:ext uri="{FF2B5EF4-FFF2-40B4-BE49-F238E27FC236}">
                <a16:creationId xmlns:a16="http://schemas.microsoft.com/office/drawing/2014/main" id="{A68C4805-A0D1-C828-F264-7D28E2AC04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B0F81-E156-A18F-868D-7CC9A7213C20}"/>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284486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DC3-76AA-999D-16D6-BC3A9CED27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326181-50E2-F548-13CF-4CE4EBA848E8}"/>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4" name="Footer Placeholder 3">
            <a:extLst>
              <a:ext uri="{FF2B5EF4-FFF2-40B4-BE49-F238E27FC236}">
                <a16:creationId xmlns:a16="http://schemas.microsoft.com/office/drawing/2014/main" id="{0CE15F12-AD1C-B980-F908-3DE75807A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433A3A-69CF-A950-50B6-8240E2DC8662}"/>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240236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CFFA4-B8A5-E856-31A7-FCF5C09A0A94}"/>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3" name="Footer Placeholder 2">
            <a:extLst>
              <a:ext uri="{FF2B5EF4-FFF2-40B4-BE49-F238E27FC236}">
                <a16:creationId xmlns:a16="http://schemas.microsoft.com/office/drawing/2014/main" id="{CC1C1D73-7951-3DA4-3C6F-3AFCAA7423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1C5F2-6395-72A1-0154-65087C5B325F}"/>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121022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81B3-C5B9-C4F9-C3A6-A94B1DBFD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39EEB-E2B3-20F0-3B8B-B5A3DF3BB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340C5-8CD9-4D5E-49E9-853967305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EC43F-0108-1A52-E2FE-30D56D1E787B}"/>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6" name="Footer Placeholder 5">
            <a:extLst>
              <a:ext uri="{FF2B5EF4-FFF2-40B4-BE49-F238E27FC236}">
                <a16:creationId xmlns:a16="http://schemas.microsoft.com/office/drawing/2014/main" id="{EC717766-B53C-DA16-4C4C-B4C6B3FD4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636979-9527-E0D7-5D78-52ED525E5BC5}"/>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112243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AFDA-BF77-17EB-6899-091B158FD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9C6966-730C-326F-B2A4-5CBADD14D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957285-0571-3C1C-59D1-7D40A0A7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F759B-6FCB-C671-5EFA-5B32048B59C6}"/>
              </a:ext>
            </a:extLst>
          </p:cNvPr>
          <p:cNvSpPr>
            <a:spLocks noGrp="1"/>
          </p:cNvSpPr>
          <p:nvPr>
            <p:ph type="dt" sz="half" idx="10"/>
          </p:nvPr>
        </p:nvSpPr>
        <p:spPr/>
        <p:txBody>
          <a:bodyPr/>
          <a:lstStyle/>
          <a:p>
            <a:fld id="{FB65CC37-8120-4EE7-87C1-0F496BF01246}" type="datetimeFigureOut">
              <a:rPr lang="en-US" smtClean="0"/>
              <a:t>6/19/2023</a:t>
            </a:fld>
            <a:endParaRPr lang="en-US"/>
          </a:p>
        </p:txBody>
      </p:sp>
      <p:sp>
        <p:nvSpPr>
          <p:cNvPr id="6" name="Footer Placeholder 5">
            <a:extLst>
              <a:ext uri="{FF2B5EF4-FFF2-40B4-BE49-F238E27FC236}">
                <a16:creationId xmlns:a16="http://schemas.microsoft.com/office/drawing/2014/main" id="{F874B55F-F589-7EF5-993D-937300B39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FB7FC-65E8-CC2D-FFD7-7004AD1E3421}"/>
              </a:ext>
            </a:extLst>
          </p:cNvPr>
          <p:cNvSpPr>
            <a:spLocks noGrp="1"/>
          </p:cNvSpPr>
          <p:nvPr>
            <p:ph type="sldNum" sz="quarter" idx="12"/>
          </p:nvPr>
        </p:nvSpPr>
        <p:spPr/>
        <p:txBody>
          <a:bodyPr/>
          <a:lstStyle/>
          <a:p>
            <a:fld id="{374215E4-07BA-403D-A9FC-595717E13B24}" type="slidenum">
              <a:rPr lang="en-US" smtClean="0"/>
              <a:t>‹#›</a:t>
            </a:fld>
            <a:endParaRPr lang="en-US"/>
          </a:p>
        </p:txBody>
      </p:sp>
    </p:spTree>
    <p:extLst>
      <p:ext uri="{BB962C8B-B14F-4D97-AF65-F5344CB8AC3E}">
        <p14:creationId xmlns:p14="http://schemas.microsoft.com/office/powerpoint/2010/main" val="272182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9D9D5E-BE20-F70F-D9A3-55D7BE229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77350E-2B77-2C33-DB77-7A8C82047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9918-EB90-A033-D2AB-EFB303098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5CC37-8120-4EE7-87C1-0F496BF01246}" type="datetimeFigureOut">
              <a:rPr lang="en-US" smtClean="0"/>
              <a:t>6/19/2023</a:t>
            </a:fld>
            <a:endParaRPr lang="en-US"/>
          </a:p>
        </p:txBody>
      </p:sp>
      <p:sp>
        <p:nvSpPr>
          <p:cNvPr id="5" name="Footer Placeholder 4">
            <a:extLst>
              <a:ext uri="{FF2B5EF4-FFF2-40B4-BE49-F238E27FC236}">
                <a16:creationId xmlns:a16="http://schemas.microsoft.com/office/drawing/2014/main" id="{11F7D7CD-2AB4-9CEE-75EF-53F4E68607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61D14-28D1-45B5-43EB-09D68E56B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15E4-07BA-403D-A9FC-595717E13B24}" type="slidenum">
              <a:rPr lang="en-US" smtClean="0"/>
              <a:t>‹#›</a:t>
            </a:fld>
            <a:endParaRPr lang="en-US"/>
          </a:p>
        </p:txBody>
      </p:sp>
    </p:spTree>
    <p:extLst>
      <p:ext uri="{BB962C8B-B14F-4D97-AF65-F5344CB8AC3E}">
        <p14:creationId xmlns:p14="http://schemas.microsoft.com/office/powerpoint/2010/main" val="1498947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ieeexplore.ieee.org/author/37061253800" TargetMode="External"/><Relationship Id="rId3" Type="http://schemas.openxmlformats.org/officeDocument/2006/relationships/hyperlink" Target="https://ieeexplore.ieee.org/author/37086240840" TargetMode="External"/><Relationship Id="rId7" Type="http://schemas.openxmlformats.org/officeDocument/2006/relationships/hyperlink" Target="https://ieeexplore.ieee.org/author/37085348077" TargetMode="External"/><Relationship Id="rId2" Type="http://schemas.openxmlformats.org/officeDocument/2006/relationships/hyperlink" Target="https://ieeexplore.ieee.org/author/37089510277" TargetMode="External"/><Relationship Id="rId1" Type="http://schemas.openxmlformats.org/officeDocument/2006/relationships/slideLayout" Target="../slideLayouts/slideLayout2.xml"/><Relationship Id="rId6" Type="http://schemas.openxmlformats.org/officeDocument/2006/relationships/hyperlink" Target="https://ieeexplore.ieee.org/author/37085587728" TargetMode="External"/><Relationship Id="rId11" Type="http://schemas.openxmlformats.org/officeDocument/2006/relationships/image" Target="../media/image11.jpg"/><Relationship Id="rId5" Type="http://schemas.openxmlformats.org/officeDocument/2006/relationships/hyperlink" Target="https://ieeexplore.ieee.org/author/37408268500" TargetMode="External"/><Relationship Id="rId10" Type="http://schemas.openxmlformats.org/officeDocument/2006/relationships/hyperlink" Target="https://ieeexplore.ieee.org/xpl/conhome/9853009/proceeding" TargetMode="External"/><Relationship Id="rId4" Type="http://schemas.openxmlformats.org/officeDocument/2006/relationships/hyperlink" Target="https://ieeexplore.ieee.org/author/38490005500" TargetMode="External"/><Relationship Id="rId9" Type="http://schemas.openxmlformats.org/officeDocument/2006/relationships/hyperlink" Target="https://ieeexplore.ieee.org/document/985305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F916-16D6-6401-4EA6-269B5E806CD1}"/>
              </a:ext>
            </a:extLst>
          </p:cNvPr>
          <p:cNvSpPr>
            <a:spLocks noGrp="1"/>
          </p:cNvSpPr>
          <p:nvPr>
            <p:ph type="ctrTitle"/>
          </p:nvPr>
        </p:nvSpPr>
        <p:spPr>
          <a:xfrm>
            <a:off x="336884" y="336885"/>
            <a:ext cx="11454063" cy="2646948"/>
          </a:xfrm>
        </p:spPr>
        <p:txBody>
          <a:bodyPr>
            <a:normAutofit/>
          </a:bodyPr>
          <a:lstStyle/>
          <a:p>
            <a:r>
              <a:rPr lang="en-US" sz="3600" b="1" u="sng" dirty="0">
                <a:effectLst/>
                <a:latin typeface="Times New Roman" panose="02020603050405020304" pitchFamily="18" charset="0"/>
                <a:ea typeface="Times New Roman" panose="02020603050405020304" pitchFamily="18" charset="0"/>
              </a:rPr>
              <a:t>MACHINE LEARNING PROJECT – CRN 31143</a:t>
            </a:r>
            <a:br>
              <a:rPr lang="en-US" sz="3600"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 </a:t>
            </a:r>
            <a:br>
              <a:rPr lang="en-US" sz="3600"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Project: Machine Learning with Natural disaster implementation on crop cultivation in the agricultural process</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FB0AFB-3A94-695C-379F-5C6C4DD0DF3B}"/>
              </a:ext>
            </a:extLst>
          </p:cNvPr>
          <p:cNvSpPr>
            <a:spLocks noGrp="1"/>
          </p:cNvSpPr>
          <p:nvPr>
            <p:ph type="subTitle" idx="1"/>
          </p:nvPr>
        </p:nvSpPr>
        <p:spPr>
          <a:xfrm flipV="1">
            <a:off x="1524000" y="7603957"/>
            <a:ext cx="9144000" cy="45719"/>
          </a:xfrm>
        </p:spPr>
        <p:txBody>
          <a:bodyPr>
            <a:normAutofit fontScale="25000" lnSpcReduction="20000"/>
          </a:bodyPr>
          <a:lstStyle/>
          <a:p>
            <a:endParaRPr lang="en-US" dirty="0"/>
          </a:p>
        </p:txBody>
      </p:sp>
      <p:pic>
        <p:nvPicPr>
          <p:cNvPr id="1026" name="Picture 2" descr="The Machine Learning Computing Concept of Modern it Technology Stock Photo  - Image of business, concept: 102520418">
            <a:extLst>
              <a:ext uri="{FF2B5EF4-FFF2-40B4-BE49-F238E27FC236}">
                <a16:creationId xmlns:a16="http://schemas.microsoft.com/office/drawing/2014/main" id="{25896561-BFD3-9FA4-0A8F-FBFA220A2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759" y="3428999"/>
            <a:ext cx="8486274" cy="309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162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6278-F096-3F93-823D-CD196EBC0FD6}"/>
              </a:ext>
            </a:extLst>
          </p:cNvPr>
          <p:cNvSpPr>
            <a:spLocks noGrp="1"/>
          </p:cNvSpPr>
          <p:nvPr>
            <p:ph type="title"/>
          </p:nvPr>
        </p:nvSpPr>
        <p:spPr/>
        <p:txBody>
          <a:bodyPr/>
          <a:lstStyle/>
          <a:p>
            <a:endParaRPr lang="en-US"/>
          </a:p>
        </p:txBody>
      </p:sp>
      <p:pic>
        <p:nvPicPr>
          <p:cNvPr id="4" name="Picture 1">
            <a:extLst>
              <a:ext uri="{FF2B5EF4-FFF2-40B4-BE49-F238E27FC236}">
                <a16:creationId xmlns:a16="http://schemas.microsoft.com/office/drawing/2014/main" id="{C5D698BB-DB94-6BA9-F785-47B9E66E3C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5971"/>
          <a:stretch>
            <a:fillRect/>
          </a:stretch>
        </p:blipFill>
        <p:spPr bwMode="auto">
          <a:xfrm>
            <a:off x="457200" y="365126"/>
            <a:ext cx="11359662" cy="234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9CAEC64-C6FD-0575-4F35-64C85A66264B}"/>
              </a:ext>
            </a:extLst>
          </p:cNvPr>
          <p:cNvSpPr txBox="1"/>
          <p:nvPr/>
        </p:nvSpPr>
        <p:spPr>
          <a:xfrm>
            <a:off x="263770" y="2743200"/>
            <a:ext cx="11781692" cy="1046440"/>
          </a:xfrm>
          <a:prstGeom prst="rect">
            <a:avLst/>
          </a:prstGeom>
          <a:noFill/>
        </p:spPr>
        <p:txBody>
          <a:bodyPr wrap="square" rtlCol="0">
            <a:spAutoFit/>
          </a:bodyPr>
          <a:lstStyle/>
          <a:p>
            <a:r>
              <a:rPr lang="en-IN" sz="2200" dirty="0">
                <a:effectLst/>
                <a:latin typeface="Times New Roman" panose="02020603050405020304" pitchFamily="18" charset="0"/>
                <a:ea typeface="Times New Roman" panose="02020603050405020304" pitchFamily="18" charset="0"/>
              </a:rPr>
              <a:t>The implementation shows the primary affect with the secondary affect after the execution of machine learning algorithm.</a:t>
            </a:r>
            <a:endParaRPr lang="en-US" sz="2200" dirty="0">
              <a:effectLst/>
              <a:latin typeface="Times New Roman" panose="02020603050405020304" pitchFamily="18" charset="0"/>
              <a:ea typeface="Times New Roman" panose="02020603050405020304" pitchFamily="18" charset="0"/>
            </a:endParaRPr>
          </a:p>
          <a:p>
            <a:endParaRPr lang="en-US" dirty="0"/>
          </a:p>
        </p:txBody>
      </p:sp>
      <p:pic>
        <p:nvPicPr>
          <p:cNvPr id="6" name="Picture 1">
            <a:extLst>
              <a:ext uri="{FF2B5EF4-FFF2-40B4-BE49-F238E27FC236}">
                <a16:creationId xmlns:a16="http://schemas.microsoft.com/office/drawing/2014/main" id="{33287A7F-9CEC-1896-BC93-12B1EB391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128"/>
          <a:stretch>
            <a:fillRect/>
          </a:stretch>
        </p:blipFill>
        <p:spPr bwMode="auto">
          <a:xfrm>
            <a:off x="457200" y="3727939"/>
            <a:ext cx="11430000" cy="196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3D4A19D-6DCB-308D-14F5-3338D030B321}"/>
              </a:ext>
            </a:extLst>
          </p:cNvPr>
          <p:cNvSpPr txBox="1"/>
          <p:nvPr/>
        </p:nvSpPr>
        <p:spPr>
          <a:xfrm>
            <a:off x="457201" y="5890846"/>
            <a:ext cx="11236568" cy="769441"/>
          </a:xfrm>
          <a:prstGeom prst="rect">
            <a:avLst/>
          </a:prstGeom>
          <a:noFill/>
        </p:spPr>
        <p:txBody>
          <a:bodyPr wrap="square" rtlCol="0">
            <a:spAutoFit/>
          </a:bodyPr>
          <a:lstStyle/>
          <a:p>
            <a:r>
              <a:rPr lang="en-IN" sz="2200" dirty="0">
                <a:effectLst/>
                <a:latin typeface="Times New Roman" panose="02020603050405020304" pitchFamily="18" charset="0"/>
                <a:ea typeface="Times New Roman" panose="02020603050405020304" pitchFamily="18" charset="0"/>
              </a:rPr>
              <a:t>The graph displays the total number of crops affected due to the disaster taken in the different type of states</a:t>
            </a:r>
            <a:endParaRPr lang="en-US" sz="2200" dirty="0"/>
          </a:p>
        </p:txBody>
      </p:sp>
    </p:spTree>
    <p:extLst>
      <p:ext uri="{BB962C8B-B14F-4D97-AF65-F5344CB8AC3E}">
        <p14:creationId xmlns:p14="http://schemas.microsoft.com/office/powerpoint/2010/main" val="425203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1F8-97D7-906A-3D72-5A42430D65D4}"/>
              </a:ext>
            </a:extLst>
          </p:cNvPr>
          <p:cNvSpPr>
            <a:spLocks noGrp="1"/>
          </p:cNvSpPr>
          <p:nvPr>
            <p:ph type="title"/>
          </p:nvPr>
        </p:nvSpPr>
        <p:spPr/>
        <p:txBody>
          <a:bodyPr/>
          <a:lstStyle/>
          <a:p>
            <a:r>
              <a:rPr lang="en-US" dirty="0"/>
              <a:t>Test Accuracy Percentage is 90.1%</a:t>
            </a:r>
          </a:p>
        </p:txBody>
      </p:sp>
      <p:pic>
        <p:nvPicPr>
          <p:cNvPr id="5" name="Content Placeholder 4" descr="A screenshot of a computer&#10;&#10;Description automatically generated">
            <a:extLst>
              <a:ext uri="{FF2B5EF4-FFF2-40B4-BE49-F238E27FC236}">
                <a16:creationId xmlns:a16="http://schemas.microsoft.com/office/drawing/2014/main" id="{624D80AD-2F5E-0A42-3827-1D71EC087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267" y="1690688"/>
            <a:ext cx="10515600" cy="4574645"/>
          </a:xfrm>
        </p:spPr>
      </p:pic>
    </p:spTree>
    <p:extLst>
      <p:ext uri="{BB962C8B-B14F-4D97-AF65-F5344CB8AC3E}">
        <p14:creationId xmlns:p14="http://schemas.microsoft.com/office/powerpoint/2010/main" val="253191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02F3-D1DC-0699-5FA5-A8DDF18BA748}"/>
              </a:ext>
            </a:extLst>
          </p:cNvPr>
          <p:cNvSpPr>
            <a:spLocks noGrp="1"/>
          </p:cNvSpPr>
          <p:nvPr>
            <p:ph type="title"/>
          </p:nvPr>
        </p:nvSpPr>
        <p:spPr>
          <a:xfrm>
            <a:off x="394446" y="50024"/>
            <a:ext cx="10959353" cy="1133318"/>
          </a:xfrm>
        </p:spPr>
        <p:txBody>
          <a:bodyPr>
            <a:normAutofit fontScale="90000"/>
          </a:bodyPr>
          <a:lstStyle/>
          <a:p>
            <a:r>
              <a:rPr lang="en-US" sz="56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References:</a:t>
            </a:r>
            <a:b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A0A4309-6647-FC0C-3AD8-F4A6B835948A}"/>
              </a:ext>
            </a:extLst>
          </p:cNvPr>
          <p:cNvSpPr>
            <a:spLocks noGrp="1"/>
          </p:cNvSpPr>
          <p:nvPr>
            <p:ph idx="1"/>
          </p:nvPr>
        </p:nvSpPr>
        <p:spPr>
          <a:xfrm>
            <a:off x="224118" y="788894"/>
            <a:ext cx="11743764" cy="4052047"/>
          </a:xfrm>
        </p:spPr>
        <p:txBody>
          <a:bodyPr>
            <a:noAutofit/>
          </a:bodyPr>
          <a:lstStyle/>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600" spc="24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u="sng"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Md Shah Jalal </a:t>
            </a:r>
            <a:r>
              <a:rPr lang="en-US" sz="1600" u="sng" dirty="0" err="1">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Jamil</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u="sng" dirty="0" err="1">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Afra</a:t>
            </a:r>
            <a:r>
              <a:rPr lang="en-US" sz="1600" u="sng"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a:t>
            </a:r>
            <a:r>
              <a:rPr lang="en-US" sz="1600" u="sng" dirty="0" err="1">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Anika</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u="sng" dirty="0" err="1">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Md</a:t>
            </a:r>
            <a:r>
              <a:rPr lang="en-US" sz="1600" u="sng"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Saddam Hossain </a:t>
            </a:r>
            <a:r>
              <a:rPr lang="en-US" sz="1600" u="sng" dirty="0" err="1">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Mukta</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u="sng" dirty="0" err="1">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Mohammad</a:t>
            </a:r>
            <a:r>
              <a:rPr lang="en-US" sz="1600" u="sng"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 Nurul </a:t>
            </a:r>
            <a:r>
              <a:rPr lang="en-US" sz="1600" u="sng" dirty="0" err="1">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Huda</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Ensemble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Classifiers Based Soil Evaluation for Crop Cultivation”, 2022 IEEE Region 10 Symposium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spc="24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Sabbir</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Ahmed;Shamima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Yesmin; Lata Rani Saha; A. K. M.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Sadat;Mozammel</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 A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Khan“Major</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Cropping Pattern Prediction in Bangladesh from Land, Soil and Climate Data Using Machine Learning Techniques”, 2022, 25th International Conference on Computer and Information Technology (ICCIT).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600" spc="24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Swati </a:t>
            </a:r>
            <a:r>
              <a:rPr lang="en-US" sz="1600" u="none" strike="noStrik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Vashisht</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u="none" strike="noStrik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Praveen</a:t>
            </a:r>
            <a:r>
              <a:rPr lang="en-US"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 </a:t>
            </a:r>
            <a:r>
              <a:rPr lang="en-US" sz="1600" u="none" strike="noStrik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Kumar</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u="none" strike="noStrik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Munesh</a:t>
            </a:r>
            <a:r>
              <a:rPr lang="en-US"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 Chandra Trivedi</a:t>
            </a:r>
            <a:r>
              <a:rPr lang="en-US" sz="1600" b="0" dirty="0">
                <a:solidFill>
                  <a:srgbClr val="000000"/>
                </a:solidFill>
                <a:effectLst/>
                <a:latin typeface="Times New Roman" panose="02020603050405020304" pitchFamily="18" charset="0"/>
                <a:cs typeface="Times New Roman" panose="02020603050405020304" pitchFamily="18" charset="0"/>
              </a:rPr>
              <a:t>“, </a:t>
            </a:r>
            <a:r>
              <a:rPr lang="en-US" sz="1600" b="0" u="none" strike="noStrike" dirty="0">
                <a:solidFill>
                  <a:srgbClr val="000000"/>
                </a:solidFill>
                <a:effectLst/>
                <a:latin typeface="Times New Roman" panose="02020603050405020304" pitchFamily="18" charset="0"/>
                <a:cs typeface="Times New Roman" panose="02020603050405020304" pitchFamily="18" charset="0"/>
                <a:hlinkClick r:id="rId9"/>
              </a:rPr>
              <a:t>Improvised Extreme Learning Machine for    Crop Yield Prediction</a:t>
            </a:r>
            <a:r>
              <a:rPr lang="en-US" sz="1600" b="0" dirty="0">
                <a:solidFill>
                  <a:srgbClr val="000000"/>
                </a:solidFill>
                <a:effectLst/>
                <a:latin typeface="Times New Roman" panose="02020603050405020304" pitchFamily="18" charset="0"/>
                <a:cs typeface="Times New Roman" panose="02020603050405020304" pitchFamily="18" charset="0"/>
              </a:rPr>
              <a:t>”</a:t>
            </a:r>
            <a:r>
              <a:rPr lang="en-US"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rPr>
              <a:t>2022- 3rd International Conference on Intelligent Engineering and Management (ICIEM)</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M. S. J. Jamil, A. K. M. M. Islam, B. Ahamed and M. N. Huda,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Iprocad</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Intelligent prognosis of coronary artery disease excluding angiogram in patient with stable angina", </a:t>
            </a:r>
            <a:r>
              <a:rPr lang="en-US"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Innovative Technology and Exploring Engineering</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 9, no. 5, pp. 2032-2040, 2020.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600" spc="24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Agriculture  Extension  Office,  (2010):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Kalapara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Patuakhali, Bangladesh. Ahmed, M. &amp;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Suphachalasai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(2009): "Assessing the  Costs of Climate Change and Adaptation in South Asia".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descr="A picture containing text, font, rectangle, screenshot&#10;&#10;Description automatically generated">
            <a:extLst>
              <a:ext uri="{FF2B5EF4-FFF2-40B4-BE49-F238E27FC236}">
                <a16:creationId xmlns:a16="http://schemas.microsoft.com/office/drawing/2014/main" id="{9A0B140E-A75C-5F6B-DDE6-32A76B236CC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894" y="5611906"/>
            <a:ext cx="12192000" cy="1196071"/>
          </a:xfrm>
          <a:prstGeom prst="rect">
            <a:avLst/>
          </a:prstGeom>
        </p:spPr>
      </p:pic>
    </p:spTree>
    <p:extLst>
      <p:ext uri="{BB962C8B-B14F-4D97-AF65-F5344CB8AC3E}">
        <p14:creationId xmlns:p14="http://schemas.microsoft.com/office/powerpoint/2010/main" val="301658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2F53-570D-C9A3-CD77-575322EEE009}"/>
              </a:ext>
            </a:extLst>
          </p:cNvPr>
          <p:cNvSpPr>
            <a:spLocks noGrp="1"/>
          </p:cNvSpPr>
          <p:nvPr>
            <p:ph type="title"/>
          </p:nvPr>
        </p:nvSpPr>
        <p:spPr>
          <a:xfrm>
            <a:off x="838200" y="850231"/>
            <a:ext cx="10515600" cy="1379621"/>
          </a:xfrm>
        </p:spPr>
        <p:txBody>
          <a:bodyPr>
            <a:noAutofit/>
          </a:bodyPr>
          <a:lstStyle/>
          <a:p>
            <a:r>
              <a:rPr lang="en-US" sz="5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Group Member Information: </a:t>
            </a:r>
            <a:br>
              <a:rPr lang="en-US" sz="5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US" sz="5000" dirty="0"/>
          </a:p>
        </p:txBody>
      </p:sp>
      <p:sp>
        <p:nvSpPr>
          <p:cNvPr id="3" name="Content Placeholder 2">
            <a:extLst>
              <a:ext uri="{FF2B5EF4-FFF2-40B4-BE49-F238E27FC236}">
                <a16:creationId xmlns:a16="http://schemas.microsoft.com/office/drawing/2014/main" id="{9CCD5F36-AA2E-75C0-7753-C892AE940CCB}"/>
              </a:ext>
            </a:extLst>
          </p:cNvPr>
          <p:cNvSpPr>
            <a:spLocks noGrp="1"/>
          </p:cNvSpPr>
          <p:nvPr>
            <p:ph idx="1"/>
          </p:nvPr>
        </p:nvSpPr>
        <p:spPr>
          <a:xfrm>
            <a:off x="838200" y="2229853"/>
            <a:ext cx="6829926" cy="3481136"/>
          </a:xfrm>
        </p:spPr>
        <p:txBody>
          <a:bodyPr>
            <a:normAutofit/>
          </a:bodyPr>
          <a:lstStyle/>
          <a:p>
            <a:r>
              <a:rPr lang="en-US" sz="3500" kern="0" dirty="0">
                <a:effectLst/>
                <a:latin typeface="Times New Roman" panose="02020603050405020304" pitchFamily="18" charset="0"/>
                <a:ea typeface="Times New Roman" panose="02020603050405020304" pitchFamily="18" charset="0"/>
              </a:rPr>
              <a:t>Akunuri Sri Priya (700744712)</a:t>
            </a:r>
          </a:p>
          <a:p>
            <a:pPr marL="0" indent="0">
              <a:buNone/>
            </a:pPr>
            <a:endParaRPr lang="en-US" sz="3500" kern="0" dirty="0">
              <a:effectLst/>
              <a:latin typeface="Times New Roman" panose="02020603050405020304" pitchFamily="18" charset="0"/>
              <a:ea typeface="Times New Roman" panose="02020603050405020304" pitchFamily="18" charset="0"/>
            </a:endParaRPr>
          </a:p>
          <a:p>
            <a:r>
              <a:rPr lang="en-US" sz="3500" kern="0" dirty="0" err="1">
                <a:effectLst/>
                <a:latin typeface="Times New Roman" panose="02020603050405020304" pitchFamily="18" charset="0"/>
                <a:ea typeface="Times New Roman" panose="02020603050405020304" pitchFamily="18" charset="0"/>
              </a:rPr>
              <a:t>Sanath</a:t>
            </a:r>
            <a:r>
              <a:rPr lang="en-US" sz="3500" kern="0" dirty="0">
                <a:effectLst/>
                <a:latin typeface="Times New Roman" panose="02020603050405020304" pitchFamily="18" charset="0"/>
                <a:ea typeface="Times New Roman" panose="02020603050405020304" pitchFamily="18" charset="0"/>
              </a:rPr>
              <a:t> Kumar </a:t>
            </a:r>
            <a:r>
              <a:rPr lang="en-US" sz="3500" kern="0" dirty="0" err="1">
                <a:effectLst/>
                <a:latin typeface="Times New Roman" panose="02020603050405020304" pitchFamily="18" charset="0"/>
                <a:ea typeface="Times New Roman" panose="02020603050405020304" pitchFamily="18" charset="0"/>
              </a:rPr>
              <a:t>Ankala</a:t>
            </a:r>
            <a:r>
              <a:rPr lang="en-US" sz="3500" kern="0" dirty="0">
                <a:latin typeface="Times New Roman" panose="02020603050405020304" pitchFamily="18" charset="0"/>
                <a:ea typeface="Times New Roman" panose="02020603050405020304" pitchFamily="18" charset="0"/>
              </a:rPr>
              <a:t> (</a:t>
            </a:r>
            <a:r>
              <a:rPr lang="en-US" sz="3500" kern="0" dirty="0">
                <a:effectLst/>
                <a:latin typeface="Times New Roman" panose="02020603050405020304" pitchFamily="18" charset="0"/>
                <a:ea typeface="Times New Roman" panose="02020603050405020304" pitchFamily="18" charset="0"/>
              </a:rPr>
              <a:t>700744158</a:t>
            </a:r>
            <a:r>
              <a:rPr lang="en-US" sz="3500" kern="0" dirty="0">
                <a:latin typeface="Times New Roman" panose="02020603050405020304" pitchFamily="18" charset="0"/>
                <a:ea typeface="Times New Roman" panose="02020603050405020304" pitchFamily="18" charset="0"/>
              </a:rPr>
              <a:t>)</a:t>
            </a:r>
          </a:p>
          <a:p>
            <a:pPr marL="0" indent="0">
              <a:buNone/>
            </a:pPr>
            <a:endParaRPr lang="en-US" sz="3500" kern="0" dirty="0">
              <a:latin typeface="Times New Roman" panose="02020603050405020304" pitchFamily="18" charset="0"/>
              <a:ea typeface="Times New Roman" panose="02020603050405020304" pitchFamily="18" charset="0"/>
            </a:endParaRPr>
          </a:p>
          <a:p>
            <a:r>
              <a:rPr lang="en-US" sz="3500" kern="0" dirty="0" err="1">
                <a:effectLst/>
                <a:latin typeface="Times New Roman" panose="02020603050405020304" pitchFamily="18" charset="0"/>
                <a:ea typeface="Times New Roman" panose="02020603050405020304" pitchFamily="18" charset="0"/>
              </a:rPr>
              <a:t>Pravalika</a:t>
            </a:r>
            <a:r>
              <a:rPr lang="en-US" sz="3500" kern="0" dirty="0">
                <a:effectLst/>
                <a:latin typeface="Times New Roman" panose="02020603050405020304" pitchFamily="18" charset="0"/>
                <a:ea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rPr>
              <a:t>Medasani</a:t>
            </a:r>
            <a:r>
              <a:rPr lang="en-US" sz="3500" kern="0" dirty="0">
                <a:effectLst/>
                <a:latin typeface="Times New Roman" panose="02020603050405020304" pitchFamily="18" charset="0"/>
                <a:ea typeface="Times New Roman" panose="02020603050405020304" pitchFamily="18" charset="0"/>
              </a:rPr>
              <a:t> (700744503)</a:t>
            </a:r>
            <a:endParaRPr lang="en-US" sz="3500" dirty="0"/>
          </a:p>
        </p:txBody>
      </p:sp>
      <p:pic>
        <p:nvPicPr>
          <p:cNvPr id="2050" name="Picture 2" descr="Teammates Images - Free Download on Freepik">
            <a:extLst>
              <a:ext uri="{FF2B5EF4-FFF2-40B4-BE49-F238E27FC236}">
                <a16:creationId xmlns:a16="http://schemas.microsoft.com/office/drawing/2014/main" id="{2269FDE6-0179-A881-8431-5AFBA8BD8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505" y="1973179"/>
            <a:ext cx="3657600" cy="332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25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7837-2FAC-E682-FA14-7EC062150965}"/>
              </a:ext>
            </a:extLst>
          </p:cNvPr>
          <p:cNvSpPr>
            <a:spLocks noGrp="1"/>
          </p:cNvSpPr>
          <p:nvPr>
            <p:ph type="title"/>
          </p:nvPr>
        </p:nvSpPr>
        <p:spPr>
          <a:xfrm>
            <a:off x="240632" y="365126"/>
            <a:ext cx="11373852" cy="1164416"/>
          </a:xfrm>
        </p:spPr>
        <p:txBody>
          <a:bodyPr>
            <a:normAutofit fontScale="90000"/>
          </a:bodyPr>
          <a:lstStyle/>
          <a:p>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Role/Responsibilities and Contribution in project: </a:t>
            </a:r>
            <a:b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F263CE27-194B-731E-B217-2B0DC95D698E}"/>
              </a:ext>
            </a:extLst>
          </p:cNvPr>
          <p:cNvSpPr>
            <a:spLocks noGrp="1"/>
          </p:cNvSpPr>
          <p:nvPr>
            <p:ph idx="1"/>
          </p:nvPr>
        </p:nvSpPr>
        <p:spPr>
          <a:xfrm>
            <a:off x="498764" y="1825624"/>
            <a:ext cx="6882938" cy="4667249"/>
          </a:xfrm>
        </p:spPr>
        <p:txBody>
          <a:bodyPr>
            <a:normAutofit/>
          </a:bodyPr>
          <a:lstStyle/>
          <a:p>
            <a:pPr marL="0" indent="0">
              <a:buNone/>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Sanath</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Kumar </a:t>
            </a:r>
            <a:r>
              <a:rPr lang="en-US" sz="2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Ankala</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 700744158</a:t>
            </a:r>
          </a:p>
          <a:p>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Project preliminary research and design</a:t>
            </a:r>
          </a:p>
          <a:p>
            <a:pPr algn="just">
              <a:lnSpc>
                <a:spcPct val="107000"/>
              </a:lnSpc>
              <a:spcBef>
                <a:spcPts val="0"/>
              </a:spcBef>
            </a:pP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Project flow design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Pravalika Medasani – 700744503</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 selection and implementation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Data analysis and visualization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Akunuri Sri Priya – 700744712</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Model assessment and refinement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Bef>
                <a:spcPts val="0"/>
              </a:spcBef>
              <a:spcAft>
                <a:spcPts val="800"/>
              </a:spcAft>
            </a:pP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Documentation and final report</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3076" name="Picture 4" descr="371 Roles Responsibilities Stock Photos - Free &amp; Royalty-Free Stock Photos  from Dreamstime">
            <a:extLst>
              <a:ext uri="{FF2B5EF4-FFF2-40B4-BE49-F238E27FC236}">
                <a16:creationId xmlns:a16="http://schemas.microsoft.com/office/drawing/2014/main" id="{E8BDD06D-8F17-DEBA-8AB3-2FC4CA9F8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070" y="1825624"/>
            <a:ext cx="4355868" cy="422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00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D004-DF19-65A4-062A-02D9275291A5}"/>
              </a:ext>
            </a:extLst>
          </p:cNvPr>
          <p:cNvSpPr>
            <a:spLocks noGrp="1"/>
          </p:cNvSpPr>
          <p:nvPr>
            <p:ph type="title"/>
          </p:nvPr>
        </p:nvSpPr>
        <p:spPr/>
        <p:txBody>
          <a:bodyPr>
            <a:normAutofit fontScale="90000"/>
          </a:bodyPr>
          <a:lstStyle/>
          <a:p>
            <a:br>
              <a:rPr lang="en-US" sz="45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US" sz="56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Motivation:</a:t>
            </a:r>
            <a:br>
              <a:rPr lang="en-US" sz="56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b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8B0E537-151E-591B-E2F3-DBB6BC57DC6F}"/>
              </a:ext>
            </a:extLst>
          </p:cNvPr>
          <p:cNvSpPr>
            <a:spLocks noGrp="1"/>
          </p:cNvSpPr>
          <p:nvPr>
            <p:ph idx="1"/>
          </p:nvPr>
        </p:nvSpPr>
        <p:spPr>
          <a:xfrm>
            <a:off x="838200" y="1825625"/>
            <a:ext cx="6576753" cy="4351338"/>
          </a:xfrm>
        </p:spPr>
        <p:txBody>
          <a:bodyPr>
            <a:normAutofit/>
          </a:bodyPr>
          <a:lstStyle/>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a:t>
            </a:r>
            <a:r>
              <a:rPr lang="en-US" sz="2800" i="0" dirty="0">
                <a:effectLst/>
                <a:latin typeface="Times New Roman" panose="02020603050405020304" pitchFamily="18" charset="0"/>
                <a:cs typeface="Times New Roman" panose="02020603050405020304" pitchFamily="18" charset="0"/>
              </a:rPr>
              <a:t>or detecting natural disasters in agricultural production.</a:t>
            </a:r>
          </a:p>
          <a:p>
            <a:pPr marL="0" indent="0" algn="just">
              <a:buNone/>
            </a:pPr>
            <a:endParaRPr lang="en-US" sz="28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Early identification of floods, droughts, cyclones, and earthquakes to mitigate their impact on crops.</a:t>
            </a:r>
          </a:p>
          <a:p>
            <a:pPr marL="0" indent="0" algn="just">
              <a:buNone/>
            </a:pPr>
            <a:endParaRPr lang="en-US" sz="28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Helpful to take necessary actions in correct time for the cultivation.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descr="A green sign with white text&#10;&#10;Description automatically generated with medium confidence">
            <a:extLst>
              <a:ext uri="{FF2B5EF4-FFF2-40B4-BE49-F238E27FC236}">
                <a16:creationId xmlns:a16="http://schemas.microsoft.com/office/drawing/2014/main" id="{DCFE5E46-C1E5-4BFF-285E-7112323E1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4352" y="2018954"/>
            <a:ext cx="3500092" cy="3650326"/>
          </a:xfrm>
          <a:prstGeom prst="rect">
            <a:avLst/>
          </a:prstGeom>
        </p:spPr>
      </p:pic>
    </p:spTree>
    <p:extLst>
      <p:ext uri="{BB962C8B-B14F-4D97-AF65-F5344CB8AC3E}">
        <p14:creationId xmlns:p14="http://schemas.microsoft.com/office/powerpoint/2010/main" val="256427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1508-A8DD-8D7B-764D-0292087BB307}"/>
              </a:ext>
            </a:extLst>
          </p:cNvPr>
          <p:cNvSpPr>
            <a:spLocks noGrp="1"/>
          </p:cNvSpPr>
          <p:nvPr>
            <p:ph type="title"/>
          </p:nvPr>
        </p:nvSpPr>
        <p:spPr/>
        <p:txBody>
          <a:bodyPr>
            <a:noAutofit/>
          </a:bodyPr>
          <a:lstStyle/>
          <a:p>
            <a:r>
              <a:rPr lang="en-IN" sz="5000" b="1" u="sng" dirty="0">
                <a:effectLst/>
                <a:latin typeface="Times New Roman" panose="02020603050405020304" pitchFamily="18" charset="0"/>
                <a:ea typeface="Times New Roman" panose="02020603050405020304" pitchFamily="18" charset="0"/>
              </a:rPr>
              <a:t>Objectives:</a:t>
            </a:r>
            <a:br>
              <a:rPr lang="en-US" sz="5000" dirty="0">
                <a:effectLst/>
                <a:latin typeface="Times New Roman" panose="02020603050405020304" pitchFamily="18" charset="0"/>
                <a:ea typeface="Times New Roman" panose="02020603050405020304" pitchFamily="18" charset="0"/>
              </a:rPr>
            </a:br>
            <a:endParaRPr lang="en-US" sz="5000" dirty="0"/>
          </a:p>
        </p:txBody>
      </p:sp>
      <p:sp>
        <p:nvSpPr>
          <p:cNvPr id="3" name="Content Placeholder 2">
            <a:extLst>
              <a:ext uri="{FF2B5EF4-FFF2-40B4-BE49-F238E27FC236}">
                <a16:creationId xmlns:a16="http://schemas.microsoft.com/office/drawing/2014/main" id="{E7756453-14E2-81EF-8D43-4BEE4D2BEDEF}"/>
              </a:ext>
            </a:extLst>
          </p:cNvPr>
          <p:cNvSpPr>
            <a:spLocks noGrp="1"/>
          </p:cNvSpPr>
          <p:nvPr>
            <p:ph idx="1"/>
          </p:nvPr>
        </p:nvSpPr>
        <p:spPr>
          <a:xfrm>
            <a:off x="838200" y="1825625"/>
            <a:ext cx="7308273" cy="4351338"/>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To study agricultural cultivation affected by re</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curring</a:t>
            </a: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 seasonal catastrophes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To study the effects of occasional disasters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Examine the relevant qualities employed in prediction analysis, including earthquakes, floods, droughts, cyclones, tsunamis, landslides, and avalanches.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uz-Latn-UZ" sz="2000" dirty="0">
                <a:effectLst/>
                <a:latin typeface="Times New Roman" panose="02020603050405020304" pitchFamily="18" charset="0"/>
                <a:ea typeface="Calibri" panose="020F0502020204030204" pitchFamily="34" charset="0"/>
                <a:cs typeface="Times New Roman" panose="02020603050405020304" pitchFamily="18" charset="0"/>
              </a:rPr>
              <a:t>Conduct data analysis considering weather conditions, temperature, soil type, nutrient content, and regional rainfall to determine the optimal crop selection for planting.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6803212-2FC2-9A91-4A99-AB5C6AE9A325}"/>
              </a:ext>
            </a:extLst>
          </p:cNvPr>
          <p:cNvPicPr>
            <a:picLocks noChangeAspect="1"/>
          </p:cNvPicPr>
          <p:nvPr/>
        </p:nvPicPr>
        <p:blipFill>
          <a:blip r:embed="rId2"/>
          <a:stretch>
            <a:fillRect/>
          </a:stretch>
        </p:blipFill>
        <p:spPr>
          <a:xfrm>
            <a:off x="8578735" y="2000249"/>
            <a:ext cx="3125585" cy="3868535"/>
          </a:xfrm>
          <a:prstGeom prst="rect">
            <a:avLst/>
          </a:prstGeom>
        </p:spPr>
      </p:pic>
    </p:spTree>
    <p:extLst>
      <p:ext uri="{BB962C8B-B14F-4D97-AF65-F5344CB8AC3E}">
        <p14:creationId xmlns:p14="http://schemas.microsoft.com/office/powerpoint/2010/main" val="106952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4CEC-0E94-0667-8C0B-C0DB8DB832A6}"/>
              </a:ext>
            </a:extLst>
          </p:cNvPr>
          <p:cNvSpPr>
            <a:spLocks noGrp="1"/>
          </p:cNvSpPr>
          <p:nvPr>
            <p:ph type="title"/>
          </p:nvPr>
        </p:nvSpPr>
        <p:spPr/>
        <p:txBody>
          <a:bodyPr>
            <a:normAutofit/>
          </a:bodyPr>
          <a:lstStyle/>
          <a:p>
            <a:r>
              <a:rPr lang="en-US" sz="5000" b="1"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8A32DF11-7B35-A550-9DB6-4A3C466902E5}"/>
              </a:ext>
            </a:extLst>
          </p:cNvPr>
          <p:cNvSpPr>
            <a:spLocks noGrp="1"/>
          </p:cNvSpPr>
          <p:nvPr>
            <p:ph idx="1"/>
          </p:nvPr>
        </p:nvSpPr>
        <p:spPr/>
        <p:txBody>
          <a:bodyPr/>
          <a:lstStyle/>
          <a:p>
            <a:pPr algn="just"/>
            <a:r>
              <a:rPr lang="en-US" sz="2400" b="1" dirty="0">
                <a:effectLst/>
                <a:latin typeface="Times New Roman" panose="02020603050405020304" pitchFamily="18" charset="0"/>
                <a:ea typeface="Times New Roman" panose="02020603050405020304" pitchFamily="18" charset="0"/>
              </a:rPr>
              <a:t>Significance:</a:t>
            </a:r>
            <a:endParaRPr lang="en-US" sz="2400" b="1" dirty="0">
              <a:latin typeface="Times New Roman" panose="02020603050405020304" pitchFamily="18" charset="0"/>
              <a:ea typeface="Times New Roman" panose="02020603050405020304" pitchFamily="18" charset="0"/>
            </a:endParaRPr>
          </a:p>
          <a:p>
            <a:pPr lvl="1" algn="just"/>
            <a:r>
              <a:rPr lang="en-US" dirty="0">
                <a:effectLst/>
                <a:latin typeface="Times New Roman" panose="02020603050405020304" pitchFamily="18" charset="0"/>
                <a:ea typeface="Times New Roman" panose="02020603050405020304" pitchFamily="18" charset="0"/>
              </a:rPr>
              <a:t>The application will be developed with Google </a:t>
            </a:r>
            <a:r>
              <a:rPr lang="en-US" dirty="0" err="1">
                <a:effectLst/>
                <a:latin typeface="Times New Roman" panose="02020603050405020304" pitchFamily="18" charset="0"/>
                <a:ea typeface="Times New Roman" panose="02020603050405020304" pitchFamily="18" charset="0"/>
              </a:rPr>
              <a:t>Colab</a:t>
            </a:r>
            <a:r>
              <a:rPr lang="en-US" dirty="0">
                <a:effectLst/>
                <a:latin typeface="Times New Roman" panose="02020603050405020304" pitchFamily="18" charset="0"/>
                <a:ea typeface="Times New Roman" panose="02020603050405020304" pitchFamily="18" charset="0"/>
              </a:rPr>
              <a:t> Python Tool.</a:t>
            </a:r>
          </a:p>
          <a:p>
            <a:pPr lvl="1" algn="just"/>
            <a:r>
              <a:rPr lang="en-US" dirty="0">
                <a:effectLst/>
                <a:latin typeface="Times New Roman" panose="02020603050405020304" pitchFamily="18" charset="0"/>
                <a:ea typeface="Times New Roman" panose="02020603050405020304" pitchFamily="18" charset="0"/>
              </a:rPr>
              <a:t>The algorithm libraries are built inside the </a:t>
            </a:r>
            <a:r>
              <a:rPr lang="en-US" dirty="0" err="1">
                <a:effectLst/>
                <a:latin typeface="Times New Roman" panose="02020603050405020304" pitchFamily="18" charset="0"/>
                <a:ea typeface="Times New Roman" panose="02020603050405020304" pitchFamily="18" charset="0"/>
              </a:rPr>
              <a:t>Colab</a:t>
            </a:r>
            <a:r>
              <a:rPr lang="en-US" dirty="0">
                <a:effectLst/>
                <a:latin typeface="Times New Roman" panose="02020603050405020304" pitchFamily="18" charset="0"/>
                <a:ea typeface="Times New Roman" panose="02020603050405020304" pitchFamily="18" charset="0"/>
              </a:rPr>
              <a:t>. </a:t>
            </a:r>
          </a:p>
          <a:p>
            <a:pPr lvl="1" algn="just"/>
            <a:r>
              <a:rPr lang="en-US" dirty="0">
                <a:effectLst/>
                <a:latin typeface="Times New Roman" panose="02020603050405020304" pitchFamily="18" charset="0"/>
                <a:ea typeface="Times New Roman" panose="02020603050405020304" pitchFamily="18" charset="0"/>
              </a:rPr>
              <a:t>It helps the project to use the algorithm in the finding of natural disaster with crop cultivation.</a:t>
            </a:r>
          </a:p>
          <a:p>
            <a:pPr marL="0" indent="0" algn="just">
              <a:buNone/>
            </a:pPr>
            <a:endParaRPr lang="en-US" sz="2400" dirty="0">
              <a:effectLst/>
              <a:latin typeface="Times New Roman" panose="02020603050405020304" pitchFamily="18" charset="0"/>
              <a:ea typeface="Times New Roman" panose="02020603050405020304" pitchFamily="18" charset="0"/>
            </a:endParaRPr>
          </a:p>
          <a:p>
            <a:pPr algn="just"/>
            <a:r>
              <a:rPr lang="en-US" sz="2400" b="1" dirty="0">
                <a:effectLst/>
                <a:latin typeface="Times New Roman" panose="02020603050405020304" pitchFamily="18" charset="0"/>
                <a:ea typeface="Times New Roman" panose="02020603050405020304" pitchFamily="18" charset="0"/>
              </a:rPr>
              <a:t>Techniques Applied:</a:t>
            </a:r>
            <a:endParaRPr lang="en-US" sz="2400" dirty="0">
              <a:effectLst/>
              <a:latin typeface="Times New Roman" panose="02020603050405020304" pitchFamily="18" charset="0"/>
              <a:ea typeface="Times New Roman" panose="02020603050405020304" pitchFamily="18" charset="0"/>
            </a:endParaRPr>
          </a:p>
          <a:p>
            <a:pPr lvl="1" algn="just"/>
            <a:r>
              <a:rPr lang="en-US" dirty="0">
                <a:effectLst/>
                <a:latin typeface="Times New Roman" panose="02020603050405020304" pitchFamily="18" charset="0"/>
                <a:ea typeface="Times New Roman" panose="02020603050405020304" pitchFamily="18" charset="0"/>
              </a:rPr>
              <a:t>The task included examination of the natural disaster with crop cultivation dataset </a:t>
            </a:r>
            <a:r>
              <a:rPr lang="en-US" dirty="0">
                <a:latin typeface="Times New Roman" panose="02020603050405020304" pitchFamily="18" charset="0"/>
                <a:ea typeface="Times New Roman" panose="02020603050405020304" pitchFamily="18" charset="0"/>
              </a:rPr>
              <a:t>using </a:t>
            </a:r>
            <a:r>
              <a:rPr lang="en-US" dirty="0">
                <a:effectLst/>
                <a:latin typeface="Times New Roman" panose="02020603050405020304" pitchFamily="18" charset="0"/>
                <a:ea typeface="Times New Roman" panose="02020603050405020304" pitchFamily="18" charset="0"/>
              </a:rPr>
              <a:t>appropriate information handling.</a:t>
            </a:r>
          </a:p>
          <a:p>
            <a:pPr lvl="1" algn="just"/>
            <a:r>
              <a:rPr lang="en-US" dirty="0">
                <a:effectLst/>
                <a:latin typeface="Times New Roman" panose="02020603050405020304" pitchFamily="18" charset="0"/>
                <a:ea typeface="Times New Roman" panose="02020603050405020304" pitchFamily="18" charset="0"/>
              </a:rPr>
              <a:t>The machine learning library and Machine learning libraries </a:t>
            </a:r>
            <a:r>
              <a:rPr lang="en-US" dirty="0" err="1">
                <a:effectLst/>
                <a:latin typeface="Times New Roman" panose="02020603050405020304" pitchFamily="18" charset="0"/>
                <a:ea typeface="Times New Roman" panose="02020603050405020304" pitchFamily="18" charset="0"/>
              </a:rPr>
              <a:t>Sklearn</a:t>
            </a:r>
            <a:r>
              <a:rPr lang="en-US" dirty="0">
                <a:effectLst/>
                <a:latin typeface="Times New Roman" panose="02020603050405020304" pitchFamily="18" charset="0"/>
                <a:ea typeface="Times New Roman" panose="02020603050405020304" pitchFamily="18" charset="0"/>
              </a:rPr>
              <a:t> are applied into the application.</a:t>
            </a:r>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72677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9216-7062-8D91-60FF-405B2A63B162}"/>
              </a:ext>
            </a:extLst>
          </p:cNvPr>
          <p:cNvSpPr>
            <a:spLocks noGrp="1"/>
          </p:cNvSpPr>
          <p:nvPr>
            <p:ph type="title"/>
          </p:nvPr>
        </p:nvSpPr>
        <p:spPr/>
        <p:txBody>
          <a:bodyPr>
            <a:normAutofit/>
          </a:bodyPr>
          <a:lstStyle/>
          <a:p>
            <a:r>
              <a:rPr lang="en-US" sz="5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8BE94EB-13B4-A7FE-5CF1-9FDCB9803CAA}"/>
              </a:ext>
            </a:extLst>
          </p:cNvPr>
          <p:cNvSpPr>
            <a:spLocks noGrp="1"/>
          </p:cNvSpPr>
          <p:nvPr>
            <p:ph idx="1"/>
          </p:nvPr>
        </p:nvSpPr>
        <p:spPr>
          <a:xfrm>
            <a:off x="838200" y="1825625"/>
            <a:ext cx="7933267" cy="4351338"/>
          </a:xfrm>
        </p:spPr>
        <p:txBody>
          <a:bodyPr/>
          <a:lstStyle/>
          <a:p>
            <a:pPr algn="just"/>
            <a:r>
              <a:rPr lang="en-US" sz="2800" dirty="0">
                <a:effectLst/>
                <a:latin typeface="Times New Roman" panose="02020603050405020304" pitchFamily="18" charset="0"/>
                <a:ea typeface="Times New Roman" panose="02020603050405020304" pitchFamily="18" charset="0"/>
              </a:rPr>
              <a:t>Analyze the various related attributes like earthquakes, floods, droughts, cyclones, tsunamis, landslips and avalanches prediction analysis along with the weather and temperature, type of soil, nutrient value of the soil in that region, amount of rainfall in the region, soil composition and  give proper recommendations about required fertilizer ratio based on atmospheric and soil parameters of the land which enhance to increase the crop yield and increase farmer revenue.</a:t>
            </a:r>
          </a:p>
          <a:p>
            <a:pPr marL="0" indent="0">
              <a:buNone/>
            </a:pPr>
            <a:endParaRPr lang="en-US" dirty="0"/>
          </a:p>
        </p:txBody>
      </p:sp>
      <p:pic>
        <p:nvPicPr>
          <p:cNvPr id="4098" name="Picture 2" descr="problem statement vector icon isolated on transparent background, problem  statement logo concept Stock Vector Image &amp; Art - Alamy">
            <a:extLst>
              <a:ext uri="{FF2B5EF4-FFF2-40B4-BE49-F238E27FC236}">
                <a16:creationId xmlns:a16="http://schemas.microsoft.com/office/drawing/2014/main" id="{BC85BA69-54F4-2358-FAF4-F3D1DBAC5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75" y="1825625"/>
            <a:ext cx="2447925" cy="342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51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EBCD-B6AB-3514-83AC-B600B84D76E1}"/>
              </a:ext>
            </a:extLst>
          </p:cNvPr>
          <p:cNvSpPr>
            <a:spLocks noGrp="1"/>
          </p:cNvSpPr>
          <p:nvPr>
            <p:ph type="title"/>
          </p:nvPr>
        </p:nvSpPr>
        <p:spPr>
          <a:xfrm>
            <a:off x="237067" y="365125"/>
            <a:ext cx="11116733" cy="1325563"/>
          </a:xfrm>
        </p:spPr>
        <p:txBody>
          <a:bodyPr>
            <a:normAutofit/>
          </a:bodyPr>
          <a:lstStyle/>
          <a:p>
            <a:r>
              <a:rPr lang="en-US" sz="5000" b="1" dirty="0">
                <a:solidFill>
                  <a:srgbClr val="000000"/>
                </a:solidFill>
                <a:effectLst/>
                <a:latin typeface="Times New Roman" panose="02020603050405020304" pitchFamily="18" charset="0"/>
                <a:ea typeface="Times New Roman" panose="02020603050405020304" pitchFamily="18" charset="0"/>
              </a:rPr>
              <a:t>Proposed Solution:</a:t>
            </a:r>
            <a:endParaRPr lang="en-US" sz="5000" b="1" dirty="0"/>
          </a:p>
        </p:txBody>
      </p:sp>
      <p:sp>
        <p:nvSpPr>
          <p:cNvPr id="3" name="Content Placeholder 2">
            <a:extLst>
              <a:ext uri="{FF2B5EF4-FFF2-40B4-BE49-F238E27FC236}">
                <a16:creationId xmlns:a16="http://schemas.microsoft.com/office/drawing/2014/main" id="{874F1141-3B14-DAA0-65CF-6BF0627780FF}"/>
              </a:ext>
            </a:extLst>
          </p:cNvPr>
          <p:cNvSpPr>
            <a:spLocks noGrp="1"/>
          </p:cNvSpPr>
          <p:nvPr>
            <p:ph idx="1"/>
          </p:nvPr>
        </p:nvSpPr>
        <p:spPr>
          <a:xfrm>
            <a:off x="237067" y="1524000"/>
            <a:ext cx="11633200" cy="4652963"/>
          </a:xfrm>
        </p:spPr>
        <p:txBody>
          <a:bodyPr>
            <a:no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In this work, the dataset containing the crop disaster dataset will be taken into consideration. The pre-processing will be applied in to the dataset and the noisy and null value data will be removed from the dataset. </a:t>
            </a:r>
          </a:p>
          <a:p>
            <a:pPr algn="just">
              <a:lnSpc>
                <a:spcPct val="150000"/>
              </a:lnSpc>
            </a:pPr>
            <a:r>
              <a:rPr lang="en-US" sz="2000" dirty="0">
                <a:effectLst/>
                <a:latin typeface="Times New Roman" panose="02020603050405020304" pitchFamily="18" charset="0"/>
                <a:ea typeface="Times New Roman" panose="02020603050405020304" pitchFamily="18" charset="0"/>
              </a:rPr>
              <a:t>After the data will be analyzed and visualized for further processing.  The machine learning algorithm will be applied to make the analysis.</a:t>
            </a:r>
          </a:p>
          <a:p>
            <a:pPr algn="just">
              <a:lnSpc>
                <a:spcPct val="150000"/>
              </a:lnSpc>
            </a:pPr>
            <a:r>
              <a:rPr lang="en-US" sz="2000" dirty="0">
                <a:effectLst/>
                <a:latin typeface="Times New Roman" panose="02020603050405020304" pitchFamily="18" charset="0"/>
                <a:ea typeface="Times New Roman" panose="02020603050405020304" pitchFamily="18" charset="0"/>
              </a:rPr>
              <a:t>The project evaluation can be tested with the Machine learning algorithm prediction results. </a:t>
            </a:r>
          </a:p>
          <a:p>
            <a:pPr algn="just">
              <a:lnSpc>
                <a:spcPct val="150000"/>
              </a:lnSpc>
            </a:pPr>
            <a:r>
              <a:rPr lang="en-US" sz="2000" dirty="0">
                <a:effectLst/>
                <a:latin typeface="Times New Roman" panose="02020603050405020304" pitchFamily="18" charset="0"/>
                <a:ea typeface="Times New Roman" panose="02020603050405020304" pitchFamily="18" charset="0"/>
              </a:rPr>
              <a:t>Since the Machine learning algorithm will be used to predict the disease, the accuracy of the algorithm result will be helpful to evaluate the results.</a:t>
            </a:r>
          </a:p>
          <a:p>
            <a:pPr algn="just">
              <a:lnSpc>
                <a:spcPct val="150000"/>
              </a:lnSpc>
            </a:pPr>
            <a:r>
              <a:rPr lang="en-US" sz="2000" dirty="0">
                <a:effectLst/>
                <a:latin typeface="Times New Roman" panose="02020603050405020304" pitchFamily="18" charset="0"/>
                <a:ea typeface="Times New Roman" panose="02020603050405020304" pitchFamily="18" charset="0"/>
              </a:rPr>
              <a:t> The accuracy score of the algorithm in the natural disaster with crop cultivation helps to evaluate the dataset.</a:t>
            </a:r>
          </a:p>
        </p:txBody>
      </p:sp>
    </p:spTree>
    <p:extLst>
      <p:ext uri="{BB962C8B-B14F-4D97-AF65-F5344CB8AC3E}">
        <p14:creationId xmlns:p14="http://schemas.microsoft.com/office/powerpoint/2010/main" val="199292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848B-04C2-F382-5824-2479C63DF2CC}"/>
              </a:ext>
            </a:extLst>
          </p:cNvPr>
          <p:cNvSpPr>
            <a:spLocks noGrp="1"/>
          </p:cNvSpPr>
          <p:nvPr>
            <p:ph type="title"/>
          </p:nvPr>
        </p:nvSpPr>
        <p:spPr/>
        <p:txBody>
          <a:bodyPr>
            <a:noAutofit/>
          </a:bodyPr>
          <a:lstStyle/>
          <a:p>
            <a:r>
              <a:rPr lang="en-US" sz="5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Results/Simulations:</a:t>
            </a:r>
            <a:br>
              <a:rPr lang="en-US" sz="5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US" sz="5000" b="1" dirty="0"/>
          </a:p>
        </p:txBody>
      </p:sp>
      <p:pic>
        <p:nvPicPr>
          <p:cNvPr id="4" name="Picture 1">
            <a:extLst>
              <a:ext uri="{FF2B5EF4-FFF2-40B4-BE49-F238E27FC236}">
                <a16:creationId xmlns:a16="http://schemas.microsoft.com/office/drawing/2014/main" id="{8C76539A-DA8A-4BF9-D09A-1286CD3343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7123"/>
          <a:stretch>
            <a:fillRect/>
          </a:stretch>
        </p:blipFill>
        <p:spPr bwMode="auto">
          <a:xfrm>
            <a:off x="1195754" y="1354015"/>
            <a:ext cx="9066772" cy="423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C83C443-AA87-7F73-5B47-CA9761939DF7}"/>
              </a:ext>
            </a:extLst>
          </p:cNvPr>
          <p:cNvSpPr txBox="1"/>
          <p:nvPr/>
        </p:nvSpPr>
        <p:spPr>
          <a:xfrm>
            <a:off x="697523" y="5741037"/>
            <a:ext cx="10656277" cy="769441"/>
          </a:xfrm>
          <a:prstGeom prst="rect">
            <a:avLst/>
          </a:prstGeom>
          <a:noFill/>
        </p:spPr>
        <p:txBody>
          <a:bodyPr wrap="square" rtlCol="0">
            <a:spAutoFit/>
          </a:bodyPr>
          <a:lstStyle/>
          <a:p>
            <a:r>
              <a:rPr lang="en-IN" sz="2200" dirty="0">
                <a:effectLst/>
                <a:latin typeface="Times New Roman" panose="02020603050405020304" pitchFamily="18" charset="0"/>
                <a:ea typeface="Times New Roman" panose="02020603050405020304" pitchFamily="18" charset="0"/>
              </a:rPr>
              <a:t>The results show the total number of disaster types and the name of the disaster with effect to the area</a:t>
            </a:r>
            <a:endParaRPr lang="en-US" sz="2200" dirty="0"/>
          </a:p>
        </p:txBody>
      </p:sp>
    </p:spTree>
    <p:extLst>
      <p:ext uri="{BB962C8B-B14F-4D97-AF65-F5344CB8AC3E}">
        <p14:creationId xmlns:p14="http://schemas.microsoft.com/office/powerpoint/2010/main" val="3605793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D49594DD98BC46811E8B6AD9EC88E9" ma:contentTypeVersion="2" ma:contentTypeDescription="Create a new document." ma:contentTypeScope="" ma:versionID="bfd7264ab5889ebce098cffad8b92dcd">
  <xsd:schema xmlns:xsd="http://www.w3.org/2001/XMLSchema" xmlns:xs="http://www.w3.org/2001/XMLSchema" xmlns:p="http://schemas.microsoft.com/office/2006/metadata/properties" xmlns:ns3="475e261b-8bb1-4652-878e-e978cd1e91cb" targetNamespace="http://schemas.microsoft.com/office/2006/metadata/properties" ma:root="true" ma:fieldsID="1519df9c0c846b12221e68c505ab5e35" ns3:_="">
    <xsd:import namespace="475e261b-8bb1-4652-878e-e978cd1e91c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e261b-8bb1-4652-878e-e978cd1e91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C62D41-F0BF-4D6E-A652-DDE791B63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e261b-8bb1-4652-878e-e978cd1e91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CF4219-F709-4C9E-AFC1-08D46E177BBB}">
  <ds:schemaRefs>
    <ds:schemaRef ds:uri="http://schemas.microsoft.com/sharepoint/v3/contenttype/forms"/>
  </ds:schemaRefs>
</ds:datastoreItem>
</file>

<file path=customXml/itemProps3.xml><?xml version="1.0" encoding="utf-8"?>
<ds:datastoreItem xmlns:ds="http://schemas.openxmlformats.org/officeDocument/2006/customXml" ds:itemID="{93599899-C25C-4280-A87C-E0CC3FFE4D73}">
  <ds:schemaRefs>
    <ds:schemaRef ds:uri="http://purl.org/dc/dcmitype/"/>
    <ds:schemaRef ds:uri="475e261b-8bb1-4652-878e-e978cd1e91cb"/>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178</TotalTime>
  <Words>818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MACHINE LEARNING PROJECT – CRN 31143   Project: Machine Learning with Natural disaster implementation on crop cultivation in the agricultural process</vt:lpstr>
      <vt:lpstr>Group Member Information:  </vt:lpstr>
      <vt:lpstr>Role/Responsibilities and Contribution in project:  </vt:lpstr>
      <vt:lpstr> Motivation:  </vt:lpstr>
      <vt:lpstr>Objectives: </vt:lpstr>
      <vt:lpstr>Related work:</vt:lpstr>
      <vt:lpstr>Problem Statement:</vt:lpstr>
      <vt:lpstr>Proposed Solution:</vt:lpstr>
      <vt:lpstr>Results/Simulations: </vt:lpstr>
      <vt:lpstr>PowerPoint Presentation</vt:lpstr>
      <vt:lpstr>Test Accuracy Percentage is 90.1%</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 CRN 31143   Project: Machine Learning with Natural disaster implementation on crop cultivation in the agricultural process</dc:title>
  <dc:creator>Sri Priya Akunuri</dc:creator>
  <cp:lastModifiedBy>Sri Priya Akunuri</cp:lastModifiedBy>
  <cp:revision>2</cp:revision>
  <dcterms:created xsi:type="dcterms:W3CDTF">2023-06-19T05:02:52Z</dcterms:created>
  <dcterms:modified xsi:type="dcterms:W3CDTF">2023-06-20T03:22:12Z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0x01010070D49594DD98BC46811E8B6AD9EC88E9</vt:lpwstr>
  </property>
</Properties>
</file>