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77" r:id="rId1"/>
    <p:sldMasterId id="2147483689" r:id="rId2"/>
    <p:sldMasterId id="2147483704" r:id="rId3"/>
  </p:sldMasterIdLst>
  <p:notesMasterIdLst>
    <p:notesMasterId r:id="rId26"/>
  </p:notesMasterIdLst>
  <p:sldIdLst>
    <p:sldId id="275" r:id="rId4"/>
    <p:sldId id="257" r:id="rId5"/>
    <p:sldId id="278" r:id="rId6"/>
    <p:sldId id="279" r:id="rId7"/>
    <p:sldId id="260" r:id="rId8"/>
    <p:sldId id="274" r:id="rId9"/>
    <p:sldId id="296" r:id="rId10"/>
    <p:sldId id="280" r:id="rId11"/>
    <p:sldId id="281" r:id="rId12"/>
    <p:sldId id="282" r:id="rId13"/>
    <p:sldId id="283" r:id="rId14"/>
    <p:sldId id="284" r:id="rId15"/>
    <p:sldId id="291" r:id="rId16"/>
    <p:sldId id="285" r:id="rId17"/>
    <p:sldId id="286" r:id="rId18"/>
    <p:sldId id="287" r:id="rId19"/>
    <p:sldId id="288" r:id="rId20"/>
    <p:sldId id="289" r:id="rId21"/>
    <p:sldId id="297" r:id="rId22"/>
    <p:sldId id="298" r:id="rId23"/>
    <p:sldId id="299" r:id="rId24"/>
    <p:sldId id="293" r:id="rId25"/>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L3sDB2Yzs3ifWDdDkgeaRImz7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30" y="31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4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 qsCatId="simple" csTypeId="urn:microsoft.com/office/officeart/2005/8/colors/colorful1#1" csCatId="colorful" phldr="1"/>
      <dgm:spPr/>
      <dgm:t>
        <a:bodyPr/>
        <a:lstStyle/>
        <a:p>
          <a:endParaRPr lang="en-IN"/>
        </a:p>
      </dgm:t>
    </dgm:pt>
    <dgm:pt modelId="{77BAB3D5-0336-4E83-990D-569AED8D7548}">
      <dgm:prSet phldrT="[Text]" custT="1"/>
      <dgm:spPr/>
      <dgm:t>
        <a:bodyPr/>
        <a:lstStyle/>
        <a:p>
          <a:r>
            <a:rPr lang="en-IN" sz="2400" b="1" dirty="0">
              <a:latin typeface="Centaur" pitchFamily="18" charset="0"/>
            </a:rPr>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custT="1"/>
      <dgm:spPr/>
      <dgm:t>
        <a:bodyPr/>
        <a:lstStyle/>
        <a:p>
          <a:r>
            <a:rPr lang="en-IN" sz="2400" dirty="0">
              <a:latin typeface="Centaur" pitchFamily="18" charset="0"/>
            </a:rPr>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custT="1"/>
      <dgm:spPr/>
      <dgm:t>
        <a:bodyPr/>
        <a:lstStyle/>
        <a:p>
          <a:r>
            <a:rPr lang="en-IN" sz="2400" dirty="0">
              <a:latin typeface="Centaur" pitchFamily="18" charset="0"/>
            </a:rPr>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custT="1"/>
      <dgm:spPr/>
      <dgm:t>
        <a:bodyPr/>
        <a:lstStyle/>
        <a:p>
          <a:r>
            <a:rPr lang="en-IN" sz="2400" b="1" dirty="0">
              <a:latin typeface="Centaur" pitchFamily="18" charset="0"/>
            </a:rPr>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custT="1"/>
      <dgm:spPr/>
      <dgm:t>
        <a:bodyPr/>
        <a:lstStyle/>
        <a:p>
          <a:r>
            <a:rPr lang="en-IN" sz="2400" b="1" dirty="0">
              <a:latin typeface="Centaur" pitchFamily="18" charset="0"/>
            </a:rPr>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custT="1"/>
      <dgm:spPr/>
      <dgm:t>
        <a:bodyPr/>
        <a:lstStyle/>
        <a:p>
          <a:r>
            <a:rPr lang="en-IN" sz="2400" dirty="0">
              <a:latin typeface="Centaur" pitchFamily="18" charset="0"/>
            </a:rPr>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custT="1"/>
      <dgm:spPr/>
      <dgm:t>
        <a:bodyPr/>
        <a:lstStyle/>
        <a:p>
          <a:r>
            <a:rPr lang="en-IN" sz="2400" b="1" dirty="0">
              <a:latin typeface="Centaur" pitchFamily="18" charset="0"/>
            </a:rPr>
            <a:t>Data pre processing</a:t>
          </a: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custT="1"/>
      <dgm:spPr/>
      <dgm:t>
        <a:bodyPr/>
        <a:lstStyle/>
        <a:p>
          <a:r>
            <a:rPr lang="en-IN" sz="2400" b="1" dirty="0">
              <a:latin typeface="Centaur" pitchFamily="18" charset="0"/>
            </a:rPr>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custT="1"/>
      <dgm:spPr/>
      <dgm:t>
        <a:bodyPr/>
        <a:lstStyle/>
        <a:p>
          <a:r>
            <a:rPr lang="en-IN" sz="2400" b="1" dirty="0">
              <a:latin typeface="Centaur" pitchFamily="18" charset="0"/>
            </a:rPr>
            <a:t>Normalization</a:t>
          </a:r>
          <a:r>
            <a:rPr lang="en-IN" sz="1900" b="1" dirty="0"/>
            <a:t>/ </a:t>
          </a:r>
          <a:r>
            <a:rPr lang="en-IN" sz="2400" b="1" dirty="0">
              <a:latin typeface="Centaur" pitchFamily="18" charset="0"/>
            </a:rPr>
            <a:t>Standardization</a:t>
          </a: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custT="1"/>
      <dgm:spPr/>
      <dgm:t>
        <a:bodyPr/>
        <a:lstStyle/>
        <a:p>
          <a:r>
            <a:rPr lang="en-IN" sz="2400" dirty="0">
              <a:latin typeface="Centaur" pitchFamily="18" charset="0"/>
            </a:rPr>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custT="1"/>
      <dgm:spPr/>
      <dgm:t>
        <a:bodyPr/>
        <a:lstStyle/>
        <a:p>
          <a:r>
            <a:rPr lang="en-IN" sz="2400" b="1" dirty="0">
              <a:latin typeface="Centaur" pitchFamily="18" charset="0"/>
            </a:rPr>
            <a:t>Model 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custT="1"/>
      <dgm:spPr/>
      <dgm:t>
        <a:bodyPr/>
        <a:lstStyle/>
        <a:p>
          <a:r>
            <a:rPr lang="en-IN" sz="2400" b="1" dirty="0">
              <a:latin typeface="Centaur" pitchFamily="18" charset="0"/>
            </a:rPr>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custT="1"/>
      <dgm:spPr/>
      <dgm:t>
        <a:bodyPr/>
        <a:lstStyle/>
        <a:p>
          <a:r>
            <a:rPr lang="en-IN" sz="2400" b="1" dirty="0">
              <a:latin typeface="Centaur" pitchFamily="18" charset="0"/>
            </a:rPr>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B26ED814-1973-4779-9CA9-5F04A015C460}">
      <dgm:prSet phldrT="[Text]" custT="1"/>
      <dgm:spPr/>
      <dgm:t>
        <a:bodyPr/>
        <a:lstStyle/>
        <a:p>
          <a:r>
            <a:rPr lang="en-IN" sz="2400" b="1" dirty="0">
              <a:latin typeface="Centaur" pitchFamily="18" charset="0"/>
            </a:rPr>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custT="1"/>
      <dgm:spPr/>
      <dgm:t>
        <a:bodyPr/>
        <a:lstStyle/>
        <a:p>
          <a:endParaRPr lang="en-IN" sz="2400" dirty="0">
            <a:latin typeface="Centaur" pitchFamily="18" charset="0"/>
          </a:endParaRPr>
        </a:p>
      </dgm:t>
    </dgm:pt>
    <dgm:pt modelId="{2D459FC8-E855-45FE-890F-66A2EFC32176}" type="sibTrans" cxnId="{66A81582-48F0-4E8E-B8D4-1A9833D86A7E}">
      <dgm:prSet/>
      <dgm:spPr/>
      <dgm:t>
        <a:bodyPr/>
        <a:lstStyle/>
        <a:p>
          <a:endParaRPr lang="en-IN"/>
        </a:p>
      </dgm:t>
    </dgm:pt>
    <dgm:pt modelId="{B82DF4DA-93E2-4DBB-BE1A-CA5F8AFCC23D}" type="par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5"/>
      <dgm:spPr/>
    </dgm:pt>
    <dgm:pt modelId="{AFE6B2C8-B750-4C57-86DD-51A8060B5965}" type="pres">
      <dgm:prSet presAssocID="{B26ED814-1973-4779-9CA9-5F04A015C460}" presName="entireBox" presStyleLbl="node1" presStyleIdx="0" presStyleCnt="5"/>
      <dgm:spPr/>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0">
        <dgm:presLayoutVars>
          <dgm:bulletEnabled val="1"/>
        </dgm:presLayoutVars>
      </dgm:prSet>
      <dgm:spPr/>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0" presStyleCnt="5"/>
      <dgm:spPr/>
    </dgm:pt>
    <dgm:pt modelId="{55EC87D6-5595-4BAA-A02B-04CBC7A25501}" type="pres">
      <dgm:prSet presAssocID="{9E33C2AD-14C4-489D-A660-0A2D4BF108DC}" presName="arrow" presStyleLbl="node1" presStyleIdx="1" presStyleCnt="5"/>
      <dgm:spPr/>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1" presStyleCnt="10" custLinFactNeighborX="-6032">
        <dgm:presLayoutVars>
          <dgm:bulletEnabled val="1"/>
        </dgm:presLayoutVars>
      </dgm:prSet>
      <dgm:spPr/>
    </dgm:pt>
    <dgm:pt modelId="{D2D4E8ED-01F5-477E-9432-2E3F270F6741}" type="pres">
      <dgm:prSet presAssocID="{85287F54-9B40-41C8-B334-190F95A59911}" presName="childTextArrow" presStyleLbl="fgAccFollowNode1" presStyleIdx="2" presStyleCnt="10">
        <dgm:presLayoutVars>
          <dgm:bulletEnabled val="1"/>
        </dgm:presLayoutVars>
      </dgm:prSet>
      <dgm:spPr/>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1" presStyleCnt="5"/>
      <dgm:spPr/>
    </dgm:pt>
    <dgm:pt modelId="{DEA1416F-4145-47C5-9B63-DD58DC38C321}" type="pres">
      <dgm:prSet presAssocID="{B1A882BA-D929-4766-A7CB-35BCF8EC58D8}" presName="arrow" presStyleLbl="node1" presStyleIdx="2" presStyleCnt="5"/>
      <dgm:spPr/>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3" presStyleCnt="10">
        <dgm:presLayoutVars>
          <dgm:bulletEnabled val="1"/>
        </dgm:presLayoutVars>
      </dgm:prSet>
      <dgm:spPr/>
    </dgm:pt>
    <dgm:pt modelId="{89DF701B-F9DB-4432-8A5A-C0BC0C0EE605}" type="pres">
      <dgm:prSet presAssocID="{4414D6A4-7FED-4EC5-A38B-89CA5FF283F5}" presName="childTextArrow" presStyleLbl="fgAccFollowNode1" presStyleIdx="4" presStyleCnt="10" custLinFactNeighborX="313">
        <dgm:presLayoutVars>
          <dgm:bulletEnabled val="1"/>
        </dgm:presLayoutVars>
      </dgm:prSet>
      <dgm:spPr/>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2" presStyleCnt="5"/>
      <dgm:spPr/>
    </dgm:pt>
    <dgm:pt modelId="{EEE4AD63-6FA5-4516-A478-10F5127C9C27}" type="pres">
      <dgm:prSet presAssocID="{C578E365-6803-46DC-B8DB-2589025AE153}" presName="arrow" presStyleLbl="node1" presStyleIdx="3" presStyleCnt="5" custLinFactNeighborX="117" custLinFactNeighborY="883"/>
      <dgm:spPr/>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5" presStyleCnt="10">
        <dgm:presLayoutVars>
          <dgm:bulletEnabled val="1"/>
        </dgm:presLayoutVars>
      </dgm:prSet>
      <dgm:spPr/>
    </dgm:pt>
    <dgm:pt modelId="{44A2B733-59AC-4B10-AF81-CCD4A362683E}" type="pres">
      <dgm:prSet presAssocID="{928467DD-F8DE-46E1-8769-4FC9BB8A6A18}" presName="childTextArrow" presStyleLbl="fgAccFollowNode1" presStyleIdx="6" presStyleCnt="10">
        <dgm:presLayoutVars>
          <dgm:bulletEnabled val="1"/>
        </dgm:presLayoutVars>
      </dgm:prSet>
      <dgm:spPr/>
    </dgm:pt>
    <dgm:pt modelId="{73D61FF9-19D9-4B03-8DD0-44F21CF5E7F0}" type="pres">
      <dgm:prSet presAssocID="{14251759-1C8B-4872-B66E-B6605D96BC8E}" presName="childTextArrow" presStyleLbl="fgAccFollowNode1" presStyleIdx="7" presStyleCnt="10">
        <dgm:presLayoutVars>
          <dgm:bulletEnabled val="1"/>
        </dgm:presLayoutVars>
      </dgm:prSet>
      <dgm:spPr/>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3" presStyleCnt="5"/>
      <dgm:spPr/>
    </dgm:pt>
    <dgm:pt modelId="{28CD7291-66C0-4191-9983-241F91CF8DE8}" type="pres">
      <dgm:prSet presAssocID="{77BAB3D5-0336-4E83-990D-569AED8D7548}" presName="arrow" presStyleLbl="node1" presStyleIdx="4" presStyleCnt="5" custLinFactNeighborX="1005" custLinFactNeighborY="-6466"/>
      <dgm:spPr/>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8" presStyleCnt="10">
        <dgm:presLayoutVars>
          <dgm:bulletEnabled val="1"/>
        </dgm:presLayoutVars>
      </dgm:prSet>
      <dgm:spPr/>
    </dgm:pt>
    <dgm:pt modelId="{941D9568-7AFF-4370-B74C-716EC60DCE60}" type="pres">
      <dgm:prSet presAssocID="{95310250-8BA6-43EB-9269-8C38D8873587}" presName="childTextArrow" presStyleLbl="fgAccFollowNode1" presStyleIdx="9" presStyleCnt="10">
        <dgm:presLayoutVars>
          <dgm:bulletEnabled val="1"/>
        </dgm:presLayoutVars>
      </dgm:prSet>
      <dgm:spPr/>
    </dgm:pt>
  </dgm:ptLst>
  <dgm:cxnLst>
    <dgm:cxn modelId="{CEA71206-E139-47D0-A4D7-53DAE27098E9}" type="presOf" srcId="{77BAB3D5-0336-4E83-990D-569AED8D7548}" destId="{28CD7291-66C0-4191-9983-241F91CF8DE8}" srcOrd="1" destOrd="0" presId="urn:microsoft.com/office/officeart/2005/8/layout/process4"/>
    <dgm:cxn modelId="{206B8311-C89C-4513-A6FD-D530E17808FB}" type="presOf" srcId="{95310250-8BA6-43EB-9269-8C38D8873587}" destId="{941D9568-7AFF-4370-B74C-716EC60DCE60}" srcOrd="0" destOrd="0" presId="urn:microsoft.com/office/officeart/2005/8/layout/process4"/>
    <dgm:cxn modelId="{3F428117-803E-4617-9DF1-430E69C753F8}" type="presOf" srcId="{14251759-1C8B-4872-B66E-B6605D96BC8E}" destId="{73D61FF9-19D9-4B03-8DD0-44F21CF5E7F0}" srcOrd="0"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86F65929-5571-4B78-BFBF-50BC77EA7FF5}" type="presOf" srcId="{C578E365-6803-46DC-B8DB-2589025AE153}" destId="{F8B461C1-D70D-481D-B57C-572D9E6C8169}" srcOrd="0"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30AF292F-8B43-48A2-9C46-4782AD62B34C}" type="presOf" srcId="{9E33C2AD-14C4-489D-A660-0A2D4BF108DC}" destId="{55EC87D6-5595-4BAA-A02B-04CBC7A25501}" srcOrd="1" destOrd="0" presId="urn:microsoft.com/office/officeart/2005/8/layout/process4"/>
    <dgm:cxn modelId="{5F943231-DA67-45AB-BBB8-D381A7673853}" type="presOf" srcId="{4414D6A4-7FED-4EC5-A38B-89CA5FF283F5}" destId="{89DF701B-F9DB-4432-8A5A-C0BC0C0EE605}" srcOrd="0" destOrd="0" presId="urn:microsoft.com/office/officeart/2005/8/layout/process4"/>
    <dgm:cxn modelId="{F48CEF5D-3A0B-40D4-8865-69D5D44C0533}" srcId="{AFCEFAAC-FAF6-4848-B98C-F9E1C5E434C3}" destId="{77BAB3D5-0336-4E83-990D-569AED8D7548}" srcOrd="0" destOrd="0" parTransId="{104164F2-F942-4A8E-A552-A864D3ED4DDD}" sibTransId="{74975C21-571F-4398-9DE6-4D76EA80E65F}"/>
    <dgm:cxn modelId="{B6268B5E-C0E7-4532-8D47-786620618A91}" type="presOf" srcId="{77BAB3D5-0336-4E83-990D-569AED8D7548}" destId="{84B8DA6F-753F-4567-B198-078C08555729}" srcOrd="0" destOrd="0" presId="urn:microsoft.com/office/officeart/2005/8/layout/process4"/>
    <dgm:cxn modelId="{0538545F-0C5F-439A-AEE5-3531BF29293A}" type="presOf" srcId="{B1A882BA-D929-4766-A7CB-35BCF8EC58D8}" destId="{1C5B461D-6141-46BE-8C98-8CCA9C02AEE3}" srcOrd="0" destOrd="0" presId="urn:microsoft.com/office/officeart/2005/8/layout/process4"/>
    <dgm:cxn modelId="{8508FE42-070F-42CD-8D64-0B54090C14CD}" type="presOf" srcId="{C578E365-6803-46DC-B8DB-2589025AE153}" destId="{EEE4AD63-6FA5-4516-A478-10F5127C9C27}" srcOrd="1" destOrd="0" presId="urn:microsoft.com/office/officeart/2005/8/layout/process4"/>
    <dgm:cxn modelId="{14F2DA69-D53D-4645-A678-B2437F4B188A}" type="presOf" srcId="{B26ED814-1973-4779-9CA9-5F04A015C460}" destId="{95AEC0DA-E3D0-4F98-9F51-DB4EF77CAEAB}" srcOrd="0" destOrd="0" presId="urn:microsoft.com/office/officeart/2005/8/layout/process4"/>
    <dgm:cxn modelId="{D98A3153-5EE5-42A8-8792-FE58389A84EF}" type="presOf" srcId="{85287F54-9B40-41C8-B334-190F95A59911}" destId="{D2D4E8ED-01F5-477E-9432-2E3F270F6741}" srcOrd="0" destOrd="0" presId="urn:microsoft.com/office/officeart/2005/8/layout/process4"/>
    <dgm:cxn modelId="{39624B75-3E84-43C4-B918-96F3066C1D34}" type="presOf" srcId="{42A88A4A-D042-4F3D-80CC-BBAAD3B4C49F}" destId="{F379A34C-48BF-4E3F-825B-0AAC202176A5}" srcOrd="0" destOrd="0" presId="urn:microsoft.com/office/officeart/2005/8/layout/process4"/>
    <dgm:cxn modelId="{47C0EA7F-4357-4EA7-8232-3EA69F477532}" srcId="{B1A882BA-D929-4766-A7CB-35BCF8EC58D8}" destId="{CB97A634-F60E-437B-A725-30B783D9A506}" srcOrd="0" destOrd="0" parTransId="{348E22CB-BD6D-4AEB-8BC8-FEB6D555B167}" sibTransId="{A7A12D97-FDE3-4F12-8200-B7ADC28F297D}"/>
    <dgm:cxn modelId="{61E0FE80-E510-4ED1-BBC1-C82B4B18C71D}" srcId="{9E33C2AD-14C4-489D-A660-0A2D4BF108DC}" destId="{3448F070-1059-47FA-82F1-9E80A4DB52F8}" srcOrd="0" destOrd="0" parTransId="{DE9F91C2-161A-413B-86C0-025079085097}" sibTransId="{5F4167CD-B9E3-4E7D-9FCC-C83A2C0DB9A6}"/>
    <dgm:cxn modelId="{66A81582-48F0-4E8E-B8D4-1A9833D86A7E}" srcId="{B26ED814-1973-4779-9CA9-5F04A015C460}" destId="{6442A959-6DF4-47D3-8D17-AEF7F26D6312}" srcOrd="0" destOrd="0" parTransId="{B82DF4DA-93E2-4DBB-BE1A-CA5F8AFCC23D}" sibTransId="{2D459FC8-E855-45FE-890F-66A2EFC32176}"/>
    <dgm:cxn modelId="{8A2EF585-3140-4400-8131-B7B3ABC18B98}" srcId="{AFCEFAAC-FAF6-4848-B98C-F9E1C5E434C3}" destId="{B26ED814-1973-4779-9CA9-5F04A015C460}" srcOrd="4" destOrd="0" parTransId="{D79DFBC8-CF41-44C0-A320-35E93A4BFFCF}" sibTransId="{0C48ABF6-1FF2-4B3B-9A15-D2139447AEF2}"/>
    <dgm:cxn modelId="{71BAAB8D-9F40-4643-B8D2-1D3224689E09}" srcId="{AFCEFAAC-FAF6-4848-B98C-F9E1C5E434C3}" destId="{B1A882BA-D929-4766-A7CB-35BCF8EC58D8}" srcOrd="2" destOrd="0" parTransId="{C2C155BA-3904-4324-B703-2E87B6F59C09}" sibTransId="{60754B45-CBAF-442C-B970-DC4D4FBB1148}"/>
    <dgm:cxn modelId="{0B1D0891-767B-483D-8118-97037BC239BE}" srcId="{9E33C2AD-14C4-489D-A660-0A2D4BF108DC}" destId="{85287F54-9B40-41C8-B334-190F95A59911}" srcOrd="1" destOrd="0" parTransId="{AFCFD2F5-90C5-46D5-AFD9-998C417A4BEA}" sibTransId="{97525737-FC69-429A-BAA7-E1FA987B9C11}"/>
    <dgm:cxn modelId="{9A58F39E-B4E4-40E4-B871-3ECF6E7A886D}" type="presOf" srcId="{3448F070-1059-47FA-82F1-9E80A4DB52F8}" destId="{0201D0C4-2606-4192-B2D7-A0FEFED88136}" srcOrd="0" destOrd="0" presId="urn:microsoft.com/office/officeart/2005/8/layout/process4"/>
    <dgm:cxn modelId="{046FEAAC-CB84-4C81-BAE8-641470E586B7}" srcId="{C578E365-6803-46DC-B8DB-2589025AE153}" destId="{42A88A4A-D042-4F3D-80CC-BBAAD3B4C49F}" srcOrd="0" destOrd="0" parTransId="{3E731737-B020-482E-9655-149DBCBA457A}" sibTransId="{0324AAAB-0FD7-456F-BFF3-AB5DE388F591}"/>
    <dgm:cxn modelId="{431E20C3-2F9B-44FE-A716-5D28812FD7E8}" srcId="{AFCEFAAC-FAF6-4848-B98C-F9E1C5E434C3}" destId="{C578E365-6803-46DC-B8DB-2589025AE153}" srcOrd="1" destOrd="0" parTransId="{44F7F250-4FF8-4E96-93DD-DBC56EE00919}" sibTransId="{917893E8-759F-4B69-8B0C-9ABB8D3BC306}"/>
    <dgm:cxn modelId="{B252D2CC-DC94-44A2-A07C-E2164E2612C5}" type="presOf" srcId="{9E33C2AD-14C4-489D-A660-0A2D4BF108DC}" destId="{4C40018A-E857-43C6-AAF6-2B4884FB9257}" srcOrd="0" destOrd="0" presId="urn:microsoft.com/office/officeart/2005/8/layout/process4"/>
    <dgm:cxn modelId="{DCB8D2CC-519B-4338-AD6B-480654470879}" type="presOf" srcId="{18E75154-16F0-48B7-B919-442E8E0B0FFE}" destId="{808D2197-3C44-4790-A24D-48BDE887CF3C}"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E60EAFDB-D538-466B-8FD6-5A6E35F295D1}" srcId="{C578E365-6803-46DC-B8DB-2589025AE153}" destId="{928467DD-F8DE-46E1-8769-4FC9BB8A6A18}" srcOrd="1" destOrd="0" parTransId="{E3CE24AF-3CAE-407A-B01E-2B73432D29C5}" sibTransId="{61F5D4D9-F459-4607-B8F3-6BD96B3CB108}"/>
    <dgm:cxn modelId="{13980ADF-7FF2-4728-A99A-F05F32FF9C9C}" type="presOf" srcId="{CB97A634-F60E-437B-A725-30B783D9A506}" destId="{764045CA-608E-46BB-A159-C7A434F96626}" srcOrd="0" destOrd="0" presId="urn:microsoft.com/office/officeart/2005/8/layout/process4"/>
    <dgm:cxn modelId="{967341E0-BEA4-4A97-9163-0CFD6B407292}" type="presOf" srcId="{928467DD-F8DE-46E1-8769-4FC9BB8A6A18}" destId="{44A2B733-59AC-4B10-AF81-CCD4A362683E}" srcOrd="0" destOrd="0" presId="urn:microsoft.com/office/officeart/2005/8/layout/process4"/>
    <dgm:cxn modelId="{D2A414E3-ECBA-4A6A-A8B0-7F5F1AF4D08F}" type="presOf" srcId="{6442A959-6DF4-47D3-8D17-AEF7F26D6312}" destId="{DBEA7B7F-7C77-44A8-899B-40309C55DF48}" srcOrd="0" destOrd="0" presId="urn:microsoft.com/office/officeart/2005/8/layout/process4"/>
    <dgm:cxn modelId="{DD9C6FE7-59F1-4A07-AF32-59AC7BDF28D6}" type="presOf" srcId="{B1A882BA-D929-4766-A7CB-35BCF8EC58D8}" destId="{DEA1416F-4145-47C5-9B63-DD58DC38C321}" srcOrd="1" destOrd="0" presId="urn:microsoft.com/office/officeart/2005/8/layout/process4"/>
    <dgm:cxn modelId="{2F1BA9F9-182C-4943-81E7-3D675FD6FFA6}" type="presOf" srcId="{AFCEFAAC-FAF6-4848-B98C-F9E1C5E434C3}" destId="{CE5D6563-D10F-4884-897C-0BA0B6F68AA6}" srcOrd="0" destOrd="0" presId="urn:microsoft.com/office/officeart/2005/8/layout/process4"/>
    <dgm:cxn modelId="{EC4488FA-0E6D-40BA-AE6B-7AF2ACAF5A4C}" type="presOf" srcId="{B26ED814-1973-4779-9CA9-5F04A015C460}" destId="{AFE6B2C8-B750-4C57-86DD-51A8060B5965}" srcOrd="1"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34DA3EFD-7689-4999-97E0-F0E55AE8C589}" srcId="{C578E365-6803-46DC-B8DB-2589025AE153}" destId="{14251759-1C8B-4872-B66E-B6605D96BC8E}" srcOrd="2" destOrd="0" parTransId="{15C03F2A-02B1-4FFC-B7D7-20B90EB74407}" sibTransId="{B33D4A83-AB67-4358-B7B0-D3183A1DDEF8}"/>
    <dgm:cxn modelId="{26398614-3797-46E0-B07F-C1EF68B87F05}" type="presParOf" srcId="{CE5D6563-D10F-4884-897C-0BA0B6F68AA6}" destId="{7116AA37-7021-4F50-82A5-59BCB951FF8F}" srcOrd="0" destOrd="0" presId="urn:microsoft.com/office/officeart/2005/8/layout/process4"/>
    <dgm:cxn modelId="{6CDB60C9-7FB0-4C35-A4A8-8D60DF242F1D}" type="presParOf" srcId="{7116AA37-7021-4F50-82A5-59BCB951FF8F}" destId="{95AEC0DA-E3D0-4F98-9F51-DB4EF77CAEAB}" srcOrd="0" destOrd="0" presId="urn:microsoft.com/office/officeart/2005/8/layout/process4"/>
    <dgm:cxn modelId="{0B721412-5E3B-487D-A8DD-93E94507D743}" type="presParOf" srcId="{7116AA37-7021-4F50-82A5-59BCB951FF8F}" destId="{AFE6B2C8-B750-4C57-86DD-51A8060B5965}" srcOrd="1" destOrd="0" presId="urn:microsoft.com/office/officeart/2005/8/layout/process4"/>
    <dgm:cxn modelId="{CD274E4C-0A79-4503-95BF-D165832A4C36}" type="presParOf" srcId="{7116AA37-7021-4F50-82A5-59BCB951FF8F}" destId="{8BAD4727-B543-4692-95D4-E7AAAC847E65}" srcOrd="2" destOrd="0" presId="urn:microsoft.com/office/officeart/2005/8/layout/process4"/>
    <dgm:cxn modelId="{C7E199B3-B2BF-4DE4-968E-40D22C095681}" type="presParOf" srcId="{8BAD4727-B543-4692-95D4-E7AAAC847E65}" destId="{DBEA7B7F-7C77-44A8-899B-40309C55DF48}" srcOrd="0" destOrd="0" presId="urn:microsoft.com/office/officeart/2005/8/layout/process4"/>
    <dgm:cxn modelId="{DA78CF86-2046-40E2-B47D-7F5979325F5C}" type="presParOf" srcId="{CE5D6563-D10F-4884-897C-0BA0B6F68AA6}" destId="{66CFED6E-C327-42EC-9C15-888D01A88862}" srcOrd="1" destOrd="0" presId="urn:microsoft.com/office/officeart/2005/8/layout/process4"/>
    <dgm:cxn modelId="{6DB8C788-4BF4-45FE-8562-2BE8306EA55C}" type="presParOf" srcId="{CE5D6563-D10F-4884-897C-0BA0B6F68AA6}" destId="{AB682E11-EA7C-4F73-8CD9-F07235ACF85B}" srcOrd="2" destOrd="0" presId="urn:microsoft.com/office/officeart/2005/8/layout/process4"/>
    <dgm:cxn modelId="{84754B0F-D765-4F98-94AE-B71290F89F4E}" type="presParOf" srcId="{AB682E11-EA7C-4F73-8CD9-F07235ACF85B}" destId="{4C40018A-E857-43C6-AAF6-2B4884FB9257}" srcOrd="0" destOrd="0" presId="urn:microsoft.com/office/officeart/2005/8/layout/process4"/>
    <dgm:cxn modelId="{085AA4B0-3ED5-4874-BC07-AD1984B3142A}" type="presParOf" srcId="{AB682E11-EA7C-4F73-8CD9-F07235ACF85B}" destId="{55EC87D6-5595-4BAA-A02B-04CBC7A25501}" srcOrd="1" destOrd="0" presId="urn:microsoft.com/office/officeart/2005/8/layout/process4"/>
    <dgm:cxn modelId="{5EBD3854-FA2F-451C-947E-4872508200AB}" type="presParOf" srcId="{AB682E11-EA7C-4F73-8CD9-F07235ACF85B}" destId="{BD864F22-CC2B-4101-803B-325157F798FD}" srcOrd="2" destOrd="0" presId="urn:microsoft.com/office/officeart/2005/8/layout/process4"/>
    <dgm:cxn modelId="{BB29AB04-1767-4C8B-9D90-5592A6547844}" type="presParOf" srcId="{BD864F22-CC2B-4101-803B-325157F798FD}" destId="{0201D0C4-2606-4192-B2D7-A0FEFED88136}" srcOrd="0" destOrd="0" presId="urn:microsoft.com/office/officeart/2005/8/layout/process4"/>
    <dgm:cxn modelId="{01BCDB97-DF01-48EC-B272-D536FB48A542}" type="presParOf" srcId="{BD864F22-CC2B-4101-803B-325157F798FD}" destId="{D2D4E8ED-01F5-477E-9432-2E3F270F6741}" srcOrd="1" destOrd="0" presId="urn:microsoft.com/office/officeart/2005/8/layout/process4"/>
    <dgm:cxn modelId="{063F87E9-B215-4272-BB35-0125EF3E4239}" type="presParOf" srcId="{CE5D6563-D10F-4884-897C-0BA0B6F68AA6}" destId="{A26CABA5-C4F3-41F8-82B0-A3C22C9487B1}" srcOrd="3" destOrd="0" presId="urn:microsoft.com/office/officeart/2005/8/layout/process4"/>
    <dgm:cxn modelId="{B551875E-76BF-40BA-A871-57D097CAB2E1}" type="presParOf" srcId="{CE5D6563-D10F-4884-897C-0BA0B6F68AA6}" destId="{8B9DDDD8-BEBB-40F0-A82A-FE2C551F02B3}" srcOrd="4" destOrd="0" presId="urn:microsoft.com/office/officeart/2005/8/layout/process4"/>
    <dgm:cxn modelId="{9630F1A7-0F20-4FAE-B9F4-76C6E549A553}" type="presParOf" srcId="{8B9DDDD8-BEBB-40F0-A82A-FE2C551F02B3}" destId="{1C5B461D-6141-46BE-8C98-8CCA9C02AEE3}" srcOrd="0" destOrd="0" presId="urn:microsoft.com/office/officeart/2005/8/layout/process4"/>
    <dgm:cxn modelId="{77505628-E447-4FB5-BD13-FC7DD0EF4BAC}" type="presParOf" srcId="{8B9DDDD8-BEBB-40F0-A82A-FE2C551F02B3}" destId="{DEA1416F-4145-47C5-9B63-DD58DC38C321}" srcOrd="1" destOrd="0" presId="urn:microsoft.com/office/officeart/2005/8/layout/process4"/>
    <dgm:cxn modelId="{C09DD431-C17A-48FA-9D27-AA632DFE7687}" type="presParOf" srcId="{8B9DDDD8-BEBB-40F0-A82A-FE2C551F02B3}" destId="{BECE80AF-4AAE-4C5C-9AD9-5AE9B352347D}" srcOrd="2" destOrd="0" presId="urn:microsoft.com/office/officeart/2005/8/layout/process4"/>
    <dgm:cxn modelId="{55E01503-DDF7-4D35-9B05-9730756C60F0}" type="presParOf" srcId="{BECE80AF-4AAE-4C5C-9AD9-5AE9B352347D}" destId="{764045CA-608E-46BB-A159-C7A434F96626}" srcOrd="0" destOrd="0" presId="urn:microsoft.com/office/officeart/2005/8/layout/process4"/>
    <dgm:cxn modelId="{5FAC2A3B-2326-45C4-B9E9-6DF896B51D10}" type="presParOf" srcId="{BECE80AF-4AAE-4C5C-9AD9-5AE9B352347D}" destId="{89DF701B-F9DB-4432-8A5A-C0BC0C0EE605}" srcOrd="1" destOrd="0" presId="urn:microsoft.com/office/officeart/2005/8/layout/process4"/>
    <dgm:cxn modelId="{AEA716EE-EEFF-428C-9575-EEAEDEF327EF}" type="presParOf" srcId="{CE5D6563-D10F-4884-897C-0BA0B6F68AA6}" destId="{F1155026-78E6-4393-9590-113A96B93C57}" srcOrd="5" destOrd="0" presId="urn:microsoft.com/office/officeart/2005/8/layout/process4"/>
    <dgm:cxn modelId="{A1CAEB71-A999-4D11-A482-3F0FFF34D598}" type="presParOf" srcId="{CE5D6563-D10F-4884-897C-0BA0B6F68AA6}" destId="{9B8B780C-BE49-4586-B662-085FEE07059C}" srcOrd="6" destOrd="0" presId="urn:microsoft.com/office/officeart/2005/8/layout/process4"/>
    <dgm:cxn modelId="{119A5868-CA13-400F-AAD6-2692E5B29BB1}" type="presParOf" srcId="{9B8B780C-BE49-4586-B662-085FEE07059C}" destId="{F8B461C1-D70D-481D-B57C-572D9E6C8169}" srcOrd="0" destOrd="0" presId="urn:microsoft.com/office/officeart/2005/8/layout/process4"/>
    <dgm:cxn modelId="{669A7AE6-E33B-4587-9EA5-B69A03DB16FB}" type="presParOf" srcId="{9B8B780C-BE49-4586-B662-085FEE07059C}" destId="{EEE4AD63-6FA5-4516-A478-10F5127C9C27}" srcOrd="1" destOrd="0" presId="urn:microsoft.com/office/officeart/2005/8/layout/process4"/>
    <dgm:cxn modelId="{8C53AE3A-D92C-44DA-82ED-A594ED4C02AD}" type="presParOf" srcId="{9B8B780C-BE49-4586-B662-085FEE07059C}" destId="{916A026F-ED5C-408A-B07B-DD2D90D67705}" srcOrd="2" destOrd="0" presId="urn:microsoft.com/office/officeart/2005/8/layout/process4"/>
    <dgm:cxn modelId="{A2118B6D-E691-431D-894E-1087DE3984B1}" type="presParOf" srcId="{916A026F-ED5C-408A-B07B-DD2D90D67705}" destId="{F379A34C-48BF-4E3F-825B-0AAC202176A5}" srcOrd="0" destOrd="0" presId="urn:microsoft.com/office/officeart/2005/8/layout/process4"/>
    <dgm:cxn modelId="{89700AD3-43DA-42AF-9101-40A22B64EB63}" type="presParOf" srcId="{916A026F-ED5C-408A-B07B-DD2D90D67705}" destId="{44A2B733-59AC-4B10-AF81-CCD4A362683E}" srcOrd="1" destOrd="0" presId="urn:microsoft.com/office/officeart/2005/8/layout/process4"/>
    <dgm:cxn modelId="{A7765048-D812-406B-AD23-8A7197932D3B}" type="presParOf" srcId="{916A026F-ED5C-408A-B07B-DD2D90D67705}" destId="{73D61FF9-19D9-4B03-8DD0-44F21CF5E7F0}" srcOrd="2" destOrd="0" presId="urn:microsoft.com/office/officeart/2005/8/layout/process4"/>
    <dgm:cxn modelId="{D446A1F3-C2FE-49D1-BFC9-4DD1F306E6E4}" type="presParOf" srcId="{CE5D6563-D10F-4884-897C-0BA0B6F68AA6}" destId="{3C0BEB39-C93F-4792-AB25-B1CE5775CC59}" srcOrd="7" destOrd="0" presId="urn:microsoft.com/office/officeart/2005/8/layout/process4"/>
    <dgm:cxn modelId="{CC85CC24-CB1E-4762-ACE1-EDD3E9B9F3DC}" type="presParOf" srcId="{CE5D6563-D10F-4884-897C-0BA0B6F68AA6}" destId="{444C51B4-FF99-4FB8-8C41-70886B5F3FC0}" srcOrd="8" destOrd="0" presId="urn:microsoft.com/office/officeart/2005/8/layout/process4"/>
    <dgm:cxn modelId="{07C798FA-6E3B-47B0-8AEF-678B05B65682}" type="presParOf" srcId="{444C51B4-FF99-4FB8-8C41-70886B5F3FC0}" destId="{84B8DA6F-753F-4567-B198-078C08555729}" srcOrd="0" destOrd="0" presId="urn:microsoft.com/office/officeart/2005/8/layout/process4"/>
    <dgm:cxn modelId="{A5AC585E-F9FC-43AB-8B2C-94E8F35A647B}" type="presParOf" srcId="{444C51B4-FF99-4FB8-8C41-70886B5F3FC0}" destId="{28CD7291-66C0-4191-9983-241F91CF8DE8}" srcOrd="1" destOrd="0" presId="urn:microsoft.com/office/officeart/2005/8/layout/process4"/>
    <dgm:cxn modelId="{2DD4BCA4-E2A9-4F61-B9CA-794AD9CAF0CF}" type="presParOf" srcId="{444C51B4-FF99-4FB8-8C41-70886B5F3FC0}" destId="{8A080B18-6872-44A9-9E8A-8E6785FF2ECA}" srcOrd="2" destOrd="0" presId="urn:microsoft.com/office/officeart/2005/8/layout/process4"/>
    <dgm:cxn modelId="{28918D26-44C3-40F7-8ED0-AEB9F961787D}" type="presParOf" srcId="{8A080B18-6872-44A9-9E8A-8E6785FF2ECA}" destId="{808D2197-3C44-4790-A24D-48BDE887CF3C}" srcOrd="0" destOrd="0" presId="urn:microsoft.com/office/officeart/2005/8/layout/process4"/>
    <dgm:cxn modelId="{801CE945-B8FC-4EAE-8D0A-9626C0931FEC}"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4915724"/>
          <a:ext cx="8707272" cy="80646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Model deployment</a:t>
          </a:r>
        </a:p>
      </dsp:txBody>
      <dsp:txXfrm>
        <a:off x="0" y="4915724"/>
        <a:ext cx="8707272" cy="435491"/>
      </dsp:txXfrm>
    </dsp:sp>
    <dsp:sp modelId="{DBEA7B7F-7C77-44A8-899B-40309C55DF48}">
      <dsp:nvSpPr>
        <dsp:cNvPr id="0" name=""/>
        <dsp:cNvSpPr/>
      </dsp:nvSpPr>
      <dsp:spPr>
        <a:xfrm>
          <a:off x="0" y="5335086"/>
          <a:ext cx="8707272" cy="37097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endParaRPr lang="en-IN" sz="2400" kern="1200" dirty="0">
            <a:latin typeface="Centaur" pitchFamily="18" charset="0"/>
          </a:endParaRPr>
        </a:p>
      </dsp:txBody>
      <dsp:txXfrm>
        <a:off x="0" y="5335086"/>
        <a:ext cx="8707272" cy="370974"/>
      </dsp:txXfrm>
    </dsp:sp>
    <dsp:sp modelId="{55EC87D6-5595-4BAA-A02B-04CBC7A25501}">
      <dsp:nvSpPr>
        <dsp:cNvPr id="0" name=""/>
        <dsp:cNvSpPr/>
      </dsp:nvSpPr>
      <dsp:spPr>
        <a:xfrm rot="10800000">
          <a:off x="0" y="3687477"/>
          <a:ext cx="8707272" cy="1240344"/>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Model building</a:t>
          </a:r>
        </a:p>
      </dsp:txBody>
      <dsp:txXfrm rot="-10800000">
        <a:off x="0" y="3687477"/>
        <a:ext cx="8707272" cy="435360"/>
      </dsp:txXfrm>
    </dsp:sp>
    <dsp:sp modelId="{0201D0C4-2606-4192-B2D7-A0FEFED88136}">
      <dsp:nvSpPr>
        <dsp:cNvPr id="0" name=""/>
        <dsp:cNvSpPr/>
      </dsp:nvSpPr>
      <dsp:spPr>
        <a:xfrm>
          <a:off x="0" y="4122838"/>
          <a:ext cx="4353635" cy="37086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Regression model </a:t>
          </a:r>
        </a:p>
      </dsp:txBody>
      <dsp:txXfrm>
        <a:off x="0" y="4122838"/>
        <a:ext cx="4353635" cy="370862"/>
      </dsp:txXfrm>
    </dsp:sp>
    <dsp:sp modelId="{D2D4E8ED-01F5-477E-9432-2E3F270F6741}">
      <dsp:nvSpPr>
        <dsp:cNvPr id="0" name=""/>
        <dsp:cNvSpPr/>
      </dsp:nvSpPr>
      <dsp:spPr>
        <a:xfrm>
          <a:off x="4353636" y="4122838"/>
          <a:ext cx="4353635" cy="370862"/>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Tree model</a:t>
          </a:r>
        </a:p>
      </dsp:txBody>
      <dsp:txXfrm>
        <a:off x="4353636" y="4122838"/>
        <a:ext cx="4353635" cy="370862"/>
      </dsp:txXfrm>
    </dsp:sp>
    <dsp:sp modelId="{DEA1416F-4145-47C5-9B63-DD58DC38C321}">
      <dsp:nvSpPr>
        <dsp:cNvPr id="0" name=""/>
        <dsp:cNvSpPr/>
      </dsp:nvSpPr>
      <dsp:spPr>
        <a:xfrm rot="10800000">
          <a:off x="0" y="2459230"/>
          <a:ext cx="8707272" cy="1240344"/>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Data pre processing</a:t>
          </a:r>
        </a:p>
      </dsp:txBody>
      <dsp:txXfrm rot="-10800000">
        <a:off x="0" y="2459230"/>
        <a:ext cx="8707272" cy="435360"/>
      </dsp:txXfrm>
    </dsp:sp>
    <dsp:sp modelId="{764045CA-608E-46BB-A159-C7A434F96626}">
      <dsp:nvSpPr>
        <dsp:cNvPr id="0" name=""/>
        <dsp:cNvSpPr/>
      </dsp:nvSpPr>
      <dsp:spPr>
        <a:xfrm>
          <a:off x="0" y="2894591"/>
          <a:ext cx="4353635" cy="370862"/>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Data type conversion</a:t>
          </a:r>
        </a:p>
      </dsp:txBody>
      <dsp:txXfrm>
        <a:off x="0" y="2894591"/>
        <a:ext cx="4353635" cy="370862"/>
      </dsp:txXfrm>
    </dsp:sp>
    <dsp:sp modelId="{89DF701B-F9DB-4432-8A5A-C0BC0C0EE605}">
      <dsp:nvSpPr>
        <dsp:cNvPr id="0" name=""/>
        <dsp:cNvSpPr/>
      </dsp:nvSpPr>
      <dsp:spPr>
        <a:xfrm>
          <a:off x="4353636" y="2894591"/>
          <a:ext cx="4353635" cy="370862"/>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Normalization</a:t>
          </a:r>
          <a:r>
            <a:rPr lang="en-IN" sz="1900" b="1" kern="1200" dirty="0"/>
            <a:t>/ </a:t>
          </a:r>
          <a:r>
            <a:rPr lang="en-IN" sz="2400" b="1" kern="1200" dirty="0">
              <a:latin typeface="Centaur" pitchFamily="18" charset="0"/>
            </a:rPr>
            <a:t>Standardization</a:t>
          </a:r>
        </a:p>
      </dsp:txBody>
      <dsp:txXfrm>
        <a:off x="4353636" y="2894591"/>
        <a:ext cx="4353635" cy="370862"/>
      </dsp:txXfrm>
    </dsp:sp>
    <dsp:sp modelId="{EEE4AD63-6FA5-4516-A478-10F5127C9C27}">
      <dsp:nvSpPr>
        <dsp:cNvPr id="0" name=""/>
        <dsp:cNvSpPr/>
      </dsp:nvSpPr>
      <dsp:spPr>
        <a:xfrm rot="10800000">
          <a:off x="0" y="1241935"/>
          <a:ext cx="8707272" cy="1240344"/>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EDA</a:t>
          </a:r>
        </a:p>
      </dsp:txBody>
      <dsp:txXfrm rot="-10800000">
        <a:off x="0" y="1241935"/>
        <a:ext cx="8707272" cy="435360"/>
      </dsp:txXfrm>
    </dsp:sp>
    <dsp:sp modelId="{F379A34C-48BF-4E3F-825B-0AAC202176A5}">
      <dsp:nvSpPr>
        <dsp:cNvPr id="0" name=""/>
        <dsp:cNvSpPr/>
      </dsp:nvSpPr>
      <dsp:spPr>
        <a:xfrm>
          <a:off x="4251" y="1666344"/>
          <a:ext cx="2899589" cy="37086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Outlier treatment</a:t>
          </a:r>
        </a:p>
      </dsp:txBody>
      <dsp:txXfrm>
        <a:off x="4251" y="1666344"/>
        <a:ext cx="2899589" cy="370862"/>
      </dsp:txXfrm>
    </dsp:sp>
    <dsp:sp modelId="{44A2B733-59AC-4B10-AF81-CCD4A362683E}">
      <dsp:nvSpPr>
        <dsp:cNvPr id="0" name=""/>
        <dsp:cNvSpPr/>
      </dsp:nvSpPr>
      <dsp:spPr>
        <a:xfrm>
          <a:off x="2903841" y="1666344"/>
          <a:ext cx="2899589" cy="37086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Feature Engineering</a:t>
          </a:r>
        </a:p>
      </dsp:txBody>
      <dsp:txXfrm>
        <a:off x="2903841" y="1666344"/>
        <a:ext cx="2899589" cy="370862"/>
      </dsp:txXfrm>
    </dsp:sp>
    <dsp:sp modelId="{73D61FF9-19D9-4B03-8DD0-44F21CF5E7F0}">
      <dsp:nvSpPr>
        <dsp:cNvPr id="0" name=""/>
        <dsp:cNvSpPr/>
      </dsp:nvSpPr>
      <dsp:spPr>
        <a:xfrm>
          <a:off x="5803430" y="1666344"/>
          <a:ext cx="2899589" cy="370862"/>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Data visualisation</a:t>
          </a:r>
        </a:p>
      </dsp:txBody>
      <dsp:txXfrm>
        <a:off x="5803430" y="1666344"/>
        <a:ext cx="2899589" cy="370862"/>
      </dsp:txXfrm>
    </dsp:sp>
    <dsp:sp modelId="{28CD7291-66C0-4191-9983-241F91CF8DE8}">
      <dsp:nvSpPr>
        <dsp:cNvPr id="0" name=""/>
        <dsp:cNvSpPr/>
      </dsp:nvSpPr>
      <dsp:spPr>
        <a:xfrm rot="10800000">
          <a:off x="0" y="0"/>
          <a:ext cx="8707272" cy="1240344"/>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Data cleansing</a:t>
          </a:r>
        </a:p>
      </dsp:txBody>
      <dsp:txXfrm rot="-10800000">
        <a:off x="0" y="0"/>
        <a:ext cx="8707272" cy="435360"/>
      </dsp:txXfrm>
    </dsp:sp>
    <dsp:sp modelId="{808D2197-3C44-4790-A24D-48BDE887CF3C}">
      <dsp:nvSpPr>
        <dsp:cNvPr id="0" name=""/>
        <dsp:cNvSpPr/>
      </dsp:nvSpPr>
      <dsp:spPr>
        <a:xfrm>
          <a:off x="0" y="438097"/>
          <a:ext cx="4353635" cy="370862"/>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Duplicate values removal</a:t>
          </a:r>
        </a:p>
      </dsp:txBody>
      <dsp:txXfrm>
        <a:off x="0" y="438097"/>
        <a:ext cx="4353635" cy="370862"/>
      </dsp:txXfrm>
    </dsp:sp>
    <dsp:sp modelId="{941D9568-7AFF-4370-B74C-716EC60DCE60}">
      <dsp:nvSpPr>
        <dsp:cNvPr id="0" name=""/>
        <dsp:cNvSpPr/>
      </dsp:nvSpPr>
      <dsp:spPr>
        <a:xfrm>
          <a:off x="4353636" y="438097"/>
          <a:ext cx="4353635" cy="370862"/>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Missing values treatment</a:t>
          </a:r>
        </a:p>
      </dsp:txBody>
      <dsp:txXfrm>
        <a:off x="4353636" y="438097"/>
        <a:ext cx="4353635" cy="3708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3582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30" name="Google Shape;330;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961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39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315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14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62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816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559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640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53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155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38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37" name="Google Shape;33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621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3954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614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015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37" name="Google Shape;33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94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446" name="Google Shape;446;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280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31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47" name="Google Shape;347;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279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39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726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06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7" y="346871"/>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7/26/2023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7/26/2023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7/26/2023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7/26/2023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7/26/2023</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7/26/2023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7/26/2023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7/26/2023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7/26/2023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7/26/2023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US" sz="600">
                <a:solidFill>
                  <a:srgbClr val="000000"/>
                </a:solidFill>
                <a:latin typeface="Arial"/>
                <a:ea typeface="Arial"/>
                <a:cs typeface="Arial"/>
                <a:sym typeface="Arial"/>
              </a:rPr>
              <a:pPr marL="0" marR="0" lvl="0" indent="0" algn="l" rtl="0">
                <a:spcBef>
                  <a:spcPts val="0"/>
                </a:spcBef>
                <a:spcAft>
                  <a:spcPts val="0"/>
                </a:spcAft>
                <a:buNone/>
              </a:pPr>
              <a:t>‹#›</a:t>
            </a:fld>
            <a:endParaRPr sz="600">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7/26/2023</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7.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05251" y="693404"/>
            <a:ext cx="8933499" cy="799219"/>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3600"/>
              <a:buFont typeface="Verdana"/>
              <a:buNone/>
            </a:pPr>
            <a:r>
              <a:rPr lang="en-US" sz="4400" b="1" i="0" u="none" strike="noStrike" cap="none" dirty="0">
                <a:solidFill>
                  <a:srgbClr val="002776"/>
                </a:solidFill>
                <a:latin typeface="Centaur" pitchFamily="18" charset="0"/>
                <a:ea typeface="Verdana"/>
                <a:cs typeface="Verdana"/>
                <a:sym typeface="Verdana"/>
              </a:rPr>
              <a:t>Project Title: Electric Motor Temperature</a:t>
            </a:r>
            <a:endParaRPr sz="4400">
              <a:latin typeface="Centaur" pitchFamily="18" charset="0"/>
            </a:endParaRPr>
          </a:p>
          <a:p>
            <a:pPr marL="0" marR="0" lvl="0" indent="0" algn="ctr" rtl="0">
              <a:lnSpc>
                <a:spcPct val="100000"/>
              </a:lnSpc>
              <a:spcBef>
                <a:spcPts val="0"/>
              </a:spcBef>
              <a:spcAft>
                <a:spcPts val="0"/>
              </a:spcAft>
              <a:buClr>
                <a:srgbClr val="002776"/>
              </a:buClr>
              <a:buSzPts val="3600"/>
              <a:buFont typeface="Verdana"/>
              <a:buNone/>
            </a:pPr>
            <a:r>
              <a:rPr lang="en-US" sz="5400" b="1" i="0" u="none" strike="noStrike" cap="none" dirty="0">
                <a:solidFill>
                  <a:srgbClr val="002776"/>
                </a:solidFill>
                <a:latin typeface="Centaur" pitchFamily="18" charset="0"/>
                <a:ea typeface="Verdana"/>
                <a:cs typeface="Verdana"/>
                <a:sym typeface="Verdana"/>
              </a:rPr>
              <a:t> </a:t>
            </a:r>
            <a:endParaRPr sz="5400">
              <a:latin typeface="Centaur" pitchFamily="18" charset="0"/>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1268031591"/>
              </p:ext>
            </p:extLst>
          </p:nvPr>
        </p:nvGraphicFramePr>
        <p:xfrm>
          <a:off x="625289" y="1734671"/>
          <a:ext cx="7893422" cy="4349253"/>
        </p:xfrm>
        <a:graphic>
          <a:graphicData uri="http://schemas.openxmlformats.org/drawingml/2006/table">
            <a:tbl>
              <a:tblPr/>
              <a:tblGrid>
                <a:gridCol w="3840597">
                  <a:extLst>
                    <a:ext uri="{9D8B030D-6E8A-4147-A177-3AD203B41FA5}">
                      <a16:colId xmlns:a16="http://schemas.microsoft.com/office/drawing/2014/main" val="20000"/>
                    </a:ext>
                  </a:extLst>
                </a:gridCol>
                <a:gridCol w="4052825">
                  <a:extLst>
                    <a:ext uri="{9D8B030D-6E8A-4147-A177-3AD203B41FA5}">
                      <a16:colId xmlns:a16="http://schemas.microsoft.com/office/drawing/2014/main" val="20001"/>
                    </a:ext>
                  </a:extLst>
                </a:gridCol>
              </a:tblGrid>
              <a:tr h="464317">
                <a:tc>
                  <a:txBody>
                    <a:bodyPr/>
                    <a:lstStyle/>
                    <a:p>
                      <a:pPr algn="ctr" fontAlgn="ctr"/>
                      <a:r>
                        <a:rPr lang="en-US" sz="2400" b="1" i="0" u="none" strike="noStrike" dirty="0">
                          <a:solidFill>
                            <a:srgbClr val="000000"/>
                          </a:solidFill>
                          <a:latin typeface="Centaur"/>
                        </a:rPr>
                        <a:t>Name of the team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P_258</a:t>
                      </a:r>
                      <a:r>
                        <a:rPr lang="en-US" sz="1800" b="0" i="0" u="none" strike="noStrike" baseline="0" dirty="0">
                          <a:solidFill>
                            <a:schemeClr val="tx1">
                              <a:lumMod val="95000"/>
                              <a:lumOff val="5000"/>
                            </a:schemeClr>
                          </a:solidFill>
                          <a:latin typeface="Centaur"/>
                        </a:rPr>
                        <a:t> Group_5</a:t>
                      </a:r>
                      <a:endParaRPr lang="en-US" sz="1800" b="0" i="0" u="none" strike="noStrike" dirty="0">
                        <a:solidFill>
                          <a:schemeClr val="tx1">
                            <a:lumMod val="95000"/>
                            <a:lumOff val="5000"/>
                          </a:schemeClr>
                        </a:solidFill>
                        <a:latin typeface="Centaur"/>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464317">
                <a:tc>
                  <a:txBody>
                    <a:bodyPr/>
                    <a:lstStyle/>
                    <a:p>
                      <a:pPr algn="ctr" fontAlgn="ctr"/>
                      <a:r>
                        <a:rPr lang="en-US" sz="2400" b="1" i="0" u="none" strike="noStrike" dirty="0">
                          <a:solidFill>
                            <a:srgbClr val="000000"/>
                          </a:solidFill>
                          <a:latin typeface="Centaur"/>
                        </a:rPr>
                        <a:t>Date of formed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27/06/2023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64317">
                <a:tc>
                  <a:txBody>
                    <a:bodyPr/>
                    <a:lstStyle/>
                    <a:p>
                      <a:pPr algn="ctr" fontAlgn="ctr"/>
                      <a:r>
                        <a:rPr lang="en-US" sz="2400" b="1" i="0" u="none" strike="noStrike" dirty="0">
                          <a:solidFill>
                            <a:srgbClr val="000000"/>
                          </a:solidFill>
                          <a:latin typeface="Centaur"/>
                        </a:rPr>
                        <a:t>Mentor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K S Siri</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2009154">
                <a:tc>
                  <a:txBody>
                    <a:bodyPr/>
                    <a:lstStyle/>
                    <a:p>
                      <a:pPr algn="ctr" fontAlgn="ctr"/>
                      <a:r>
                        <a:rPr lang="en-US" sz="2400" b="1" i="0" u="none" strike="noStrike" dirty="0">
                          <a:solidFill>
                            <a:srgbClr val="000000"/>
                          </a:solidFill>
                          <a:latin typeface="Centaur"/>
                        </a:rPr>
                        <a:t>Team Members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Mr. Tirumala Srikanth</a:t>
                      </a:r>
                    </a:p>
                    <a:p>
                      <a:pPr algn="ctr" fontAlgn="ctr"/>
                      <a:r>
                        <a:rPr lang="en-US" sz="1800" b="0" i="0" u="none" strike="noStrike" dirty="0">
                          <a:solidFill>
                            <a:schemeClr val="tx1">
                              <a:lumMod val="95000"/>
                              <a:lumOff val="5000"/>
                            </a:schemeClr>
                          </a:solidFill>
                          <a:latin typeface="Centaur"/>
                        </a:rPr>
                        <a:t>Mr. Shashikant Shivaji </a:t>
                      </a:r>
                      <a:r>
                        <a:rPr lang="en-US" sz="1800" b="0" i="0" u="none" strike="noStrike" dirty="0" err="1">
                          <a:solidFill>
                            <a:schemeClr val="tx1">
                              <a:lumMod val="95000"/>
                              <a:lumOff val="5000"/>
                            </a:schemeClr>
                          </a:solidFill>
                          <a:latin typeface="Centaur"/>
                        </a:rPr>
                        <a:t>Chikhale</a:t>
                      </a:r>
                      <a:br>
                        <a:rPr lang="en-US" sz="1800" b="0" i="0" u="none" strike="noStrike" dirty="0">
                          <a:solidFill>
                            <a:schemeClr val="tx1">
                              <a:lumMod val="95000"/>
                              <a:lumOff val="5000"/>
                            </a:schemeClr>
                          </a:solidFill>
                          <a:latin typeface="Centaur"/>
                        </a:rPr>
                      </a:br>
                      <a:r>
                        <a:rPr lang="en-US" sz="1800" b="0" i="0" u="none" strike="noStrike" dirty="0">
                          <a:solidFill>
                            <a:schemeClr val="tx1">
                              <a:lumMod val="95000"/>
                              <a:lumOff val="5000"/>
                            </a:schemeClr>
                          </a:solidFill>
                          <a:latin typeface="Centaur"/>
                        </a:rPr>
                        <a:t>Mr. </a:t>
                      </a:r>
                      <a:r>
                        <a:rPr lang="en-US" sz="1800" b="0" i="0" u="none" strike="noStrike" dirty="0" err="1">
                          <a:solidFill>
                            <a:schemeClr val="tx1">
                              <a:lumMod val="95000"/>
                              <a:lumOff val="5000"/>
                            </a:schemeClr>
                          </a:solidFill>
                          <a:latin typeface="Centaur"/>
                        </a:rPr>
                        <a:t>Chinna</a:t>
                      </a:r>
                      <a:r>
                        <a:rPr lang="en-US" sz="1800" b="0" i="0" u="none" strike="noStrike" dirty="0">
                          <a:solidFill>
                            <a:schemeClr val="tx1">
                              <a:lumMod val="95000"/>
                              <a:lumOff val="5000"/>
                            </a:schemeClr>
                          </a:solidFill>
                          <a:latin typeface="Centaur"/>
                        </a:rPr>
                        <a:t> </a:t>
                      </a:r>
                      <a:r>
                        <a:rPr lang="en-US" sz="1800" b="0" i="0" u="none" strike="noStrike" dirty="0" err="1">
                          <a:solidFill>
                            <a:schemeClr val="tx1">
                              <a:lumMod val="95000"/>
                              <a:lumOff val="5000"/>
                            </a:schemeClr>
                          </a:solidFill>
                          <a:latin typeface="Centaur"/>
                        </a:rPr>
                        <a:t>Narasimhulu</a:t>
                      </a:r>
                      <a:br>
                        <a:rPr lang="en-US" sz="1800" b="0" i="0" u="none" strike="noStrike" dirty="0">
                          <a:solidFill>
                            <a:schemeClr val="tx1">
                              <a:lumMod val="95000"/>
                              <a:lumOff val="5000"/>
                            </a:schemeClr>
                          </a:solidFill>
                          <a:latin typeface="Centaur"/>
                        </a:rPr>
                      </a:br>
                      <a:r>
                        <a:rPr lang="en-US" sz="1800" b="0" i="0" u="none" strike="noStrike" dirty="0">
                          <a:solidFill>
                            <a:schemeClr val="tx1">
                              <a:lumMod val="95000"/>
                              <a:lumOff val="5000"/>
                            </a:schemeClr>
                          </a:solidFill>
                          <a:latin typeface="Centaur"/>
                        </a:rPr>
                        <a:t>Mr.</a:t>
                      </a:r>
                      <a:r>
                        <a:rPr lang="en-US" sz="1800" b="0" i="0" u="none" strike="noStrike" baseline="0" dirty="0">
                          <a:solidFill>
                            <a:schemeClr val="tx1">
                              <a:lumMod val="95000"/>
                              <a:lumOff val="5000"/>
                            </a:schemeClr>
                          </a:solidFill>
                          <a:latin typeface="Centaur"/>
                        </a:rPr>
                        <a:t> Gautham B Raj</a:t>
                      </a:r>
                      <a:br>
                        <a:rPr lang="en-US" sz="1800" b="0" i="0" u="none" strike="noStrike" dirty="0">
                          <a:solidFill>
                            <a:schemeClr val="tx1">
                              <a:lumMod val="95000"/>
                              <a:lumOff val="5000"/>
                            </a:schemeClr>
                          </a:solidFill>
                          <a:latin typeface="Centaur"/>
                        </a:rPr>
                      </a:br>
                      <a:r>
                        <a:rPr lang="en-US" sz="1800" b="0" i="0" u="none" strike="noStrike" dirty="0">
                          <a:solidFill>
                            <a:schemeClr val="tx1">
                              <a:lumMod val="95000"/>
                              <a:lumOff val="5000"/>
                            </a:schemeClr>
                          </a:solidFill>
                          <a:latin typeface="Centaur"/>
                        </a:rPr>
                        <a:t>Miss.</a:t>
                      </a:r>
                      <a:r>
                        <a:rPr lang="en-US" sz="1800" b="0" i="0" u="none" strike="noStrike" baseline="0" dirty="0">
                          <a:solidFill>
                            <a:schemeClr val="tx1">
                              <a:lumMod val="95000"/>
                              <a:lumOff val="5000"/>
                            </a:schemeClr>
                          </a:solidFill>
                          <a:latin typeface="Centaur"/>
                        </a:rPr>
                        <a:t> </a:t>
                      </a:r>
                      <a:r>
                        <a:rPr lang="en-US" sz="1800" b="0" i="0" u="none" strike="noStrike" baseline="0" dirty="0" err="1">
                          <a:solidFill>
                            <a:schemeClr val="tx1">
                              <a:lumMod val="95000"/>
                              <a:lumOff val="5000"/>
                            </a:schemeClr>
                          </a:solidFill>
                          <a:latin typeface="Centaur"/>
                        </a:rPr>
                        <a:t>Vaka</a:t>
                      </a:r>
                      <a:r>
                        <a:rPr lang="en-US" sz="1800" b="0" i="0" u="none" strike="noStrike" baseline="0" dirty="0">
                          <a:solidFill>
                            <a:schemeClr val="tx1">
                              <a:lumMod val="95000"/>
                              <a:lumOff val="5000"/>
                            </a:schemeClr>
                          </a:solidFill>
                          <a:latin typeface="Centaur"/>
                        </a:rPr>
                        <a:t> Durga </a:t>
                      </a:r>
                      <a:r>
                        <a:rPr lang="en-US" sz="1800" b="0" i="0" u="none" strike="noStrike" baseline="0" dirty="0" err="1">
                          <a:solidFill>
                            <a:schemeClr val="tx1">
                              <a:lumMod val="95000"/>
                              <a:lumOff val="5000"/>
                            </a:schemeClr>
                          </a:solidFill>
                          <a:latin typeface="Centaur"/>
                        </a:rPr>
                        <a:t>Rushipriya</a:t>
                      </a:r>
                      <a:endParaRPr lang="en-US" sz="1800" b="0" i="0" u="none" strike="noStrike" dirty="0">
                        <a:solidFill>
                          <a:schemeClr val="tx1">
                            <a:lumMod val="95000"/>
                            <a:lumOff val="5000"/>
                          </a:schemeClr>
                        </a:solidFill>
                        <a:latin typeface="Centaur"/>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464317">
                <a:tc>
                  <a:txBody>
                    <a:bodyPr/>
                    <a:lstStyle/>
                    <a:p>
                      <a:pPr algn="ctr" fontAlgn="ctr"/>
                      <a:r>
                        <a:rPr lang="en-US" sz="2400" b="1" i="0" u="none" strike="noStrike" dirty="0">
                          <a:solidFill>
                            <a:srgbClr val="000000"/>
                          </a:solidFill>
                          <a:latin typeface="Centaur"/>
                        </a:rPr>
                        <a:t>Meeting time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Every Week Tuesday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482831">
                <a:tc>
                  <a:txBody>
                    <a:bodyPr/>
                    <a:lstStyle/>
                    <a:p>
                      <a:pPr algn="ctr" fontAlgn="ctr"/>
                      <a:r>
                        <a:rPr lang="en-US" sz="2400" b="1" i="0" u="none" strike="noStrike" dirty="0">
                          <a:solidFill>
                            <a:srgbClr val="000000"/>
                          </a:solidFill>
                          <a:latin typeface="Centaur"/>
                        </a:rPr>
                        <a:t>Meeting Duration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1 Hour</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1" y="504967"/>
            <a:ext cx="4899546" cy="5331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1400" b="0"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5539" name="Picture 3" descr="C:\Users\nandini\Desktop\download (2).png"/>
          <p:cNvPicPr>
            <a:picLocks noChangeAspect="1" noChangeArrowheads="1"/>
          </p:cNvPicPr>
          <p:nvPr/>
        </p:nvPicPr>
        <p:blipFill>
          <a:blip r:embed="rId4"/>
          <a:srcRect/>
          <a:stretch>
            <a:fillRect/>
          </a:stretch>
        </p:blipFill>
        <p:spPr bwMode="auto">
          <a:xfrm>
            <a:off x="191068" y="1306109"/>
            <a:ext cx="6329548" cy="4917270"/>
          </a:xfrm>
          <a:prstGeom prst="rect">
            <a:avLst/>
          </a:prstGeom>
          <a:noFill/>
        </p:spPr>
      </p:pic>
      <p:sp>
        <p:nvSpPr>
          <p:cNvPr id="11" name="Google Shape;388;p62"/>
          <p:cNvSpPr txBox="1"/>
          <p:nvPr/>
        </p:nvSpPr>
        <p:spPr>
          <a:xfrm>
            <a:off x="6621338" y="2019870"/>
            <a:ext cx="2522662" cy="3100700"/>
          </a:xfrm>
          <a:prstGeom prst="rect">
            <a:avLst/>
          </a:prstGeom>
          <a:noFill/>
          <a:ln>
            <a:noFill/>
          </a:ln>
        </p:spPr>
        <p:txBody>
          <a:bodyPr spcFirstLastPara="1" wrap="square" lIns="0" tIns="0" rIns="0" bIns="0" anchor="t" anchorCtr="0">
            <a:noAutofit/>
          </a:bodyPr>
          <a:lstStyle/>
          <a:p>
            <a:pPr marL="114300" lvl="0">
              <a:buSzPts val="1800"/>
            </a:pPr>
            <a:r>
              <a:rPr lang="en-US" sz="1800" b="1" u="sng" dirty="0">
                <a:latin typeface="Centaur" pitchFamily="18" charset="0"/>
              </a:rPr>
              <a:t>Outliers:</a:t>
            </a:r>
          </a:p>
          <a:p>
            <a:pPr marL="114300" lvl="0">
              <a:buSzPts val="1800"/>
            </a:pPr>
            <a:endParaRPr lang="en-US" sz="1800" b="1" u="sng" dirty="0">
              <a:latin typeface="Centaur" pitchFamily="18" charset="0"/>
            </a:endParaRPr>
          </a:p>
          <a:p>
            <a:pPr marL="400050" lvl="0" indent="-285750">
              <a:buSzPts val="1800"/>
              <a:buFont typeface="Arial" panose="020B0604020202020204" pitchFamily="34" charset="0"/>
              <a:buChar char="•"/>
            </a:pPr>
            <a:r>
              <a:rPr lang="en-US" sz="1800" dirty="0">
                <a:latin typeface="Centaur" pitchFamily="18" charset="0"/>
              </a:rPr>
              <a:t>Ambient</a:t>
            </a:r>
          </a:p>
          <a:p>
            <a:pPr marL="400050" lvl="0" indent="-285750">
              <a:buSzPts val="1800"/>
              <a:buFont typeface="Arial" panose="020B0604020202020204" pitchFamily="34" charset="0"/>
              <a:buChar char="•"/>
            </a:pPr>
            <a:r>
              <a:rPr lang="en-US" sz="1800" dirty="0">
                <a:latin typeface="Centaur" pitchFamily="18" charset="0"/>
              </a:rPr>
              <a:t>u_d</a:t>
            </a:r>
          </a:p>
          <a:p>
            <a:pPr marL="400050" lvl="0" indent="-285750">
              <a:buSzPts val="1800"/>
              <a:buFont typeface="Arial" panose="020B0604020202020204" pitchFamily="34" charset="0"/>
              <a:buChar char="•"/>
            </a:pPr>
            <a:r>
              <a:rPr lang="en-US" sz="1800" dirty="0">
                <a:latin typeface="Centaur" pitchFamily="18" charset="0"/>
              </a:rPr>
              <a:t>Torque</a:t>
            </a:r>
          </a:p>
          <a:p>
            <a:pPr marL="400050" lvl="0" indent="-285750">
              <a:buSzPts val="1800"/>
              <a:buFont typeface="Arial" panose="020B0604020202020204" pitchFamily="34" charset="0"/>
              <a:buChar char="•"/>
            </a:pPr>
            <a:r>
              <a:rPr lang="en-US" sz="1800" dirty="0">
                <a:latin typeface="Centaur" pitchFamily="18" charset="0"/>
              </a:rPr>
              <a:t>i_q</a:t>
            </a:r>
          </a:p>
          <a:p>
            <a:pPr marL="400050" lvl="0" indent="-285750">
              <a:buSzPts val="1800"/>
              <a:buFont typeface="Arial" panose="020B0604020202020204" pitchFamily="34" charset="0"/>
              <a:buChar char="•"/>
            </a:pPr>
            <a:r>
              <a:rPr lang="en-US" sz="1800" dirty="0">
                <a:latin typeface="Centaur" pitchFamily="18" charset="0"/>
              </a:rPr>
              <a:t>pm</a:t>
            </a:r>
          </a:p>
          <a:p>
            <a:pPr marL="114300" lvl="0">
              <a:buSzPts val="1800"/>
            </a:pPr>
            <a:r>
              <a:rPr lang="en-US" sz="1800" dirty="0">
                <a:latin typeface="Centaur" pitchFamily="18" charset="0"/>
              </a:rPr>
              <a:t>Outliers are removed Using IQR Technique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395785"/>
            <a:ext cx="7917084" cy="450376"/>
          </a:xfrm>
          <a:prstGeom prst="rect">
            <a:avLst/>
          </a:prstGeom>
          <a:noFill/>
          <a:ln>
            <a:noFill/>
          </a:ln>
        </p:spPr>
        <p:txBody>
          <a:bodyPr spcFirstLastPara="1" wrap="square" lIns="0" tIns="0" rIns="0" bIns="0" anchor="t" anchorCtr="0">
            <a:noAutofit/>
          </a:bodyPr>
          <a:lstStyle/>
          <a:p>
            <a:pPr>
              <a:buClr>
                <a:srgbClr val="002776"/>
              </a:buClr>
              <a:buSzPts val="2800"/>
            </a:pPr>
            <a:r>
              <a:rPr lang="en-IN" sz="3600" b="1" u="sng" dirty="0">
                <a:effectLst/>
                <a:latin typeface="Centaur" pitchFamily="18" charset="0"/>
              </a:rPr>
              <a:t> VIF Between the Independent variable:</a:t>
            </a:r>
            <a:endParaRPr lang="en-US" sz="4400" b="1" i="0" dirty="0">
              <a:solidFill>
                <a:srgbClr val="000000"/>
              </a:solidFill>
              <a:effectLst/>
              <a:latin typeface="Helvetica Neue"/>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A screenshot of a computer&#10;&#10;Description automatically generated">
            <a:extLst>
              <a:ext uri="{FF2B5EF4-FFF2-40B4-BE49-F238E27FC236}">
                <a16:creationId xmlns:a16="http://schemas.microsoft.com/office/drawing/2014/main" id="{6F5B602D-CED6-1AF1-BA77-E868358844ED}"/>
              </a:ext>
            </a:extLst>
          </p:cNvPr>
          <p:cNvPicPr>
            <a:picLocks noChangeAspect="1"/>
          </p:cNvPicPr>
          <p:nvPr/>
        </p:nvPicPr>
        <p:blipFill>
          <a:blip r:embed="rId4"/>
          <a:stretch>
            <a:fillRect/>
          </a:stretch>
        </p:blipFill>
        <p:spPr>
          <a:xfrm>
            <a:off x="2210766" y="1365814"/>
            <a:ext cx="4328930" cy="50002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354842"/>
            <a:ext cx="2811438"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3600" b="1" i="0" u="sng" strike="noStrike" cap="none" dirty="0">
                <a:solidFill>
                  <a:srgbClr val="000000"/>
                </a:solidFill>
                <a:latin typeface="Centaur" pitchFamily="18" charset="0"/>
                <a:sym typeface="Arial"/>
              </a:rPr>
              <a:t>Model Building</a:t>
            </a:r>
            <a:endParaRPr sz="36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Google Shape;388;p62">
            <a:extLst>
              <a:ext uri="{FF2B5EF4-FFF2-40B4-BE49-F238E27FC236}">
                <a16:creationId xmlns:a16="http://schemas.microsoft.com/office/drawing/2014/main" id="{1733A341-9D4E-45C2-B602-DD6893B4A1FA}"/>
              </a:ext>
            </a:extLst>
          </p:cNvPr>
          <p:cNvSpPr txBox="1"/>
          <p:nvPr/>
        </p:nvSpPr>
        <p:spPr>
          <a:xfrm>
            <a:off x="185383" y="930322"/>
            <a:ext cx="8773234" cy="55660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endParaRPr lang="en-US" sz="2000" i="0" u="none"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2000" i="0" u="none" strike="noStrike" cap="none" dirty="0">
                <a:solidFill>
                  <a:srgbClr val="000000"/>
                </a:solidFill>
                <a:latin typeface="Centaur" pitchFamily="18" charset="0"/>
                <a:sym typeface="Arial"/>
              </a:rPr>
              <a:t>In this project, We investigate the usage of  different models to predict the output </a:t>
            </a:r>
          </a:p>
          <a:p>
            <a:pPr marL="0" marR="0" lvl="0" indent="0" algn="l" rtl="0">
              <a:lnSpc>
                <a:spcPct val="100000"/>
              </a:lnSpc>
              <a:spcBef>
                <a:spcPts val="0"/>
              </a:spcBef>
              <a:spcAft>
                <a:spcPts val="0"/>
              </a:spcAft>
              <a:buClr>
                <a:srgbClr val="002776"/>
              </a:buClr>
              <a:buSzPts val="2800"/>
              <a:buFont typeface="Arial"/>
              <a:buNone/>
            </a:pPr>
            <a:r>
              <a:rPr lang="en-US" sz="2000" dirty="0" err="1">
                <a:latin typeface="Centaur" pitchFamily="18" charset="0"/>
              </a:rPr>
              <a:t>Motor_speed</a:t>
            </a:r>
            <a:endParaRPr lang="en-US" sz="2000" i="0" u="none"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i="0" u="none"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3600" b="1" i="0" u="sng" strike="noStrike" cap="none" dirty="0">
                <a:solidFill>
                  <a:srgbClr val="000000"/>
                </a:solidFill>
                <a:latin typeface="Centaur" pitchFamily="18" charset="0"/>
                <a:sym typeface="Arial"/>
              </a:rPr>
              <a:t>Regressor Models</a:t>
            </a:r>
          </a:p>
          <a:p>
            <a:pPr marL="0" marR="0" lvl="0" indent="0" algn="l" rtl="0">
              <a:lnSpc>
                <a:spcPct val="100000"/>
              </a:lnSpc>
              <a:spcBef>
                <a:spcPts val="0"/>
              </a:spcBef>
              <a:spcAft>
                <a:spcPts val="0"/>
              </a:spcAft>
              <a:buClr>
                <a:srgbClr val="002776"/>
              </a:buClr>
              <a:buSzPts val="2800"/>
              <a:buFont typeface="Arial"/>
              <a:buNone/>
            </a:pPr>
            <a:endParaRPr lang="en-US" sz="3600" b="1" i="0" u="sng"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1) "</a:t>
            </a:r>
            <a:r>
              <a:rPr lang="en-US" sz="2000" dirty="0" err="1">
                <a:latin typeface="Centaur" pitchFamily="18" charset="0"/>
              </a:rPr>
              <a:t>LinearRegression</a:t>
            </a:r>
            <a:r>
              <a:rPr lang="en-US" sz="2000" dirty="0">
                <a:latin typeface="Centaur" pitchFamily="18" charset="0"/>
              </a:rPr>
              <a:t>"</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2)  "Lasso Regression"</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3)   "Ridge Regressor"</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4)   "</a:t>
            </a:r>
            <a:r>
              <a:rPr lang="en-US" sz="2000" dirty="0" err="1">
                <a:latin typeface="Centaur" pitchFamily="18" charset="0"/>
              </a:rPr>
              <a:t>Elasticnet</a:t>
            </a:r>
            <a:r>
              <a:rPr lang="en-US" sz="2000" dirty="0">
                <a:latin typeface="Centaur" pitchFamily="18" charset="0"/>
              </a:rPr>
              <a:t>"</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5)   "K-Neighbors Regressor"</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6)   "Decision Tree"</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7)  "</a:t>
            </a:r>
            <a:r>
              <a:rPr lang="en-US" sz="2000" dirty="0" err="1">
                <a:latin typeface="Centaur" pitchFamily="18" charset="0"/>
              </a:rPr>
              <a:t>LinearSVR</a:t>
            </a:r>
            <a:r>
              <a:rPr lang="en-US" sz="2000" dirty="0">
                <a:latin typeface="Centaur" pitchFamily="18" charset="0"/>
              </a:rPr>
              <a:t>"</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8)   "Random Forest Regressor”</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9)   "</a:t>
            </a:r>
            <a:r>
              <a:rPr lang="en-US" sz="2000" dirty="0" err="1">
                <a:latin typeface="Centaur" pitchFamily="18" charset="0"/>
              </a:rPr>
              <a:t>XGBRegressor</a:t>
            </a:r>
            <a:r>
              <a:rPr lang="en-US" sz="2000" dirty="0">
                <a:latin typeface="Centaur" pitchFamily="18" charset="0"/>
              </a:rPr>
              <a:t>”</a:t>
            </a:r>
          </a:p>
          <a:p>
            <a:pPr marL="0" marR="0" lvl="0" indent="0" algn="l" rtl="0">
              <a:lnSpc>
                <a:spcPct val="100000"/>
              </a:lnSpc>
              <a:spcBef>
                <a:spcPts val="0"/>
              </a:spcBef>
              <a:spcAft>
                <a:spcPts val="0"/>
              </a:spcAft>
              <a:buClr>
                <a:srgbClr val="002776"/>
              </a:buClr>
              <a:buSzPts val="2800"/>
              <a:buFont typeface="Arial"/>
              <a:buNone/>
            </a:pPr>
            <a:r>
              <a:rPr lang="en-US" sz="2000" dirty="0">
                <a:latin typeface="Centaur" pitchFamily="18" charset="0"/>
              </a:rPr>
              <a:t> 10)   "AdaBoost Regressor”</a:t>
            </a:r>
            <a:endParaRPr lang="en-US" sz="2000" i="0"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i="0"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b="1" i="0" u="sng"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sz="2000" i="0" u="none" strike="noStrike" cap="none" dirty="0">
              <a:solidFill>
                <a:srgbClr val="000000"/>
              </a:solidFill>
              <a:latin typeface="Centaur" pitchFamily="18"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245659"/>
            <a:ext cx="625067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u="sng" dirty="0">
                <a:latin typeface="Centaur" pitchFamily="18" charset="0"/>
              </a:rPr>
              <a:t>1. Linear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C:\Users\nandini\Desktop\linear_model_logo.png"/>
          <p:cNvPicPr>
            <a:picLocks noChangeAspect="1" noChangeArrowheads="1"/>
          </p:cNvPicPr>
          <p:nvPr/>
        </p:nvPicPr>
        <p:blipFill>
          <a:blip r:embed="rId4"/>
          <a:srcRect/>
          <a:stretch>
            <a:fillRect/>
          </a:stretch>
        </p:blipFill>
        <p:spPr bwMode="auto">
          <a:xfrm>
            <a:off x="0" y="1073852"/>
            <a:ext cx="2592781" cy="1955952"/>
          </a:xfrm>
          <a:prstGeom prst="rect">
            <a:avLst/>
          </a:prstGeom>
          <a:noFill/>
        </p:spPr>
      </p:pic>
      <p:sp>
        <p:nvSpPr>
          <p:cNvPr id="7" name="Rectangle 6"/>
          <p:cNvSpPr/>
          <p:nvPr/>
        </p:nvSpPr>
        <p:spPr>
          <a:xfrm>
            <a:off x="2954740" y="1409749"/>
            <a:ext cx="5957248" cy="1015663"/>
          </a:xfrm>
          <a:prstGeom prst="rect">
            <a:avLst/>
          </a:prstGeom>
        </p:spPr>
        <p:txBody>
          <a:bodyPr wrap="square">
            <a:spAutoFit/>
          </a:bodyPr>
          <a:lstStyle/>
          <a:p>
            <a:r>
              <a:rPr lang="en-US" sz="2000" dirty="0">
                <a:latin typeface="Centaur" pitchFamily="18" charset="0"/>
              </a:rPr>
              <a:t>Linear Regression is </a:t>
            </a:r>
            <a:r>
              <a:rPr lang="en-US" sz="2000" b="1" dirty="0">
                <a:latin typeface="Centaur" pitchFamily="18" charset="0"/>
              </a:rPr>
              <a:t>a supervised machine learning algorithm where the predicted output is continuous and has a constant slope</a:t>
            </a:r>
            <a:r>
              <a:rPr lang="en-US" sz="2000" dirty="0">
                <a:latin typeface="Centaur" pitchFamily="18" charset="0"/>
              </a:rPr>
              <a:t>. It's used to predict values within a continuous range.</a:t>
            </a:r>
          </a:p>
        </p:txBody>
      </p:sp>
      <p:sp>
        <p:nvSpPr>
          <p:cNvPr id="10" name="Rectangle 3">
            <a:extLst>
              <a:ext uri="{FF2B5EF4-FFF2-40B4-BE49-F238E27FC236}">
                <a16:creationId xmlns:a16="http://schemas.microsoft.com/office/drawing/2014/main" id="{C511045F-3213-DA15-50DB-DEDCA0B12780}"/>
              </a:ext>
            </a:extLst>
          </p:cNvPr>
          <p:cNvSpPr>
            <a:spLocks noChangeArrowheads="1"/>
          </p:cNvSpPr>
          <p:nvPr/>
        </p:nvSpPr>
        <p:spPr bwMode="auto">
          <a:xfrm>
            <a:off x="2515316" y="3175126"/>
            <a:ext cx="3735357"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Courier New" panose="02070309020205020404" pitchFamily="49" charset="0"/>
              </a:rPr>
              <a:t>LinearRegression</a:t>
            </a:r>
            <a:r>
              <a:rPr kumimoji="0" lang="en-US" altLang="en-US" sz="2000" b="1" i="0" u="none" strike="noStrike" cap="none" normalizeH="0" baseline="0" dirty="0">
                <a:ln>
                  <a:noFill/>
                </a:ln>
                <a:solidFill>
                  <a:srgbClr val="000000"/>
                </a:solidFill>
                <a:effectLst/>
                <a:latin typeface="Courier New" panose="02070309020205020404" pitchFamily="49" charset="0"/>
              </a:rPr>
              <a:t> Model Training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 RMSE: 0.2717304643557357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MAE: 0.20194591174710375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R2score 92.64719607467624</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0"/>
            <a:ext cx="595042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a:solidFill>
                  <a:srgbClr val="000000"/>
                </a:solidFill>
                <a:latin typeface="Centaur" pitchFamily="18" charset="0"/>
                <a:sym typeface="Arial"/>
              </a:rPr>
              <a:t>2. KNN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6" name="Picture 2" descr="C:\Users\nandini\Desktop\e05cac5a4e6359c59d74d471969c0267.jpg"/>
          <p:cNvPicPr>
            <a:picLocks noChangeAspect="1" noChangeArrowheads="1"/>
          </p:cNvPicPr>
          <p:nvPr/>
        </p:nvPicPr>
        <p:blipFill>
          <a:blip r:embed="rId4"/>
          <a:srcRect b="60398"/>
          <a:stretch>
            <a:fillRect/>
          </a:stretch>
        </p:blipFill>
        <p:spPr bwMode="auto">
          <a:xfrm>
            <a:off x="300250" y="1023583"/>
            <a:ext cx="2369189" cy="1542197"/>
          </a:xfrm>
          <a:prstGeom prst="rect">
            <a:avLst/>
          </a:prstGeom>
          <a:noFill/>
        </p:spPr>
      </p:pic>
      <p:sp>
        <p:nvSpPr>
          <p:cNvPr id="8" name="Rectangle 7"/>
          <p:cNvSpPr/>
          <p:nvPr/>
        </p:nvSpPr>
        <p:spPr>
          <a:xfrm>
            <a:off x="2750024" y="880407"/>
            <a:ext cx="6189260" cy="1631216"/>
          </a:xfrm>
          <a:prstGeom prst="rect">
            <a:avLst/>
          </a:prstGeom>
        </p:spPr>
        <p:txBody>
          <a:bodyPr wrap="square">
            <a:spAutoFit/>
          </a:bodyPr>
          <a:lstStyle/>
          <a:p>
            <a:pPr algn="ctr"/>
            <a:r>
              <a:rPr lang="en-US" sz="2000" dirty="0">
                <a:latin typeface="Centaur" pitchFamily="18" charset="0"/>
              </a:rPr>
              <a:t> Implementation of KNN regression is to </a:t>
            </a:r>
            <a:r>
              <a:rPr lang="en-US" sz="2000" b="1" dirty="0">
                <a:latin typeface="Centaur" pitchFamily="18" charset="0"/>
              </a:rPr>
              <a:t>calculate the average of the numerical target of the K nearest neighbors</a:t>
            </a:r>
            <a:r>
              <a:rPr lang="en-US" sz="2000" dirty="0">
                <a:latin typeface="Centaur" pitchFamily="18" charset="0"/>
              </a:rPr>
              <a:t>. Another approach uses an inverse distance weighted average of the K nearest neighbors. KNN regression uses the same distance functions as KNN classification</a:t>
            </a:r>
          </a:p>
        </p:txBody>
      </p:sp>
      <p:sp>
        <p:nvSpPr>
          <p:cNvPr id="24578" name="AutoShape 2" descr="data:image/png;base64,iVBORw0KGgoAAAANSUhEUgAAAaoAAAEvCAYAAAAU8oWdAAAAOXRFWHRTb2Z0d2FyZQBNYXRwbG90bGliIHZlcnNpb24zLjMuNCwgaHR0cHM6Ly9tYXRwbG90bGliLm9yZy8QVMy6AAAACXBIWXMAAAsTAAALEwEAmpwYAABBUUlEQVR4nO3de3AU55kv/m/PjDQjBAhJM0hIWMb4IoyNLwSbxIUPm42Ok8rJL2S3UsZeYpZNFP9cDpjF4LUdsLDBOBwbhXCAVH5Z2SFmOVskqaQ4f5xKZVWuOMfHWfANrBgLGwzGQQwaEBKy0G26+/dHa0Zz6e7pnu7p6Zn5fqpSMXPp6WaGeeZ93+d9HkGWZRlEREQu5cn3CRAREelhoCIiIldjoCIiIldjoCIiIldjoCIiIldjoCIiIldjoCIiIlfz5euFe3p68vXSjgkGg7h48WK+TyNveP28fl5/aV5/ttfe0NCgejtHVERE5GoMVERE5GoMVERE5GqW16jGxsawefNmRKNRiKKIL37xi7j//vvtODciIiLrgaqsrAybN29GIBBANBpFW1sb7rjjDtx00012nB8REZU4y1N/giAgEAgAAERRhCiKEATB8okREREBNqWnS5KEJ598EuFwGF/96ldx44032nFYIiIiCHb2oxoaGsKOHTvwT//0T2hqakq6r7OzE52dnQCA7du3Y2xszK6XdS2fz4doNJrv08gbXj+v38z1R8M9GPr3n0PsuwhvTRCVDz4MX736vppCUArvv9Z7lu21l5eXq95ua6ACgF//+tfw+/345je/qfs4bvgtfrx+Xr/R65ciYcg724BIePLGUD2EdVvgCdXn6Axzq1jff/E//hfwqw71Oyfes5k33+quDb9XrlzB0NAQACUDsKurC42NjVYPS0Sl5NCB5CAFKH8+dCA/50NppEgY4g/u1w5SQM7eM8trVJcvX8bevXshSRJkWcaXvvQlfOELX7Dj3IioRMj9faZuJ2eJ3V1A+0ZDj83Fe2Y5UF177bV48cUX7TgXIipRwowaqK1BCDNqHD8XSqY71aciF+9Z3orSEhHFLVsBfHIibY0Ky1bk75xKlBQJQ351D/DRB4Akmj9ADt4zBioiyjtPqB7Sui3AoQOQ+/uUX+XLVhhKpJAm1kXMPo/SSZEw5O3/Alzpz/oYufi7Z6AiIlfwhOqB1vWmnpOaLSgDwCcnIJnMFmSwm/i7/O9PWQpSWPw3dp1OEhalJaLCZUO2YCzYyYdfB050QT78OuSdbUrwKhHKSOpJYMBCIsTti+Ftfdy+k0rAQEVEBcuWbMESTo2XImGIG/4J8g8fBq5czv5AM2rhXW0sKzAbnPojooJlR7ZgIaTG2zU1mXgcjI8Dn3Tbc4KjI/YcRwMDFREVLhuyBd2eGm/nOlxa9Q+7TKm0/5gJOPVHRAXLM1GyR1i8FGheAGHxUvNll5atUIJbIjelxts1Nal2HDt4PMCqtfYfNwFHVERU0LLJFkx9frap8U6wa2rSlqnM2jpgbAS4OgTIMjB9BvC9x+Gdt8D6sXUwUBFRybMa7HLJytRk0prUKYvrUeu35TwgaWGgIiJysyzX4Wxbk2q6HsIjT+Z1hMlARUTkYllPTVpdkwrVw/vCz7N/vo0YqIiIXM7o1KTY3QW8/GOlukQ2dfpiBA+EdVuyf77NGKiIiIqA2N0F/PgZQJasH+y2Ra5JJgGYnk5EVBz+9SV7glRNCMLyVuvHsRFHVEREFqlVjkAw6Nhryx0/tlZMFgC8PuDWhRCWt7pqNAUwUBFRichVhXStyhHRLXsAX7nl42u9Jg4dgHzmJHDhnPUDlpVDeG6P6wJUDAMVERU9u8oQqdKoHDH07z8HHlpt7dgqbC+FVFYOPLbZtUEKYKAiolKgV4bI4kZfrYoPYt9FS8dVPebh15WsPlltC7BJs+dAaLzWVVU4tDBQEVHRy2WFdK3KEd6aIGxIbYgTf/dvwP/+lT0Ha10P7+Kl9hzLAQxURFT0clohXaNyROWDD6Pf4qHja1GfngLCf7V4tAlfv7+gghTAQEVEpcCGdiBatCpH+OobgIvZT//Zuhbl9QIzaoFVa/NWr88KBioiKnq5rpCek6K2drbluGE+vBu22XOsPGCgIqKSYHcwsb3rbm9Ymd4buWpPskQCtzSBzBYDFRGRSQXRdTemJuSeJpBZYqAiIjLLYLq71qhLioQhv7oHONFl++gJAOArA/wB4IabXVlpwiwGKiIikzTT3Y8fhbhjI4QZNRj5b/dD3r01bdQlrlwD/OsO4MrlnJybsHgpPC5tApktBioiIpO00t0xOACc6IIMYODYEWBkOPn+SBjYtytnQcquTEa3YaAiIlKhmyyhlu6eKjVIxQzYGKQCU4A5NwCybHsmo5swUBERpciULJGa7o6es8poyojouPUTXL+tIPdDZYv9qIiIUuklS0zwhOrhaV0P74ZtEObfoX4cweav2K/fD++//q+SClIAAxURURrTtQGXrVDWhxJ46xqBchvbfLSuh/fvvmPf8QoIAxURUQqtDbJat3tC9RDWbYGweCnQvADC4qWY8ewue6b5AOD+1oKrz2cnrlEREaXKojZgauULXzAIiKL1c5k6Hd7/+k3rxylgDFRERCms1AaMZQte+OQje06mCLP4zGKgIiJSkU1tQCkShvzfnwIGrPe5ihFmzrLtWIXKcqC6ePEi9u7di/7+fgiCgJaWFnz961+349yIiHLOruKyACC/+LStQapYN/CaZTlQeb1ePPTQQ5g7dy6Gh4fx1FNP4bbbbsPs2bPtOD8iIsPMBp1si8vGX+fcp0DveeXGsVH7LqSA2sQ7wXKgqq6uRnV1NQCgoqICjY2N6OvrY6AiopxLDEwIVACfnQb6IgAMBh2DxWVjxO4u4OUfA/2X7L0QQVD+N70a+N7jJbdPKhNb16h6e3tx+vRp3HDDDXYelogojaEWGTpBB8i8XyopEI6PKZmAdpt3G7zrn7f/uEXEtkA1MjKC9vZ2rFq1ClOmTEm7v7OzE52dnQCA7du3IxgM2vXSruXz+UriOrXw+nn9ubz+gf17MGKgj5NvaBA1GucxUDcLIye60u849SHER/4eEKNWT1OXUDsTNWvblFT2ImL3e29LoIpGo2hvb8e9996LxYsXqz6mpaUFLS0t8T9fvHjRjpd2tWAwWBLXqYXXz+vP5fWLF84bely0cprmeUhf+zbw4fvpo7JobgMUAOD2u4Hlrej3lQNF9jnJ9r1vaGhQvd1yoJJlGT/72c/Q2NiIb3zjG1YPR0RkiGarjUQqWXNSJAz5YAdw8kNgdAQoKwemTgc+HwQyH9EeretLutKEWZYD1YkTJ/CnP/0JTU1NeOKJJwAADz74IBYuXGj55IiouJnJ0kt9rLzkvvTqEV4vMG0GUBOEMBGkEo8nRcKQX/ohcDnh175dZY6Mmj2HQcoky4Fq3rx5+NWvfmXHuRBREdIKRmJ3F7BnqzKqwcRY5p03Id5yZ1r7dNU08rf+D/Dt7wLvH5ls6S6KSkbeQB/kCz3AyDCk5a3Kcw52AH95N+frTpkIjdfm9fULEStTEFHOaO1TEleuSQpScdFx4NgRyD1nk9PK1dLIJQn4VQfgK1OCVCJZBoYGlWMdO5KTa8sKN/BmhdXTiSh3tPYp7duVHqRSH5PQ+0mzvQbg/NRdtsr9EDJsJCZ1DFRElDOaAeZy5oywxOdqtdcoKI3XMkhliVN/RGSJXkKEZmaeJGU8bmJwkpfcBxx+3aYzzg8Wl80eAxURZU2vVh6CQSXAvPUGIJnsy5SwliNFwsCru+09cadVB7k2ZQEDFRFlT69W3s0/gvDGHyCbCVK+MghfuCc5rVztNdxG8EDY9jMAmNyjNTYC+APA9TenZTGSOQxURC5jdG+RlT1IdlXlzlQrTzcJQo0/ALk3DLRvglgxBRi8AgwOWD3N3PL7IWzePfn3uXoTAFYmsRMDFZGLGG07YaY9RbatLDKdJw4dAHrOqt4fX18KVJg78NAgcDoHhV9zZep0CD/cYbjzr3ywY7Kw7dxmjrQMYqAichOjbSfMtKcw2coik4xVy2tCwLIViIZ7gE9PmT5+QfB4gAWLMgYasbtLScX//AowNgbICUkkx45APvsJpCdeYLDKgOnpRC6SaSrN7OPMPtaQTGtGsgz5UgT9z661v2+TWyxYBO/qTboBZqTrPWBnG3CpV9kzJqtkOl6+mLRfjNRxREXkIlrp3Kn7iIw+zuxjjcgY4C5fBPbtgnipN6vjF4vBPVsNZTtm/YOhhHBEReQmy1YoqdmJ1MruGH0cJvYg+QOGHmuEoQB3dSirYxeMkeGMD5E+/9zQoYpiM3OOcURF5CKeUL2yBymxvToA+Ze7ISVk66U+TiuTL74HKbFckT8ArFxjOkMwfntvWDmGXgmkPBd+zTUjwcUTqIB0NUOw4v4qQxioiFzGE6oHWtdnzNaLPU6X2nrS6AiEN/4AzFuQ9nDdIrKv7k4+lsejXWFibNTQtRYkQcgYXKRIGLKoMe1XUQn4fMz6M4GBisitTGTraY2CTCdSaL3mrmfTi78aKINUlKZOzxxcDh0ABlT+jufdBu/653NzXkWMgYrIpYwGGb2Rl9lECs0AVigVyp0QrMv4EM2/x9R2JGQIAxWRSxkOMhqjIPlHTwBzm5V1kMRq5aF6yEvug9TRnjYCM9TevcQZKS5rd6ZlqWOgInKrZSvSW62rZOtp/nofHACOHVE24N5+NzAyPNnC/dXdkFVGYEqV8j/Fbi1t5X4lKSRxrclotuSyFfCeOQnxwjnzz6U0DFREeZAxsy52+8o1SmFXncy+jKOgvgiEG+fDM1GDTupojwepuEgYctsPJv5Q4kGqchqEWxdOBpUsaiR6QvWY8ewu9O3bbXt9xVLEQEXkMN3Muld2xqfpZAB498+QZ18HYWa99hed2sgrhXz8KKRIWEmw6NV4HNehFDfcDE9iskoWZaYAwFffkHwcyho3/BI5TSuzrqM9vfPt+Bhw+gTkw69D3tmmjLhSeEL1ENZtgbB4KTCtSv01Bwcg72xTas/1fGrThRSpT06o/j1T/jBQETlMc03p8wztLGKp6So8oXp4WtdDePql9IoVic9v36i/UZeUoL7pEYjPPQapo51BywU49UfkMM01JcEDQL82nFqQU1vXws9fdH8fJzeTJOCvZyD/9YzllihkHQMVuV6umv7ljVY2X20d0H1M96mp6c2q610ffQB4+U/bNhZaopA9+GkmV8tF079806rTBwDyjo1AX0T9iQnpzfHgffxo+sgpdZ2LLJPffxtSR3vh/0gqUIIs52erdE9PTz5e1lGl2Io6cfQTqJuF0a9929I/bKmjHfLh19NuFxYvdX1GVTbvf+LfX7w77sT+p8QUdt3GhZQ7ZWXA/DsN1egrxX//Mdlee0NDg+rtHFGRbVK/QEdOdAEfvm9p9GN70z+Xy7rQLDljfFzpzNtzVhkVA8U1Le1SDFRkH5tbngMsRaOmWIN0QYmEIR/sAHrOFtW0tFsxPZ1sk5PRj4kGgcVEioQhdbRD3LExLUVaM0hPq1JKJdWEHDrLEqe2yVpnCwFljyMqsk0uRj9GGwTmk5msRLG7C9i3S+mAO6USWLUW3pS+UBkTSDSyBoWJ+6VIGPKLTwP9l3J0xaSHI177MVCRfQwWUTXL0LpNnugFFQSDSY8Vu7uAnW2ANLFXangI2NkGcd2W5GClVQ29fRPEYJ2SZFFbN9kOPaUBnydUD3F8LAdXS3GheqChSSn6m6KUp6VzhYGKbJM6+rEj68/19Nblbv5R8u37dk0GqRhJVG7f3hG/SfMX+aVe5X+pPjsN+dU9EM9NlEaa2zwZxMheCVl/ACAnrFEBKIlp6XxgoCJbJY5+qkogPdfUutzVIfWDpNxuuidUXyR575XKr3yyoHYmEKxTndZ1+7R0sWCgIrLA1LrclEpluk/t9kQGqqGTQ6qDENY/rxl83DwtXUyY9UdkhZmsxFVrAY83+TaPV7k98abEaujNC5QGfuQsvx+4/W4IT7zAEZIL2FKZ4qc//SneffddVFVVob293dBzWJmi+JXK9Wtl/aldv5Gsv1TiC08Ap0/k8hIoVbkf3r2/tnSIUvn8q3FlZYq/+Zu/wde+9jXs3bvXjsMRFZTU6Z/YHqi+oUFIldOSSh8Jb/wBstZ6R0rAk5fcB+GNPwC9xf+jznXG2UTSTWwJVPPnz0dvr0o2ElGJSUxXj3/Vxbr3vro7OY396GGIq5+Bd94C9TT3t96AnJolSM4oK4v/Z9FV7y9ATKYgspNWuvq+Xemp5aMjwJ6tEB/6AfDqHmBsNPl+Bqn8WbkaQHFW7y9EjgWqzs5OdHZ2AgC2b9+OYMpmyGLk8/lK4jq1lOL19w0NQnXS6Orn6k8YHVFa0JM7CB5MXbsZlUv/KwBgYP8ejKj88PD//jeoWves7qFK8fMfY/e1OxaoWlpa0NLSEv9zKSwylvJiKlCa1y9VTlO/Q+ToqBAId9+L4VvuxPDE51a8cF71cSN//RTjGT7bpfj5j7E7mYLp6UQG6RWKjdNKV5+p/g+QcmxaFbB+W9KakyZBSNtWoFkO6dyn6u8/5YQtgeonP/kJNm3ahJ6eHjzyyCN47bXX7DgskWtIkTDkl36oNHE80QX58OuQX/qh+pdVQxMwrQpCVbWyF2fdFgiNTc6fNEGYf4eS/j//zswPbl6Qvu60bAXgD6Q/dnSEVdIdZMvU3z//8z/bcRgi15IPdqS3eL98Ubl99SYlkB3sAD54D4gqq1QyAPSchfzJCaC7y/FzLikVU4Dhq8m3TWy8jv+YKCvTTjv3eID/tjz95lA9xIYm4PRHafexSrpzmPVHZMTHxzVv120NHwkzWSLXPN70IDV9BrByDQCkvzeCAKTWOZAk4OcvQpp/R1r6uTBzFmSVQMUq6c5hoCIyIjV1PCY2BcT1ivxRS+O/0g/s3gK5rBwYGky+T6sYz+CAMrWbmn6eo/Y1ZByTKYiMUFunAAAxCvkv7zp7LmTM2Gh6kDIipUtvau1FYfHSeJNKcgZHVERG3HCzdvuMbL4MydXklBEyq6TnFwMVkQHC8lbICYkSVMD8AWXKVs/AZQDZFREm+3Hqj8gAT6heGVVR4ZpWpUzfNRjYKjB9hhKkdrYppa+Gh5T/39mm3E6OYqAiMkDs7gJOdef7NChboXoIT78ET+t6CDNnZXy4MHOWMpJKTdSQROV2chQDFVEGyi/rZ4DxsfQ7BcH5EyJzamcmJz+oVQ9J5A8oj7mq0o0Z0L6dcoZrVGRZPtog5PI1E48NQQBO/AWQJfUHx1KdfT7ghluUzrAjw4DgAbqP2XI+ZIE/kNZK3hOqh7RuC+QfPQEMDqQ/p6FJ2eg7pVKZ8ks1pTKHJ0xqGKjIEr02CMhR5ehctl6IlUpKq0KRSTQKnPoQqAmZfy7lTuO1qp8JT6ge0vw7lH1TKeJTg6vWKmtUidN/Hq9yOzmKU39kjVb/pVzWQcvha8qv7sk+0IyPARfOKft3tDYIkzXlfmBus+EpV0Hvh4tWAeGJjbzeeQuAdVuA2plARaXy/+u2MOsvDziiIku06p3lsg6aHa+pNnUIADjBjC7XKisH1rRNdkQ+2KFUjBBF5UdC6hpidVC3ekRsClBvCtk7bwGwvSNXV0QGMVCRJcKMGqgVpMllHTSrrylFwpB3bAT6IgAmpg4/Pg5cc512eR3KPbUafADg9QK3fgHC8tZ4EPGE6oHVm+IPSQpcADC3OenxWriRtzAwUJE1+aiDpvaa1UHIA/0QH39I+XPKF1VSgsSFHqD/UvIx+yLpt6nR+jKl7JT7gdlzIITqIY8Mq1b/EBYtgSdDMEkNXFRcGKjIEiPTJ7l+TQQqgDMnk7Psjh2BfPwoxMc2Q6gNGUuQkDQy+wBg9hxg6nSg+31broEmjI0CfReB1vUQAMg9Z3V/9OQjw5TyT5Dl/Pw87OnpycfLOqqUW1EDzl2/1NGumr0FQNkTc91N1gNMVY2SqswkidzwB4DVz0CoDWkGItV2KhMFY/WCVb6CWyn/+7e7FT1HVFSQkqbyzpzUfuDoiD2joAE2ycup0RFg5zOQ122FV2uaTy/bU+M5udzKQM5hoCLDnPxlqvdauo0KqXBJErBnK6TN/0OZ3k35DMi96u+3brZnFsGN3IeBipJoBQgnf5mqvtbRwxAbroUwc2LRnUGqOE00opSWrUj/DGj0BNPL9szH9gmyHwMVAUhI7z3+HjCutLKIpW2L11ynZNmllpvJ1S9TtV/BoyPA6ROQT58AvPzYFjO5vw842KH+GUht0ZEhwzQf2yfIfvwXb1A+s41y/dq6U2l9kfh+IzWJv0zj59lzFrjQgwuCB5g6TbOHTzw4fnxcSVLwB5RWGlf69U9YjBq9NCpE5z/T/gw0NEGYOcv4vwW2kS8KDFQG5HNB1pHXVhvBGBT7ZaoZ7EaHlR4+KaVnVGvqRceVfTRl5VmdCxUJvR8qFy8AM2dB+Mc1hj7/+dg+QfZjrT8j8lHPzsHXznq+PtYOAdAPdmo9fA4d0N7XND7GYEXqBgcgH34d8s42ZQRvgCdUD0/reng3bIOndT2DVAFioDIgnwuyTrx21vP1E+0QDJ3P0GDSHzM+fpwt30tOWZnxxzr1Q5FcgYHKAK0vcicWZB157UyN5DQkdkrNeD5jo0m/gDOfP8sUlQRfGdC8QGkRP/9OU09l5l7pYKAyIkM7gEJ/bc/E7n5h8VKgeYHSziCT1HPIFOwkKfkX8LIVSp03Km233Anvhm2TnyUzGZ2BitycE7kOkykMyOeCrFOvnVhFWjUxoqwcuP5mQJZUzyHpPN87DIyNpL5E0i9gT6geYuMc4PQJW6+DCokA3HUvxD3PJ22LIErFQGVQPtsBOP3a2QbH2Hlq1d5Lne4TZtYr+6KoRMnA/r3J+6LMGBm293TItRioSFXqCAuHDkC0e++K2uP0CILSCpz7qIpHtkEK3LRbShioSFc2+7hiIzL/73+DkQvnNYNb7HHywQ7g/bcy93mSZQapQlFWruyLy1VzBm7aLSkMVBSn2p5dZx+XNHG/lbUzT6geUqACmt1mps/IXKmC3Gf6DPgamhDtelv7MeV+7bYpNSElyCXutfMHgMZrIUwEKe6HKh0MVCXETEXy2MgJU6erHkuOhAGNkRYAyDvbMGJwFKabZsxuuoXpUi8kQQCmVwNXLqs/JjAFqJyWHIx8ZcAtd0JY3qr8mRUlCAxUJSPjFJ7WyEmr6+3AZeBSb/rjYynoZlorCNwlUYykixeA2++GEKiAfPxoelHjK5eV+2+6RTsYsRUHgYGqdGgEIvlgB7B6k/aopqoa8HjSEyOmTk8PVNAfHandJ0XCwMnj2uc9txlIbU9OhWNkGFjeChw/qnm/Z/UmR0+JCg8DVYnQDCDH3lL2sWhsnhRi2X8qa1fy6Y/SHz+RiWWktUJ8lBfNsH9mapUyshscYCv4QnOhB3LbDzTfY2bukREMVCVCqy8PICsVy6uDygJ2YkuPxEXrlCkYKVMKeob0dCkShty+SXVUNnnSHuXcYljJwh08PkAykH3p9QL9l7TvZ+YeGSTImulWxh09ehS/+MUvIEkSvvKVr+Bb3/pWxuf09PRYfVnXCwaDuHhRo0K4w6RIWPeXLYDJ9QSDi9eZkjO00tONtZIXwHp/LlUTUn5EXLqQft/suUBlpdKOQ+9HyLQqCE+/VNTJEW769++0bK+9oaFB9XbLIypJkvDyyy9j06ZNqK2txdNPP41FixZh9uzZVg9NNvKE6iHecmfyCCWVyfUCvYoZnlA9qtY9i3G1D2um/le+MmDWbOCz04bPhRzUF9GsByk0XgNP63qIOzbqBiph/h1FHaTIXpbTrU6ePIn6+nrU1dXB5/PhnnvuwVtvvWXHuZHNhOWt+oVje85C6mg33OcnW3JvhuPfcidQqZ4WTy6RmsE3QY6EIXW0KwkwWjjlRyZZHlH19fWhtrY2/ufa2lp8/PHHaY/r7OxEZ2cnAGD79u0IBoNWX9r1fD6fu64zGER0yx4MvrILY0cPKw0KE000pfOc6saMrXvhq1cfhhuldv3RcA/6zp/Vn9SLtaYn99J4f4Ses5A/0ajfWFaO8jvuRsX/8yBGf/8biH0X4a0JovLBhy1/1tzIdf/+HWT3tVsOVGpLXIIgpN3W0tKClpaW+J9LYe42X3PUemtH8JUDDz8BIfaYv7yb1tRQungBl3ZtBfx+JSkCAOY2Q1jeamq6Jnb9ieeDCz2Zi4le/dzM5ZJblPshq72306ogzL8DWLYC4wDGEtYnxwGMfPg+BJ2SXIWKa1QuWqOqra3FpUuTmT2XLl1CdXW11cNSlozW5outL4mPP6R+oO73kZTMcOwI5M9OQ9qwzdQXirHECSoKWhu3G5rgiRU47mg3txmcCDasUV1//fU4f/48ent7EY1G8eabb2LRokV2nBtlQ6c2nzkqk3N9kfhxpIm1CHHHRtV1LSkSxsDOZyH/6AkGqVKh0oMMSN4rpbWfj916SY/lEZXX68V3v/tdbNu2DZIk4ctf/jKuueYaO86NsmD6i2Bus34mYOpxIuG0RnepozYpEob80g8xcrk0pz1KliwrhWMTW3ekJE5o7efjxl/SY8uG34ULF2LhwoV2HIqs0mrPHahQAsjBjqR1J7QsA85+klwYVM+Zj9Xr/yVM38gHO4wfjwqH1wuIov5jQrMgNDZB7u9DoG4WRr/27eSpYqO9yogSsDJFqRgdgbxjY3LliWNHlCD13XXAvl36GzRjtIrUApCPH1WmALu7bDhhcg2PR3nfMwUpAIicBx59Gt5QPapUFtSz7R5NpY2BymaJGW4DdbMgpf6itPk10v6ha2XUnftUfe/L5YtA5yEgWGcsUOkZHID83GOWuraSy9TONPe5GB3JmBiht1GcSA0DlY1SM9xGTnQBH76v2w3X6mukrg9p1vTT+zX8wXvKJls7MEgVD1+Z0k/K5A+Y+Mi6RPcQkf3YCMhOtmXcWXiNZSvSq09UB/Vr/MXu4/QLJQpUQJip8ZmYOk27SPDgAOSdbYiGi7+eJzmDgcpGTqTeZnoNT6gewrotEBYvBZoXKP/fNDdzpYeR4cnnTauy7XypgMmy+g8ffwD4f5+C8Oxu7R83kTCG/v3nuT9HKgmc+rORkdRbrfUl3XUnk6+RugYgvvBE5pMPVExWj5jbbC4TkIqTx6MUM165BtizdXJad3QEeHU3sG4LhHVblL1yKuufYl/hfX6M/jskZzFQZSmpLFAsJfzKgOo+EnnJfZA62iGfOwv0fBrPnIutL4kr1yj/8BPXnT76AGLTXGWkE2tWCCglanxlyVN5Oum9UiSsvKaesnLgzEnIAwmjtZoQUDktrbxSEn9AGalZ7xRDbjS3GQAgvPEHyKlrjxOff0/rekjz74B8+PW0p3trgtDOEXUfo1VdyHkMVFnIWBbIHwAamhC4Zg5G7loKvLobstZjI2H11PDLF+MjmljggiAkp5eXlQHz79SvwXfoQOYEh/ExYCBlSjHWykErUPkDwEM/AF7+sf6xqTAJHqXaPgxMaWvsjap88GH05/g0baW3/sssxbxioMpGpn5KoyMQZs5C1bpnMbr9ae0gFXN1KPNrqk3DjY9DCFTo/tqztD42fYayhybx/CeCI1qWAa/s5GiqWN22KP65yjTdrLU3ylffABRQUVaWd3IvBqosGPngxh5j6EM+pRIYNhCsDJxL2hy7VqUKA4SZs4Dvb1CdsxfbN3ENq1j5yuKjKQCGqkkUw94olndyLwaqLGjuVUp5jKHHejzA3z2UeZSW4XUAjTn2mpCSnp4YVFLX0dT4ypT1sEsRpDZtkSJh4ASrTxStW+5Mq7RfEtUkWN7JtRiosqH2gU6U+OHO9FhJUoLUyjVKhYgP3lPf81QdTF+jSv1HpBbs+iLA7XdDuOmWycSP0RHg5IeZ91YdOwJ0vQNZUjYLxxaX0dDEKb9iFaoHWpYpyT+pQSllxCR2dynrq1eHlFmBVWvhnbcgTyduXckE5AIkyGqdDx3Q01PYmwFVs/4SMvQ8ofr0xoG955VSRip7moTFSwFANXsKtTMhrH9e+W+df0Tijo3qI53mBfBu2GZfbyivDxCj6vf5K4DRDI0RyTkzaoGaIDBwGfh8UP29qZwGzJ6jjP6X3JeUgQoAmNibl/RZ6+4CdrYBUkLFE48XWLclHqxKuXEgUNrX77rGiaXKzJx84mO1gonuWlawbvJLQuc1M82xywc77OkNpRWkfGUMUm6SEmCkjnbVH0LCrQuTGhumJf+oZb7t25UcpADlz/t2Ads7bL0MIgYqh2UMJjr3ZaQzxy5Fwsq0Yi6lfnGRs3w+4JaFaSP7OANrMIYz37QyVY1ksBKZxEDltExfFiYXc9Oy/FauUTZopla+6GjXX5Oyg04LEHLALQvhXb1J824jazCGM9+0MlWnVGZ58kTaGKgclunLwsxirtZOeqzbAm/Kc7gXpEgIHkBW+UHgDySnlGvIOGVtNPNt1Vr1NapVazOeA5FZDFR5oPdloXdf6uhJHhk2vJPeSEo9FQC1IAUAjddmnZ1mdFSeyDtvAcR1W4oq64/ci4GqQKiOnnxlqo9VHT0tWwEcPcx+UUVKsBCkjI7KU3nnLWDiBDmCgapQqO2R0lhzUku+8ITqIT70A6CjPRdnR04ShOR9bFY2pZZYfbtcVEcvtv1kbsRAVSA015jKyoBxY5XUha63Of1XDJoXQKiqtuXLtpTq2+WiOnrafrLhIWBnmzItuuTL9pw4MVAVCs01pvl3QghUGPrSKsYvn5JTHYSwcrVt1RJKqr5dLkaPevvJGKhsw0BVKNSysfwBoGUZPAanGZhQUcC8XqXKxKq19pb00cjyi/dQK6JSQnqjx6ynBLmfzBFsRV8gPKF6pR6gPzB540SnVclotQm1tuJl5UBVEf56LjaiqPQsM/N+G+CZqF4hLF6qTCkuXqp8zl7drVSxONEF+fDrkHe22fq6+aA5SgxUQN7Zlt31au0b434yWzFQFRDhjT+kZ+3Fpi4MUA1242NKHTghtUZ66ot7gNnXKV9kic8nZ5l4v43yhOrhaV0P4R/XKDf8/EXVKTL5YIFn+Kn9UIv9WWtKMJNVa5X9Y4m4n8x2nPorIGYXvtP2XS25T5k7T0tRl9VrN8V4fcA/PwfvvAXKMdUK55JjcrHWaKhg8fH3IEXCBTsFqLXZXv7lbtXHG/l75n4yZzBQuUimeXIzC9+qGU5vvZFdPT4xCnQeglQbgrxjo/nnk61ykuhgpB/a+HjBp62rbaiXLCaUcD9Z7jFQuYSh1FmD5W2kSBhy+yZlTSPpDgtFYz8+rnxJJfbDotyqnKZMs+r1ILOJ0VFaUWaOsmGi6zFQ5YgUCWNg/x6IF84byyIykDqrNnUhL7kPOHQAYrwp4ihw8rj9BWivfg75/bftPSbpEm5dqHxZOtDIz2hGaDGmrbNhovsxUOVAbHQ0kmFjYVLzxZ6zqsfSSp31huqV23e2pfcPyhW1atlkzvRqADJwpT/5do8nufq8PwB5yX1KGSMnptrURhUeb/IovIhHGWb6y5Hz2OE3BzQb1C1eOtmgzmi33SlTlTWixASIiZRiHDqg3hGY3KmsHHhsM9B5CDh2JP3+1GCl0lk3l9SSbzIVp9VTyh1ugdK+fnb4LQCGsvOMLF4DwNXP029LHIlR4RgfU774RzS6IKf283K45p7qqILZa+QCDFQ5YCQ7TzPITKtSNneqBagE8V+9Fs6TnGf2fVP7nOSisCqRm3HDby5obSxMmN/XXJSe2wyMj2Z+jZ6zyi/z6dUWTpScFgssaZ8PvccniE0ZF1vVCCI9DFS50tAEoapaGSHdfnf6WoNWMBsdTa6GrmVwQFnn+HzA3vOm3Jn4sZJUtmhus/5zUpMX9LJDiYqUpUD15z//GY8//jiWL1+OU6dO2XVOBS2eJHHsCOSBy0pAUcno06yxdvK4+oEFQdlXk/aCGh1fyV1qZyb9WPHERtiDOj80BE/alF4pteUgirEUqK655hps2LABN998s13nU/hM/OKN1Vjzbtim1Fp74w/a+59uuwuYPcf+8yVnBOvS15EyJtSkr2RpTRkX4/4mohhLyRSzZ8+26zyKhpVfvHrNEYXlrcoCupWTo/wJVKS1zcj4mZBliHueh7C81XR1kkRayRdmbyfKF2b92cxKIzq95oieUD2kZSuAjz4ALifuTxCgWlE2dbMm5U9NCDj7CeSJ9y22ARwNTZmfe+wI5J6zyZvFG5qAWIr73ObkQJZCqzSXONHKw+jtVrrgElmVMVBt3boV/f39abc/8MADuOuuuwy/UGdnJzo7OwEA27dvRzAYNH6WBSS6ag36z5yEeOFc/DZvXSNmrFoDX4Zr1nzuI/8CXzCIaHQMl71eJK5KCTW1KLt+HqSBfkj9FyFU1aJsViOE62/G8P/8/5SNwsLEDK/M9SyneWbWw3ftDRh7643kOyJhlM+5AWJdY9L7rSoShv/3v0Hlgw+jf9dzyZ+P8DnMqK7R/GwN7N8Tr5CSeDzPfpW+Vjq3+3//G1Ste1b/PFP4fL6i/XduRClfv93XnjFQPfPMM7a8UEtLC1paWuJ/Ltod275ySGs3Qzh0AL6hQUQrp0FatgL9vnIg0zUnPDc27ZL4XGnfbsgXLyQ9Re67iPEbvfA88QJiHaVGuruAnc9MJlowQOWWr0xzbVGqDmHsinrCxNiVAQix9/vwn6DXa2XkwnmM7tsNOSWoiRfOoW/f7njFk1TihfPq5zU4aOr2kQvnMW7y32wpV2YASvv6WZmiAMR2+Ndk8Wbp1RyTe9UX3mO1/mJrC3j7/zIb0Em33An89Ux6tXpMTvlqTQd7QvUQl9wHHPk/gE41M2FGTVbrn5rTyVMq1Ws3atzOZA3KJ0tZf0eOHMEjjzyCjz76CNu3b8e2bdvsOi9Sc+Wy+u0Dl5M3gopRZ8+rlIXqISxvhbD++bR9cd66RiXJQWcDuBQJA3u26o96Jx6bVcaf1muvWmvu9iItRkuFgUVpc8juob/4wgbg9Efpd1x3E4SZs1ig1kk+H3DLwqREhtRsuZpVa5RpW5X74hl2GgWMAQCBCgi3352UjZdWyNhA4dp8Zf2V8tQXUNrXb/fUHwNVDqm9WVa+HPSqssv9fcCJrpxeDwHw+oBbF+pm2sUY+ccq7tio+b4lVtuPKaTU8VL+ogZK+/q5RlXAzKYKp6UE6+yhEbjHKrcCFUBgClBdCwCQD3ZAHBm2HCw015D8AdXpNvZNolLEQOUkraoV+3alL8SrtHjQ60QqqQUxysxfoew3i0aV6TyvDxi5mvyYQCUwZYrSEr7/UtJdlvcZqb1v/gCw+hnXjpSInMZA5SDN7Kyr6p1z1R6v9Ys6NYih56x+HblSJwjAdc3K5unYBurxMeX2VCNDyv+0RMKQ2zdBXLU2qdFgdNUaYGKNSgvboBNlVvCBqpDm7M2mCptNCY4FMWnii5N03HSr8n580p18+5iBFitqLvUCO9sgT1QDkQH0nzkJae3mjJ9HTucR6SvoQKW15pPvci+x4Nk3NAipctpk8NRaY0pZowIAVAchjwxD3LHRVAAWu7uUdOfE1vWU7uIFyGc+tveYKSWrxAvnIDjYoZeoWBV0oNKtVJ6nL4fE4BmvVZAQPDXXmBKn7QIVwGenlX5TMB6A43tyGKQyU9mcmwuF2n6jkGYqqPgVdKByZW+eDMFTb40pdrvU0Q65L6J5jFRid5eSkHH5EgvR2sXjUUojZTsVGPPZaUgd7QX1Re/WmQoqXQXd4deNvXnsCJ5mjiEefh1o36iMEBik7CNJ2r3BzLj6eeG1i2cXYXKZgg5UeqVp8sWO4Gn0GFIkDLyy0/jJkTlG6iWW+5V28tOq9B9XQF/0rpypoJJW0FN/rkztzaKxnaFj+AOQe88nTyMdOsDis07zVwDlEynnCb2gdEshTUj9oje7DuTUupGVnmpEuVDQgQpwX2pvYvCMtfkw+4WSFIAjYeDcp0qCxOmPIJ/+CDh6GGJDE5DS8oMMEDzG2p74A6pJKcIdd6u31DCw4Trxi97sOpCj60Z2/NgislHBByo3MtrmI/UXsrxgEfC7/cDng8qX6cxZwPDV9C/MiaBFWcgUpCoqIdy2CPKS+9K3DOh8WWv+uNB6rtmMVQczXF05U0EljYEqT1R/IadOHf31jNOnRVMqgWUr4DX5ZZ30oyNUD/nvViLw1usYuXBe9blm14GcXjdy20wFlTYGqnxR+4VM+XepV8nQi02pGfiyVv3R8e6bkO5YDOEf16gGN7PrQFw3olJW2Fl/BYwZVFnw+pT9TYKgXpPPLmYz9NR+dIyPY+ytN7TT0s1mrLoww5XIKQxUecJfwlnw+YB1WyHc/V+AqdPVH+P12vJSdux7A6AZ9DwTDQ+FxUuB5gUQFi/VbYBo9vFExYRTf3kiL7kPeOsNbtI1Y3QE+PEmaPb6DNUDDU3x0lNWmN33ptcLTCuQmV0H4roRlSoGKodJkTDkgx3AB++pB6lyPzA+biyFulh4PEBFpTKdd3UIEABIsvrfgVqQmlYFYf4d8WkwueesufU/jzf5vbBj31uiQIXxYxFRGgYqG6Wmm6f2I5IiYcg7NioN+LRcd1Pp9ZKSJGBoEEqEyqJPcUNT0t6meLbe8aPaf4+1M4FgnTIaWnJfUh+pbPe9yS8+ndZYkYisY6DKQK8aQOJ98YrnE0FIBtB38kPIs+cAEy3L5ZFh/SAFKL/Mx8dye1GulUWQgs40XTSq/aRgHbwbtk3+ed6CrF47xhOqh1jXoB6oRoYtHZuo1DFQ6dCrBgAg6T418qXeeDsJGQDKyjK/aMkGqSylTNOlvmdacpHMwhRyotxgoNKTqYq02X1Q4zZU4yaFIAC33RWvtRdnZH9aTSg3ad0sPUSUEwxUOlhF2sXm3Ajv6k1pN2u+N14vMGVqUiFZu6WWHgrUzcLo177NFHIiixiodGSaysluRYXsIMycpX671nu2aIl6MVmbJaaQV2Wo9UhExjBQ6ck0lZN6X3UQaJqrLJ4HKuA59ykkVjjXV+5X76JbO1O/XbxeBQdOvxEVFQYqHZmqSGcqWjojOoa+fbv106RLmdcLrGlTrVIurNsCuX2TerAqK0+/bQIrfxMVH0HW3OafWz09Pfl4WUcFJ6Z+xB0bgRNd+T4d9yn3Q3h2t/LfKYEFAORX9wLdx9SfOxHMUgOQm5oRBkt86o/XX7rXn+21NzQ0qN7OEVUWTH+5MeVc3dgocOiAsnaUuGHXSIq5Si8mu5oRiivXWNoATET2YqAyyeyXoXj4dWXNpFBMmQpc/dyxl1PN0jPYAiXtuXY1I9yzFfJE08OcdtIlIkNYPd2sTHurJkiRMCKPfQfoaHfw5CzyBxwNUoD6Zlij6f+pz7Wt6WBqR2WzbT+IyFYcUZlk5EtPioQhb1sPeWjQqdOyh1r2XS5pZONlqkYOQClkm/pcjeKvZpsRquHeOaL8YaCCuTUnQ2VyDh2YKLJaYLLNq/EHgId+APxmX+airGXlwOw5yj4orb/nTNXIAeC765KeK0XCSq3FVNVBc6ns/kD6iAosg0SUTyUfqMyuORnZpyP3nM3tSbtFQnsNT6geYlUNsGer6hd93PgYcPojyJ+dBgYuQ1q5WkkpT/2xkJDQAMEDnP9MGfFNqQRWrYU3tYjsoQPqBX+b5uo2I0xNZZeX3KeaLs99WET5U/KByuwCfMa9VVq/7ItNSnq4FAkrX/B6QSpRdBzofh/y9n+B+P0nkoJD7McC1m2B12ACg+bUXIbK5WrNCLkPi8hdLAWq/fv345133oHP50NdXR0effRRVFZW2nVujsimnl/ql5vY3QWxfRPw+SAwWsQtHcr9gNenjGpWrjFfDFbNlX5g3670jb162Xoq7Kxczk66RO5iKVDddttt+Id/+Ad4vV7827/9G373u9/hO9/5jl3n5ggzX3Bqa1nypQiws600WsqPjQIYBYaHgFd3x9ud4NAByO+/nf1xrw6p3mwqgcFg6aRcbvAlotywFKhuv/32+H/fdNNN+M///E/LJ+Q4A19w8fbxx9+Lt+qQAaWd/OdXnD1ft4j9nZht+65mSqUS/FKYGQ0ZKZ1kej2SiFzBtjWq1157Dffcc49dh7Od1i/pTF9wYneXdoJAIQcpXxkgRrPP9AOUQB010GPL49UecU6fAaxaa0sCQ+KUXez9FhPLMpndEExErpAxUG3duhX9/f1ptz/wwAO46667AAC//e1v4fV6ce+992oep7OzE52dnQCA7du3IxgMZnnK5kXDPejf9RzEC+cAKL+kvWdOYsazu+CrbwCCQeDmH6k+r2/v8/EqBUXFSIABIFRVQ/D7IfWqjJoMHEMIVKDykacQfff/YvTTTyCf/0xpEe/1wjdvAaoefRq++gZEb2jG0L//HGLfRXhrgqh88GHlvcmC1vstVM2AWnN639AganLwefT5fI5+zt2G11+612/3tVsuSvvHP/4R//Ef/4G2tjb4/X7Dz3OyKK3U0Q758OtptwuLl+r2KNJ6XklpXgDhH9cYau+uJdPfs90037cZter7vG6/W7UJo1WlXJQU4PWX8vW7qijt0aNHcejQITz33HOmgpTTsu3Uy2oEyjpR6vQoTnUbHpEBzv89ar6eDZU3mIxB5DxLgerll19GNBrF1q1bAQA33ngjHn74YVtOzE7Zpi6bKbFTlHxl8XWixPUf8fGH1PtrCYLqmpfTVR003zevV/0JGfZaxTAZgyg/LAWq3bt323UeuWUwsy8t9XzJfcA7b5oaPRScGbVKtQi1kk+33AlgYiotMSlhbjNw7Ej645sXKPuhUkoSyb1hSB3thkcflkctWu93Q5PqeRsOpEzGIMqLkqhMYaSaRNov5e4uYOBy7E+FpToIiCJw5bL+48r9wPceB17ZmR6oakJAyzLVEQRWrgHOfgJcTpiDrg5CWLla+e9DByD3nlfKHo0MA6dPQD59wtDow45Ri9b7DUyUt8oyuzDbKWQisqYkAlVGar+UBwr0y2fuPAitjyv/HVtT6jmrPlXXeC3QeSg54MRcc51Sa09lBCG88QfgiRe0Rz2t65VR2OmP0p6bcfRh06hFq7qElfJIdla/ICLjSiJQZfqVLqulXheqc2cgX4ooRVtje4q0suD8AeAv76gfZ2QYssbajfz+2xAAYNkKzVp8diew2DVqsVQeyWD1CyKyV0kEqoy/0jNNkRWS0RFgz1ZIm//H5Ehh2Qrg4+Pp1cVPfqhMEarpOatMDaoZHlICn07bdrsTWNwwajFS/cJtmKVIxaAkApXer3Sxuyu9IGqhGx2B3L4J0vrn49U3xGuuSw9UekkisalCvaoSOm3bsWwFvGdOxjfdAjA2+nD5qKWQCtYyS5GKRUm0otf8NR4dB9o3OnsyTrnUC3lnm/KLGjCcgp1GEoHamUCFRlV8jbbtnlA9Zjy7C8Lipcqm4cVLk9qCaPFMtA8x+zxSoTeTQFRASmJEpforvXKasnG1mCVMb1raE3Z1SLNwrJrYCNZX35CxIoXm1FSBjFrcjFmKVCxKIlClVVaIjhd/kJog955X/kMtWFcHAUnKnOE4PKT8L3Ua0GLbdk5N5Zab1/uIzCiJQAVMri2I3V3FO92n5rJS205vb1E8gAcq0vdHJYpNAwbr7Gnbzg20ueXy9T4io0omUAEovSAFKFUnJmhOqSXcFp+Ke/9t9am+YB28G7ZNPt5CFhynpnKrELMUidSUTKASO34MHP5jvk/DGI2aeemP8wCypP8YT3K+TKZ05Vgw06w4nzJtZGU9iVNTucf1PioGRZ/1J0XCEL+/zH1BSmuPUrkfePx5JettbrP24zwe4HvrlKkcPXOb4/8ZWxOSD78OnOiCfPj15MzARMtWpB/b7mkjJ16DiApe0Y2o4iOG3vPK+oxa/yEz9PYRJSorA66/WWkl8ekppXuu1vEWfAFoWQb84ifJe5sEQSmBVBuKZ8tJsZbvH/1FSTEXBGB6NfC9x+GdtwDS3GbleiNh4K9nkltZVAchLG+d/LOJNSEnpo04NUVERlhunJitXDROTM0is+T2u5Uv+UMHtJsnerxA5VRl1NJ8G/DrVzJPxQHAxF4hAEoQOv4eMD6edr/ZL+xM03rijo3Aia70JzYvSFp3skspN44DeP28/tK9flc1TnQdtRFDNqpqJoPU+29rP04SlQoO77+t3vZCS2wUs2yFMgoaH1e/X6/7cBb7j7gmRESFqKgClW3ZYtOrzI3MjIyiUp/Sex7YsTG9rFHsfp3XNrv/KGk6NHXvE9eEiMjlCjpQJY4qIAjq01rZuNBjS9tyXZnWzwZ0CuWaWGtSnQ71B4DGayFMBCmuCRGRmxVsoLJ1PSqVnUGqqkbJ0EvcRBuqV8oS6Zk+Q/MuU/uP1ILa6AiEUH3G8kZERG5QsIHKtvWoXKqYAsy5AWhZltYKQ/7RE7pPFWbO0r7PxFoTN9USUaEr2EClmYmXK9VBZXpRY00JgDJy8pUptQQlCRi+qiRZ9JwF1m1JajIozm3WTsDItG5kojQOEyiIqNAVZKASv/9NZ17I4wEampT6dgBwZWBiH9MMCDNnQV5yX/pI6WBHegCK7YVavSl+k7C8FXJqXT2vF7j1CxCWt+quG5naf8R6b0RU4AouUImbHnXuxSRJGQ1d6Vf+F+PxAN/foIyQ5i2YfHgkDHzwnvqxPngPUiQcDyaeUD2kJ17IerOr0dI43FRLRIWu4AIVLvw1d8f2eJTglEiSkoMUoL3P6dAB7a650fG05zhVh4313oiokBV9rb84rxeoCWnfH6oHysoNH04tGSFTggITGIiIzCu8EVW2JtZ+knovAcDI8OT6Uvsm1UaAatSSETJ10WUCAxGReYUXqOpm60//+QPAlKlp+5biCQo6U2DiqrXAzrbkIrQeDzB1evL0n1YyglriQqbnEBGRroILVN7nf6okVKQFKwHC4v+S1rXWTPKAd94CiOu2APt2KRtyp1QCq9ZCqA0ZOl5S4kLveXiGrkCaWsUKEEREFhRV9XS3KeXqyQCvn9fP6y/V67e7enrpJFMQEVFBYqAiIiJXY6AiIiJXY6AiIiJXY6AiIiJXY6AiIiJXY6AiIiJXY6AiIiJXy9uGXyIiIiM4osqhp556Kt+nkFe8fl5/KSvl67f72hmoiIjI1RioiIjI1RiocqilpSXfp5BXvH5efykr5eu3+9qZTEFERK7GERUREblawTVOLDT79+/HO++8A5/Ph7q6Ojz66KOorKzM92k55s9//jN+/etf49y5c3jhhRdw/fXX5/uUcu7o0aP4xS9+AUmS8JWvfAXf+ta38n1KjvrpT3+Kd999F1VVVWhvb8/36Tjq4sWL2Lt3L/r7+yEIAlpaWvD1r38936flmLGxMWzevBnRaBSiKOKLX/wi7r//fusHlimnjh49KkejUVmWZXn//v3y/v3783xGzvrss8/kc+fOyZs3b5ZPnjyZ79PJOVEU5dWrV8vhcFgeHx+XN2zYIH/22Wf5Pi1HffDBB/KpU6fkxx9/PN+n4ri+vj751KlTsizL8tWrV+XHHnuspN5/SZLk4eFhWZZleXx8XH766aflEydOWD4up/5y7Pbbb4fX6wUA3HTTTejr68vzGTlr9uzZml07i9HJkydRX1+Puro6+Hw+3HPPPXjrrbfyfVqOmj9/PqZOnZrv08iL6upqzJ07FwBQUVGBxsbGkvo3LwgCAoEAAEAURYiiCEEQLB+XU38Oeu2113DPPffk+zQoh/r6+lBbWxv/c21tLT7++OM8nhHlS29vL06fPo0bbrgh36fiKEmS8OSTTyIcDuOrX/0qbrzxRsvHZKCywdatW9Hf3592+wMPPIC77roLAPDb3/4WXq8X9957r8Nnl3tGrr9UyCpJtHb8oqTCMjIygvb2dqxatQpTpkzJ9+k4yuPx4KWXXsLQ0BB27NiBs2fPoqmpydIxGahs8Mwzz+je/8c//hHvvPMO2traivJLK9P1l5La2lpcunQp/udLly6huro6j2dETotGo2hvb8e9996LxYsX5/t08qayshLz58/H0aNHLQcqrlHl2NGjR3Ho0CE8+eST8Pv9+T4dyrHrr78e58+fR29vL6LRKN58800sWrQo36dFDpFlGT/72c/Q2NiIb3zjG/k+HcdduXIFQ0NDAJQMwK6uLjQ2Nlo+Ljf85tiaNWsQjUbji8s33ngjHn744TyflXOOHDmCV155BVeuXEFlZSXmzJmDjRs35vu0curdd9/FL3/5S0iShC9/+cv4+7//+3yfkqN+8pOf4Pjx4xgcHERVVRXuv/9+/O3f/m2+T8sR3d3daGtrQ1NTU3z25MEHH8TChQvzfGbO+PTTT7F3715IkgRZlvGlL30J3/72ty0fl4GKiIhcjVN/RETkagxURETkagxURETkagxURETkagxURETkagxURETkagxURETkagxURETkav8/cMl0EnIgyEk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F138F1A6-E01D-AD55-7245-94682FB70743}"/>
              </a:ext>
            </a:extLst>
          </p:cNvPr>
          <p:cNvSpPr>
            <a:spLocks noChangeArrowheads="1"/>
          </p:cNvSpPr>
          <p:nvPr/>
        </p:nvSpPr>
        <p:spPr bwMode="auto">
          <a:xfrm>
            <a:off x="3086813" y="3359911"/>
            <a:ext cx="4154984"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K-Neighbors Regressor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Model Training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RMSE: 0.028846766048126277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MAE: 0.011484620495863004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R2 score 99.91713510435602</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232013"/>
            <a:ext cx="7874759"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a:solidFill>
                  <a:srgbClr val="000000"/>
                </a:solidFill>
                <a:latin typeface="Centaur" pitchFamily="18" charset="0"/>
                <a:sym typeface="Arial"/>
              </a:rPr>
              <a:t>3. XG_Boosting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descr="C:\Users\nandini\Desktop\XGBoost-Algorithm-2.jpg"/>
          <p:cNvPicPr>
            <a:picLocks noChangeAspect="1" noChangeArrowheads="1"/>
          </p:cNvPicPr>
          <p:nvPr/>
        </p:nvPicPr>
        <p:blipFill>
          <a:blip r:embed="rId4"/>
          <a:srcRect l="16726" b="33737"/>
          <a:stretch>
            <a:fillRect/>
          </a:stretch>
        </p:blipFill>
        <p:spPr bwMode="auto">
          <a:xfrm>
            <a:off x="163774" y="1361650"/>
            <a:ext cx="2552131" cy="1572618"/>
          </a:xfrm>
          <a:prstGeom prst="rect">
            <a:avLst/>
          </a:prstGeom>
          <a:noFill/>
        </p:spPr>
      </p:pic>
      <p:sp>
        <p:nvSpPr>
          <p:cNvPr id="8" name="Rectangle 7"/>
          <p:cNvSpPr/>
          <p:nvPr/>
        </p:nvSpPr>
        <p:spPr>
          <a:xfrm>
            <a:off x="2961564" y="1244516"/>
            <a:ext cx="5745707" cy="1015663"/>
          </a:xfrm>
          <a:prstGeom prst="rect">
            <a:avLst/>
          </a:prstGeom>
        </p:spPr>
        <p:txBody>
          <a:bodyPr wrap="square">
            <a:spAutoFit/>
          </a:bodyPr>
          <a:lstStyle/>
          <a:p>
            <a:pPr algn="ctr"/>
            <a:r>
              <a:rPr lang="en-US" sz="2000" dirty="0">
                <a:latin typeface="Centaur" pitchFamily="18" charset="0"/>
              </a:rPr>
              <a:t>XGBoost is </a:t>
            </a:r>
            <a:r>
              <a:rPr lang="en-US" sz="2000" b="1" dirty="0">
                <a:latin typeface="Centaur" pitchFamily="18" charset="0"/>
              </a:rPr>
              <a:t>an efficient implementation of gradient boosting that can be used for regression predictive modeling</a:t>
            </a:r>
            <a:r>
              <a:rPr lang="en-US" sz="2000" dirty="0">
                <a:latin typeface="Centaur" pitchFamily="18" charset="0"/>
              </a:rPr>
              <a:t>.</a:t>
            </a:r>
          </a:p>
        </p:txBody>
      </p:sp>
      <p:sp>
        <p:nvSpPr>
          <p:cNvPr id="2" name="Rectangle 1">
            <a:extLst>
              <a:ext uri="{FF2B5EF4-FFF2-40B4-BE49-F238E27FC236}">
                <a16:creationId xmlns:a16="http://schemas.microsoft.com/office/drawing/2014/main" id="{8C5463BE-F222-35FE-336F-9CE995B6D92D}"/>
              </a:ext>
            </a:extLst>
          </p:cNvPr>
          <p:cNvSpPr>
            <a:spLocks noChangeArrowheads="1"/>
          </p:cNvSpPr>
          <p:nvPr/>
        </p:nvSpPr>
        <p:spPr bwMode="auto">
          <a:xfrm>
            <a:off x="3679981" y="3316551"/>
            <a:ext cx="5161669"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00"/>
                </a:solidFill>
                <a:effectLst/>
                <a:latin typeface="Courier New" panose="02070309020205020404" pitchFamily="49" charset="0"/>
              </a:rPr>
              <a:t>XGBRegressor</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Model Training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RMSE: 0.031550939972017356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MAE: 0.017330661097826133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R2 score 99.90087095373723</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191068"/>
            <a:ext cx="7779225"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a:solidFill>
                  <a:srgbClr val="000000"/>
                </a:solidFill>
                <a:latin typeface="Centaur" pitchFamily="18" charset="0"/>
                <a:sym typeface="Arial"/>
              </a:rPr>
              <a:t>4. Ada_Boosting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descr="C:\Users\nandini\Desktop\AdaBoost-Algorithm.jpg"/>
          <p:cNvPicPr>
            <a:picLocks noChangeAspect="1" noChangeArrowheads="1"/>
          </p:cNvPicPr>
          <p:nvPr/>
        </p:nvPicPr>
        <p:blipFill>
          <a:blip r:embed="rId4"/>
          <a:srcRect l="21343" t="22704" r="19910" b="22848"/>
          <a:stretch>
            <a:fillRect/>
          </a:stretch>
        </p:blipFill>
        <p:spPr bwMode="auto">
          <a:xfrm>
            <a:off x="0" y="955343"/>
            <a:ext cx="2661314" cy="1665027"/>
          </a:xfrm>
          <a:prstGeom prst="rect">
            <a:avLst/>
          </a:prstGeom>
          <a:noFill/>
        </p:spPr>
      </p:pic>
      <p:sp>
        <p:nvSpPr>
          <p:cNvPr id="7" name="Rectangle 6"/>
          <p:cNvSpPr/>
          <p:nvPr/>
        </p:nvSpPr>
        <p:spPr>
          <a:xfrm>
            <a:off x="3009332" y="1071475"/>
            <a:ext cx="5916304" cy="1631216"/>
          </a:xfrm>
          <a:prstGeom prst="rect">
            <a:avLst/>
          </a:prstGeom>
        </p:spPr>
        <p:txBody>
          <a:bodyPr wrap="square">
            <a:spAutoFit/>
          </a:bodyPr>
          <a:lstStyle/>
          <a:p>
            <a:pPr algn="just"/>
            <a:r>
              <a:rPr lang="en-US" sz="2000" dirty="0">
                <a:latin typeface="Centaur" pitchFamily="18" charset="0"/>
              </a:rPr>
              <a:t>An AdaBoost regressor. An AdaBoost regressor is a meta-estimator that begins by fitting a regressor on the original dataset and then fits additional copies of the regressor on the same dataset but where the weights of instances are adjusted according to the error of the current prediction.</a:t>
            </a:r>
          </a:p>
        </p:txBody>
      </p:sp>
      <p:sp>
        <p:nvSpPr>
          <p:cNvPr id="2" name="Rectangle 1">
            <a:extLst>
              <a:ext uri="{FF2B5EF4-FFF2-40B4-BE49-F238E27FC236}">
                <a16:creationId xmlns:a16="http://schemas.microsoft.com/office/drawing/2014/main" id="{2CB92A5F-41B6-0085-03CE-89072B464AA9}"/>
              </a:ext>
            </a:extLst>
          </p:cNvPr>
          <p:cNvSpPr>
            <a:spLocks noChangeArrowheads="1"/>
          </p:cNvSpPr>
          <p:nvPr/>
        </p:nvSpPr>
        <p:spPr bwMode="auto">
          <a:xfrm>
            <a:off x="3009332" y="3394026"/>
            <a:ext cx="4977325"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AdaBoost Regressor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Model Training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RMSE: 0.2623805975622531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MAE: 0.22361844809751336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R2 score 93.1444901891165</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368489"/>
            <a:ext cx="8175009"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a:solidFill>
                  <a:srgbClr val="000000"/>
                </a:solidFill>
                <a:latin typeface="Centaur" pitchFamily="18" charset="0"/>
                <a:sym typeface="Arial"/>
              </a:rPr>
              <a:t>5. Random Forest Regressor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nandini\Desktop\random_forest_logo.png"/>
          <p:cNvPicPr>
            <a:picLocks noChangeAspect="1" noChangeArrowheads="1"/>
          </p:cNvPicPr>
          <p:nvPr/>
        </p:nvPicPr>
        <p:blipFill>
          <a:blip r:embed="rId4"/>
          <a:srcRect/>
          <a:stretch>
            <a:fillRect/>
          </a:stretch>
        </p:blipFill>
        <p:spPr bwMode="auto">
          <a:xfrm>
            <a:off x="0" y="1337479"/>
            <a:ext cx="2743201" cy="1392073"/>
          </a:xfrm>
          <a:prstGeom prst="rect">
            <a:avLst/>
          </a:prstGeom>
          <a:noFill/>
        </p:spPr>
      </p:pic>
      <p:sp>
        <p:nvSpPr>
          <p:cNvPr id="8" name="Rectangle 7"/>
          <p:cNvSpPr/>
          <p:nvPr/>
        </p:nvSpPr>
        <p:spPr>
          <a:xfrm>
            <a:off x="2866032" y="1261086"/>
            <a:ext cx="6018662" cy="1631216"/>
          </a:xfrm>
          <a:prstGeom prst="rect">
            <a:avLst/>
          </a:prstGeom>
        </p:spPr>
        <p:txBody>
          <a:bodyPr wrap="square">
            <a:spAutoFit/>
          </a:bodyPr>
          <a:lstStyle/>
          <a:p>
            <a:r>
              <a:rPr lang="en-US" sz="2000" dirty="0">
                <a:latin typeface="Centaur" pitchFamily="18" charset="0"/>
              </a:rPr>
              <a:t>Random Forest Regression is </a:t>
            </a:r>
            <a:r>
              <a:rPr lang="en-US" sz="2000" b="1" dirty="0">
                <a:latin typeface="Centaur" pitchFamily="18" charset="0"/>
              </a:rPr>
              <a:t>a supervised learning algorithm that uses ensemble learning method for regression</a:t>
            </a:r>
            <a:r>
              <a:rPr lang="en-US" sz="2000" dirty="0">
                <a:latin typeface="Centaur" pitchFamily="18" charset="0"/>
              </a:rPr>
              <a:t>. Ensemble learning method is a technique that combines predictions from multiple machine learning algorithms to make a more accurate prediction than a single model.</a:t>
            </a:r>
          </a:p>
        </p:txBody>
      </p:sp>
      <p:pic>
        <p:nvPicPr>
          <p:cNvPr id="18433" name="Picture 1" descr="C:\Users\nandini\Desktop\download (13).png"/>
          <p:cNvPicPr>
            <a:picLocks noChangeAspect="1" noChangeArrowheads="1"/>
          </p:cNvPicPr>
          <p:nvPr/>
        </p:nvPicPr>
        <p:blipFill>
          <a:blip r:embed="rId5"/>
          <a:srcRect/>
          <a:stretch>
            <a:fillRect/>
          </a:stretch>
        </p:blipFill>
        <p:spPr bwMode="auto">
          <a:xfrm>
            <a:off x="3930556" y="2760784"/>
            <a:ext cx="5022375" cy="3847619"/>
          </a:xfrm>
          <a:prstGeom prst="rect">
            <a:avLst/>
          </a:prstGeom>
          <a:noFill/>
        </p:spPr>
      </p:pic>
      <p:sp>
        <p:nvSpPr>
          <p:cNvPr id="3" name="Rectangle 2">
            <a:extLst>
              <a:ext uri="{FF2B5EF4-FFF2-40B4-BE49-F238E27FC236}">
                <a16:creationId xmlns:a16="http://schemas.microsoft.com/office/drawing/2014/main" id="{4B87D178-78F6-7498-7C0A-97F8A7C5EC02}"/>
              </a:ext>
            </a:extLst>
          </p:cNvPr>
          <p:cNvSpPr>
            <a:spLocks noChangeArrowheads="1"/>
          </p:cNvSpPr>
          <p:nvPr/>
        </p:nvSpPr>
        <p:spPr bwMode="auto">
          <a:xfrm>
            <a:off x="155575" y="3399578"/>
            <a:ext cx="3774981"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Random Forest Regressor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Model Training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RMSE: 0.021827459584282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MAE: 0.00820080105899216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 R2 score 99.95255584582114</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341193"/>
            <a:ext cx="558193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a:solidFill>
                  <a:srgbClr val="000000"/>
                </a:solidFill>
                <a:latin typeface="Centaur" pitchFamily="18" charset="0"/>
                <a:sym typeface="Arial"/>
              </a:rPr>
              <a:t>6. Dicision Tree Model</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C:\Users\nandini\Desktop\decision_tree_logo.png"/>
          <p:cNvPicPr>
            <a:picLocks noChangeAspect="1" noChangeArrowheads="1"/>
          </p:cNvPicPr>
          <p:nvPr/>
        </p:nvPicPr>
        <p:blipFill>
          <a:blip r:embed="rId4"/>
          <a:srcRect/>
          <a:stretch>
            <a:fillRect/>
          </a:stretch>
        </p:blipFill>
        <p:spPr bwMode="auto">
          <a:xfrm>
            <a:off x="177421" y="1091822"/>
            <a:ext cx="2661314" cy="1665026"/>
          </a:xfrm>
          <a:prstGeom prst="rect">
            <a:avLst/>
          </a:prstGeom>
          <a:noFill/>
        </p:spPr>
      </p:pic>
      <p:sp>
        <p:nvSpPr>
          <p:cNvPr id="8" name="Rectangle 7"/>
          <p:cNvSpPr/>
          <p:nvPr/>
        </p:nvSpPr>
        <p:spPr>
          <a:xfrm>
            <a:off x="3159456" y="1180659"/>
            <a:ext cx="5984544" cy="1631216"/>
          </a:xfrm>
          <a:prstGeom prst="rect">
            <a:avLst/>
          </a:prstGeom>
        </p:spPr>
        <p:txBody>
          <a:bodyPr wrap="square">
            <a:spAutoFit/>
          </a:bodyPr>
          <a:lstStyle/>
          <a:p>
            <a:r>
              <a:rPr lang="en-US" sz="2000" dirty="0">
                <a:latin typeface="Centaur" pitchFamily="18" charset="0"/>
              </a:rPr>
              <a:t>Decision tree builds </a:t>
            </a:r>
            <a:r>
              <a:rPr lang="en-US" sz="2000" b="1" dirty="0">
                <a:latin typeface="Centaur" pitchFamily="18" charset="0"/>
              </a:rPr>
              <a:t>regression or classification models in the form of a tree structure</a:t>
            </a:r>
            <a:r>
              <a:rPr lang="en-US" sz="2000" dirty="0">
                <a:latin typeface="Centaur" pitchFamily="18" charset="0"/>
              </a:rPr>
              <a:t>. It breaks down a dataset into smaller and smaller subsets while at the same time an associated decision tree is incrementally developed. Decision trees can handle both categorical and numerical data</a:t>
            </a:r>
          </a:p>
        </p:txBody>
      </p:sp>
      <p:pic>
        <p:nvPicPr>
          <p:cNvPr id="16385" name="Picture 1" descr="C:\Users\nandini\Desktop\download (14).png"/>
          <p:cNvPicPr>
            <a:picLocks noChangeAspect="1" noChangeArrowheads="1"/>
          </p:cNvPicPr>
          <p:nvPr/>
        </p:nvPicPr>
        <p:blipFill>
          <a:blip r:embed="rId5"/>
          <a:srcRect/>
          <a:stretch>
            <a:fillRect/>
          </a:stretch>
        </p:blipFill>
        <p:spPr bwMode="auto">
          <a:xfrm>
            <a:off x="3859810" y="2764723"/>
            <a:ext cx="5284190" cy="3847619"/>
          </a:xfrm>
          <a:prstGeom prst="rect">
            <a:avLst/>
          </a:prstGeom>
          <a:noFill/>
        </p:spPr>
      </p:pic>
      <p:sp>
        <p:nvSpPr>
          <p:cNvPr id="2" name="Rectangle 1">
            <a:extLst>
              <a:ext uri="{FF2B5EF4-FFF2-40B4-BE49-F238E27FC236}">
                <a16:creationId xmlns:a16="http://schemas.microsoft.com/office/drawing/2014/main" id="{9A7E99C1-5C94-EDFC-7738-A272F7D7F297}"/>
              </a:ext>
            </a:extLst>
          </p:cNvPr>
          <p:cNvSpPr>
            <a:spLocks noChangeArrowheads="1"/>
          </p:cNvSpPr>
          <p:nvPr/>
        </p:nvSpPr>
        <p:spPr bwMode="auto">
          <a:xfrm>
            <a:off x="155575" y="3164832"/>
            <a:ext cx="3789463"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Decision Tree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 Training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RMSE: 0.027515066162255884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MAE: 0.010521760492002426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 R2 score 99.92460935725035</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341193"/>
            <a:ext cx="558193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u="sng" dirty="0">
                <a:latin typeface="Centaur" pitchFamily="18" charset="0"/>
              </a:rPr>
              <a:t>7</a:t>
            </a:r>
            <a:r>
              <a:rPr lang="en-US" sz="4800" b="1" i="0" u="sng" strike="noStrike" cap="none" dirty="0">
                <a:solidFill>
                  <a:srgbClr val="000000"/>
                </a:solidFill>
                <a:latin typeface="Centaur" pitchFamily="18" charset="0"/>
                <a:sym typeface="Arial"/>
              </a:rPr>
              <a:t>. </a:t>
            </a:r>
            <a:r>
              <a:rPr lang="en-US" sz="4800" b="1" u="sng" dirty="0">
                <a:latin typeface="Centaur" pitchFamily="18" charset="0"/>
              </a:rPr>
              <a:t>Linear SVR</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60375" y="1180659"/>
            <a:ext cx="8683625" cy="1538883"/>
          </a:xfrm>
          <a:prstGeom prst="rect">
            <a:avLst/>
          </a:prstGeom>
        </p:spPr>
        <p:txBody>
          <a:bodyPr wrap="square">
            <a:spAutoFit/>
          </a:bodyPr>
          <a:lstStyle/>
          <a:p>
            <a:r>
              <a:rPr lang="en-US" sz="2000" b="1" dirty="0">
                <a:latin typeface="Centaur" pitchFamily="18" charset="0"/>
              </a:rPr>
              <a:t> </a:t>
            </a:r>
            <a:r>
              <a:rPr lang="en-US" sz="1800" b="1" i="0" dirty="0">
                <a:solidFill>
                  <a:srgbClr val="4D5156"/>
                </a:solidFill>
                <a:effectLst/>
                <a:latin typeface="Roboto" panose="02000000000000000000" pitchFamily="2" charset="0"/>
              </a:rPr>
              <a:t>Based on support vector machines method, the Linear SVR is an algorithm to solve the regression problems. The Linear SVR algorithm applies linear kernel method and it works well with large datasets. L1 or L2 method can be specified as a loss function in this model.</a:t>
            </a:r>
          </a:p>
          <a:p>
            <a:endParaRPr lang="en-US" sz="2000" dirty="0">
              <a:latin typeface="Centaur" pitchFamily="18" charset="0"/>
            </a:endParaRPr>
          </a:p>
        </p:txBody>
      </p:sp>
      <p:sp>
        <p:nvSpPr>
          <p:cNvPr id="4" name="Rectangle 2">
            <a:extLst>
              <a:ext uri="{FF2B5EF4-FFF2-40B4-BE49-F238E27FC236}">
                <a16:creationId xmlns:a16="http://schemas.microsoft.com/office/drawing/2014/main" id="{F9C94D31-167A-7162-760D-395C5DEC36CA}"/>
              </a:ext>
            </a:extLst>
          </p:cNvPr>
          <p:cNvSpPr>
            <a:spLocks noChangeArrowheads="1"/>
          </p:cNvSpPr>
          <p:nvPr/>
        </p:nvSpPr>
        <p:spPr bwMode="auto">
          <a:xfrm>
            <a:off x="1830268" y="3096801"/>
            <a:ext cx="5062283"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00"/>
                </a:solidFill>
                <a:effectLst/>
                <a:latin typeface="Courier New" panose="02070309020205020404" pitchFamily="49" charset="0"/>
              </a:rPr>
              <a:t>LinearSVR</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Model Training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RMSE: 0.2887079968139182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MAE: 0.1816472273115665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R2 score 91.69969693473844</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53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2"/>
          <p:cNvSpPr txBox="1"/>
          <p:nvPr/>
        </p:nvSpPr>
        <p:spPr>
          <a:xfrm>
            <a:off x="109182" y="4488948"/>
            <a:ext cx="8925636" cy="1938952"/>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400" b="0" i="0" dirty="0">
                <a:solidFill>
                  <a:srgbClr val="000000"/>
                </a:solidFill>
                <a:effectLst/>
                <a:latin typeface="Helvetica Neue"/>
              </a:rPr>
              <a:t>The Dataset is collected from a permanent magnet synchronous motor (PMSM) deployed on a test bench. The PMSM represents a </a:t>
            </a:r>
            <a:r>
              <a:rPr lang="en-US" sz="2400" b="0" i="0" dirty="0" err="1">
                <a:solidFill>
                  <a:srgbClr val="000000"/>
                </a:solidFill>
                <a:effectLst/>
                <a:latin typeface="Helvetica Neue"/>
              </a:rPr>
              <a:t>ccTest</a:t>
            </a:r>
            <a:r>
              <a:rPr lang="en-US" sz="2400" b="0" i="0" dirty="0">
                <a:solidFill>
                  <a:srgbClr val="000000"/>
                </a:solidFill>
                <a:effectLst/>
                <a:latin typeface="Helvetica Neue"/>
              </a:rPr>
              <a:t> bench measurements were collected by the LEA department at Paderborn University. This dataset is mildly anonymized</a:t>
            </a:r>
          </a:p>
        </p:txBody>
      </p:sp>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7" name="Google Shape;339;p2"/>
          <p:cNvSpPr txBox="1"/>
          <p:nvPr/>
        </p:nvSpPr>
        <p:spPr>
          <a:xfrm>
            <a:off x="314217" y="3228044"/>
            <a:ext cx="350712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u="sng" dirty="0">
                <a:solidFill>
                  <a:srgbClr val="0070C0"/>
                </a:solidFill>
                <a:latin typeface="Centaur" pitchFamily="18" charset="0"/>
              </a:rPr>
              <a:t>Data Collection</a:t>
            </a:r>
            <a:r>
              <a:rPr lang="en-US" sz="3600" b="1" u="sng" dirty="0">
                <a:solidFill>
                  <a:srgbClr val="0070C0"/>
                </a:solidFill>
                <a:latin typeface="Centaur" pitchFamily="18" charset="0"/>
                <a:sym typeface="Arial"/>
              </a:rPr>
              <a:t>:</a:t>
            </a:r>
            <a:endParaRPr sz="3600" u="sng" dirty="0">
              <a:solidFill>
                <a:srgbClr val="0070C0"/>
              </a:solidFill>
              <a:latin typeface="Centaur" pitchFamily="18" charset="0"/>
            </a:endParaRPr>
          </a:p>
        </p:txBody>
      </p:sp>
      <p:sp>
        <p:nvSpPr>
          <p:cNvPr id="8" name="Google Shape;340;p58"/>
          <p:cNvSpPr txBox="1"/>
          <p:nvPr/>
        </p:nvSpPr>
        <p:spPr>
          <a:xfrm>
            <a:off x="314217" y="811908"/>
            <a:ext cx="8515567" cy="2274192"/>
          </a:xfrm>
          <a:prstGeom prst="rect">
            <a:avLst/>
          </a:prstGeom>
          <a:noFill/>
          <a:ln>
            <a:noFill/>
          </a:ln>
        </p:spPr>
        <p:txBody>
          <a:bodyPr spcFirstLastPara="1" wrap="square" lIns="91425" tIns="45700" rIns="91425" bIns="45700" anchor="t" anchorCtr="0">
            <a:noAutofit/>
          </a:bodyPr>
          <a:lstStyle/>
          <a:p>
            <a:pPr algn="l"/>
            <a:r>
              <a:rPr lang="en-US" sz="3200" b="1" i="0" u="sng" dirty="0">
                <a:solidFill>
                  <a:srgbClr val="0070C0"/>
                </a:solidFill>
                <a:effectLst/>
                <a:latin typeface="Helvetica Neue"/>
              </a:rPr>
              <a:t>Problem statement:</a:t>
            </a:r>
          </a:p>
          <a:p>
            <a:pPr algn="l"/>
            <a:endParaRPr lang="en-US" sz="3200" b="1" i="0" u="sng" dirty="0">
              <a:solidFill>
                <a:srgbClr val="002060"/>
              </a:solidFill>
              <a:effectLst/>
              <a:latin typeface="Helvetica Neue"/>
            </a:endParaRPr>
          </a:p>
          <a:p>
            <a:pPr algn="l">
              <a:buFont typeface="Arial" panose="020B0604020202020204" pitchFamily="34" charset="0"/>
              <a:buChar char="•"/>
            </a:pPr>
            <a:r>
              <a:rPr lang="en-US" sz="2400" b="0" i="0" dirty="0">
                <a:solidFill>
                  <a:srgbClr val="000000"/>
                </a:solidFill>
                <a:effectLst/>
                <a:latin typeface="Helvetica Neue"/>
              </a:rPr>
              <a:t>Predict Motor Speed based on other attributes available</a:t>
            </a:r>
          </a:p>
          <a:p>
            <a:pPr marL="0" marR="0" lvl="0" indent="0" algn="just" rtl="0">
              <a:lnSpc>
                <a:spcPct val="100000"/>
              </a:lnSpc>
              <a:spcBef>
                <a:spcPts val="0"/>
              </a:spcBef>
              <a:spcAft>
                <a:spcPts val="0"/>
              </a:spcAft>
              <a:buNone/>
            </a:pPr>
            <a:endParaRPr lang="en-US" sz="2400" dirty="0">
              <a:solidFill>
                <a:schemeClr val="dk1"/>
              </a:solidFill>
              <a:highlight>
                <a:srgbClr val="FFFFFF"/>
              </a:highlight>
              <a:latin typeface="Centaur" pitchFamily="18" charset="0"/>
            </a:endParaRPr>
          </a:p>
          <a:p>
            <a:pPr marL="0" marR="0" lvl="0" indent="0" algn="just" rtl="0">
              <a:lnSpc>
                <a:spcPct val="100000"/>
              </a:lnSpc>
              <a:spcBef>
                <a:spcPts val="0"/>
              </a:spcBef>
              <a:spcAft>
                <a:spcPts val="0"/>
              </a:spcAft>
              <a:buNone/>
            </a:pPr>
            <a:endParaRPr sz="2400" dirty="0">
              <a:latin typeface="Centaur" pitchFamily="18" charset="0"/>
            </a:endParaRPr>
          </a:p>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rgbClr val="000000"/>
              </a:solidFill>
              <a:latin typeface="Centaur"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614149"/>
            <a:ext cx="790205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u="sng" dirty="0">
                <a:latin typeface="Centaur" pitchFamily="18" charset="0"/>
              </a:rPr>
              <a:t>Models with best R2 values</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A screenshot of a graph&#10;&#10;Description automatically generated">
            <a:extLst>
              <a:ext uri="{FF2B5EF4-FFF2-40B4-BE49-F238E27FC236}">
                <a16:creationId xmlns:a16="http://schemas.microsoft.com/office/drawing/2014/main" id="{03AFC966-AA1A-0692-D476-F825DB04288C}"/>
              </a:ext>
            </a:extLst>
          </p:cNvPr>
          <p:cNvPicPr>
            <a:picLocks noChangeAspect="1"/>
          </p:cNvPicPr>
          <p:nvPr/>
        </p:nvPicPr>
        <p:blipFill>
          <a:blip r:embed="rId4"/>
          <a:stretch>
            <a:fillRect/>
          </a:stretch>
        </p:blipFill>
        <p:spPr>
          <a:xfrm>
            <a:off x="2384385" y="1804938"/>
            <a:ext cx="4815068" cy="4827355"/>
          </a:xfrm>
          <a:prstGeom prst="rect">
            <a:avLst/>
          </a:prstGeom>
        </p:spPr>
      </p:pic>
    </p:spTree>
    <p:extLst>
      <p:ext uri="{BB962C8B-B14F-4D97-AF65-F5344CB8AC3E}">
        <p14:creationId xmlns:p14="http://schemas.microsoft.com/office/powerpoint/2010/main" val="295243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614149"/>
            <a:ext cx="7902054"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a:solidFill>
                  <a:srgbClr val="000000"/>
                </a:solidFill>
                <a:latin typeface="Centaur" pitchFamily="18" charset="0"/>
                <a:sym typeface="Arial"/>
              </a:rPr>
              <a:t>Conclusion:</a:t>
            </a:r>
            <a:endParaRPr sz="4800" b="1"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19EEB607-92FF-9374-09A4-F272A6E1AC04}"/>
              </a:ext>
            </a:extLst>
          </p:cNvPr>
          <p:cNvSpPr txBox="1"/>
          <p:nvPr/>
        </p:nvSpPr>
        <p:spPr>
          <a:xfrm>
            <a:off x="1076446" y="2141316"/>
            <a:ext cx="6192455" cy="3754874"/>
          </a:xfrm>
          <a:prstGeom prst="rect">
            <a:avLst/>
          </a:prstGeom>
          <a:noFill/>
        </p:spPr>
        <p:txBody>
          <a:bodyPr wrap="square" rtlCol="0">
            <a:spAutoFit/>
          </a:bodyPr>
          <a:lstStyle/>
          <a:p>
            <a:pPr marL="285750" indent="-285750">
              <a:buFont typeface="Arial" panose="020B0604020202020204" pitchFamily="34" charset="0"/>
              <a:buChar char="•"/>
            </a:pPr>
            <a:r>
              <a:rPr lang="en-IN" sz="2800" dirty="0"/>
              <a:t>Therefore</a:t>
            </a:r>
            <a:r>
              <a:rPr lang="en-IN" sz="2800" dirty="0">
                <a:latin typeface="+mj-lt"/>
              </a:rPr>
              <a:t> we got best model with Random Forest Regressor with 99.95% accuracy</a:t>
            </a:r>
          </a:p>
          <a:p>
            <a:pPr marL="285750" indent="-285750">
              <a:buFont typeface="Arial" panose="020B0604020202020204" pitchFamily="34" charset="0"/>
              <a:buChar char="•"/>
            </a:pPr>
            <a:r>
              <a:rPr lang="en-IN" sz="2800" dirty="0">
                <a:latin typeface="+mj-lt"/>
              </a:rPr>
              <a:t>Now next step is to create the main.py file for the deployment to predict the motor speed</a:t>
            </a:r>
          </a:p>
          <a:p>
            <a:pPr marL="285750" indent="-285750">
              <a:buFont typeface="Arial" panose="020B0604020202020204" pitchFamily="34" charset="0"/>
              <a:buChar char="•"/>
            </a:pPr>
            <a:r>
              <a:rPr lang="en-IN" sz="2800" dirty="0">
                <a:latin typeface="+mj-lt"/>
              </a:rPr>
              <a:t>Here, we are using </a:t>
            </a:r>
            <a:r>
              <a:rPr lang="en-IN" sz="2800" dirty="0" err="1">
                <a:latin typeface="+mj-lt"/>
              </a:rPr>
              <a:t>Streamlit</a:t>
            </a:r>
            <a:r>
              <a:rPr lang="en-IN" sz="2800" dirty="0">
                <a:latin typeface="+mj-lt"/>
              </a:rPr>
              <a:t> for the deployment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4306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nandini\Desktop\1691462ee976cd17c631bdc5cad93af3.jpg"/>
          <p:cNvPicPr>
            <a:picLocks noChangeAspect="1" noChangeArrowheads="1"/>
          </p:cNvPicPr>
          <p:nvPr/>
        </p:nvPicPr>
        <p:blipFill>
          <a:blip r:embed="rId4"/>
          <a:srcRect b="7662"/>
          <a:stretch>
            <a:fillRect/>
          </a:stretch>
        </p:blipFill>
        <p:spPr bwMode="auto">
          <a:xfrm>
            <a:off x="1" y="525439"/>
            <a:ext cx="9144000" cy="633256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90D47876-6426-BB77-FEA5-2EB634F3D751}"/>
              </a:ext>
            </a:extLst>
          </p:cNvPr>
          <p:cNvSpPr txBox="1"/>
          <p:nvPr/>
        </p:nvSpPr>
        <p:spPr>
          <a:xfrm>
            <a:off x="2106593" y="689788"/>
            <a:ext cx="4548851" cy="5478423"/>
          </a:xfrm>
          <a:prstGeom prst="rect">
            <a:avLst/>
          </a:prstGeom>
          <a:noFill/>
        </p:spPr>
        <p:txBody>
          <a:bodyPr wrap="square" rtlCol="0">
            <a:spAutoFit/>
          </a:bodyPr>
          <a:lstStyle/>
          <a:p>
            <a:pPr algn="l"/>
            <a:r>
              <a:rPr lang="en-US" sz="2800" b="1" i="0" u="sng" dirty="0">
                <a:solidFill>
                  <a:srgbClr val="0070C0"/>
                </a:solidFill>
                <a:effectLst/>
                <a:latin typeface="Helvetica Neue"/>
              </a:rPr>
              <a:t>Feature Information:</a:t>
            </a:r>
          </a:p>
          <a:p>
            <a:pPr algn="l">
              <a:buFont typeface="Arial" panose="020B0604020202020204" pitchFamily="34" charset="0"/>
              <a:buChar char="•"/>
            </a:pPr>
            <a:r>
              <a:rPr lang="en-US" b="1" i="0" dirty="0">
                <a:solidFill>
                  <a:srgbClr val="000000"/>
                </a:solidFill>
                <a:effectLst/>
                <a:latin typeface="Helvetica Neue"/>
              </a:rPr>
              <a:t>ambient:</a:t>
            </a:r>
            <a:r>
              <a:rPr lang="en-US" b="0" i="0" dirty="0">
                <a:solidFill>
                  <a:srgbClr val="000000"/>
                </a:solidFill>
                <a:effectLst/>
                <a:latin typeface="Helvetica Neue"/>
              </a:rPr>
              <a:t> Ambient temperature as measured by a thermal sensor located closely to the stator.</a:t>
            </a:r>
          </a:p>
          <a:p>
            <a:pPr algn="l">
              <a:buFont typeface="Arial" panose="020B0604020202020204" pitchFamily="34" charset="0"/>
              <a:buChar char="•"/>
            </a:pPr>
            <a:r>
              <a:rPr lang="en-US" b="1" i="0" dirty="0">
                <a:solidFill>
                  <a:srgbClr val="000000"/>
                </a:solidFill>
                <a:effectLst/>
                <a:latin typeface="Helvetica Neue"/>
              </a:rPr>
              <a:t>coolant:</a:t>
            </a:r>
            <a:r>
              <a:rPr lang="en-US" b="0" i="0" dirty="0">
                <a:solidFill>
                  <a:srgbClr val="000000"/>
                </a:solidFill>
                <a:effectLst/>
                <a:latin typeface="Helvetica Neue"/>
              </a:rPr>
              <a:t> Coolant temperature. The motor is water cooled. Measurement is taken at the outflow.</a:t>
            </a:r>
          </a:p>
          <a:p>
            <a:pPr algn="l">
              <a:buFont typeface="Arial" panose="020B0604020202020204" pitchFamily="34" charset="0"/>
              <a:buChar char="•"/>
            </a:pPr>
            <a:r>
              <a:rPr lang="en-US" b="1" i="0" dirty="0" err="1">
                <a:solidFill>
                  <a:srgbClr val="000000"/>
                </a:solidFill>
                <a:effectLst/>
                <a:latin typeface="Helvetica Neue"/>
              </a:rPr>
              <a:t>u_d</a:t>
            </a:r>
            <a:r>
              <a:rPr lang="en-US" b="1" i="0" dirty="0">
                <a:solidFill>
                  <a:srgbClr val="000000"/>
                </a:solidFill>
                <a:effectLst/>
                <a:latin typeface="Helvetica Neue"/>
              </a:rPr>
              <a:t>:</a:t>
            </a:r>
            <a:r>
              <a:rPr lang="en-US" b="0" i="0" dirty="0">
                <a:solidFill>
                  <a:srgbClr val="000000"/>
                </a:solidFill>
                <a:effectLst/>
                <a:latin typeface="Helvetica Neue"/>
              </a:rPr>
              <a:t> Voltage d-component</a:t>
            </a:r>
          </a:p>
          <a:p>
            <a:pPr algn="l">
              <a:buFont typeface="Arial" panose="020B0604020202020204" pitchFamily="34" charset="0"/>
              <a:buChar char="•"/>
            </a:pPr>
            <a:r>
              <a:rPr lang="en-US" b="1" i="0" dirty="0" err="1">
                <a:solidFill>
                  <a:srgbClr val="000000"/>
                </a:solidFill>
                <a:effectLst/>
                <a:latin typeface="Helvetica Neue"/>
              </a:rPr>
              <a:t>u_q</a:t>
            </a:r>
            <a:r>
              <a:rPr lang="en-US" b="1" i="0" dirty="0">
                <a:solidFill>
                  <a:srgbClr val="000000"/>
                </a:solidFill>
                <a:effectLst/>
                <a:latin typeface="Helvetica Neue"/>
              </a:rPr>
              <a:t>:</a:t>
            </a:r>
            <a:r>
              <a:rPr lang="en-US" b="0" i="0" dirty="0">
                <a:solidFill>
                  <a:srgbClr val="000000"/>
                </a:solidFill>
                <a:effectLst/>
                <a:latin typeface="Helvetica Neue"/>
              </a:rPr>
              <a:t> Voltage q-component</a:t>
            </a:r>
          </a:p>
          <a:p>
            <a:pPr algn="l">
              <a:buFont typeface="Arial" panose="020B0604020202020204" pitchFamily="34" charset="0"/>
              <a:buChar char="•"/>
            </a:pPr>
            <a:r>
              <a:rPr lang="en-US" b="1" i="0" dirty="0" err="1">
                <a:solidFill>
                  <a:srgbClr val="000000"/>
                </a:solidFill>
                <a:effectLst/>
                <a:latin typeface="Helvetica Neue"/>
              </a:rPr>
              <a:t>motor_speed</a:t>
            </a:r>
            <a:r>
              <a:rPr lang="en-US" b="1" i="0" dirty="0">
                <a:solidFill>
                  <a:srgbClr val="000000"/>
                </a:solidFill>
                <a:effectLst/>
                <a:latin typeface="Helvetica Neue"/>
              </a:rPr>
              <a:t>:</a:t>
            </a:r>
            <a:r>
              <a:rPr lang="en-US" b="0" i="0" dirty="0">
                <a:solidFill>
                  <a:srgbClr val="000000"/>
                </a:solidFill>
                <a:effectLst/>
                <a:latin typeface="Helvetica Neue"/>
              </a:rPr>
              <a:t> Motor speed</a:t>
            </a:r>
          </a:p>
          <a:p>
            <a:pPr algn="l">
              <a:buFont typeface="Arial" panose="020B0604020202020204" pitchFamily="34" charset="0"/>
              <a:buChar char="•"/>
            </a:pPr>
            <a:r>
              <a:rPr lang="en-US" b="1" i="0" dirty="0">
                <a:solidFill>
                  <a:srgbClr val="000000"/>
                </a:solidFill>
                <a:effectLst/>
                <a:latin typeface="Helvetica Neue"/>
              </a:rPr>
              <a:t>torque:</a:t>
            </a:r>
            <a:r>
              <a:rPr lang="en-US" b="0" i="0" dirty="0">
                <a:solidFill>
                  <a:srgbClr val="000000"/>
                </a:solidFill>
                <a:effectLst/>
                <a:latin typeface="Helvetica Neue"/>
              </a:rPr>
              <a:t> Torque induced by current.</a:t>
            </a:r>
          </a:p>
          <a:p>
            <a:pPr algn="l">
              <a:buFont typeface="Arial" panose="020B0604020202020204" pitchFamily="34" charset="0"/>
              <a:buChar char="•"/>
            </a:pPr>
            <a:r>
              <a:rPr lang="en-US" b="1" i="0" dirty="0" err="1">
                <a:solidFill>
                  <a:srgbClr val="000000"/>
                </a:solidFill>
                <a:effectLst/>
                <a:latin typeface="Helvetica Neue"/>
              </a:rPr>
              <a:t>i_d</a:t>
            </a:r>
            <a:r>
              <a:rPr lang="en-US" b="1" i="0" dirty="0">
                <a:solidFill>
                  <a:srgbClr val="000000"/>
                </a:solidFill>
                <a:effectLst/>
                <a:latin typeface="Helvetica Neue"/>
              </a:rPr>
              <a:t>:</a:t>
            </a:r>
            <a:r>
              <a:rPr lang="en-US" b="0" i="0" dirty="0">
                <a:solidFill>
                  <a:srgbClr val="000000"/>
                </a:solidFill>
                <a:effectLst/>
                <a:latin typeface="Helvetica Neue"/>
              </a:rPr>
              <a:t> Current d-component</a:t>
            </a:r>
          </a:p>
          <a:p>
            <a:pPr algn="l">
              <a:buFont typeface="Arial" panose="020B0604020202020204" pitchFamily="34" charset="0"/>
              <a:buChar char="•"/>
            </a:pPr>
            <a:r>
              <a:rPr lang="en-US" b="1" i="0" dirty="0" err="1">
                <a:solidFill>
                  <a:srgbClr val="000000"/>
                </a:solidFill>
                <a:effectLst/>
                <a:latin typeface="Helvetica Neue"/>
              </a:rPr>
              <a:t>i_q</a:t>
            </a:r>
            <a:r>
              <a:rPr lang="en-US" b="1" i="0" dirty="0">
                <a:solidFill>
                  <a:srgbClr val="000000"/>
                </a:solidFill>
                <a:effectLst/>
                <a:latin typeface="Helvetica Neue"/>
              </a:rPr>
              <a:t>:</a:t>
            </a:r>
            <a:r>
              <a:rPr lang="en-US" b="0" i="0" dirty="0">
                <a:solidFill>
                  <a:srgbClr val="000000"/>
                </a:solidFill>
                <a:effectLst/>
                <a:latin typeface="Helvetica Neue"/>
              </a:rPr>
              <a:t> Current q-component</a:t>
            </a:r>
          </a:p>
          <a:p>
            <a:pPr algn="l">
              <a:buFont typeface="Arial" panose="020B0604020202020204" pitchFamily="34" charset="0"/>
              <a:buChar char="•"/>
            </a:pPr>
            <a:r>
              <a:rPr lang="en-US" b="1" i="0" dirty="0">
                <a:solidFill>
                  <a:srgbClr val="000000"/>
                </a:solidFill>
                <a:effectLst/>
                <a:latin typeface="Helvetica Neue"/>
              </a:rPr>
              <a:t>pm:</a:t>
            </a:r>
            <a:r>
              <a:rPr lang="en-US" b="0" i="0" dirty="0">
                <a:solidFill>
                  <a:srgbClr val="000000"/>
                </a:solidFill>
                <a:effectLst/>
                <a:latin typeface="Helvetica Neue"/>
              </a:rPr>
              <a:t> Permanent Magnet surface temperature representing the rotor temperature. This was measured with an infrared thermography unit.</a:t>
            </a:r>
          </a:p>
          <a:p>
            <a:pPr algn="l">
              <a:buFont typeface="Arial" panose="020B0604020202020204" pitchFamily="34" charset="0"/>
              <a:buChar char="•"/>
            </a:pPr>
            <a:r>
              <a:rPr lang="en-US" b="1" i="0" dirty="0" err="1">
                <a:solidFill>
                  <a:srgbClr val="000000"/>
                </a:solidFill>
                <a:effectLst/>
                <a:latin typeface="Helvetica Neue"/>
              </a:rPr>
              <a:t>stator_yoke</a:t>
            </a:r>
            <a:r>
              <a:rPr lang="en-US" b="1" i="0" dirty="0">
                <a:solidFill>
                  <a:srgbClr val="000000"/>
                </a:solidFill>
                <a:effectLst/>
                <a:latin typeface="Helvetica Neue"/>
              </a:rPr>
              <a:t>:</a:t>
            </a:r>
            <a:r>
              <a:rPr lang="en-US" b="0" i="0" dirty="0">
                <a:solidFill>
                  <a:srgbClr val="000000"/>
                </a:solidFill>
                <a:effectLst/>
                <a:latin typeface="Helvetica Neue"/>
              </a:rPr>
              <a:t> Stator yoke temperature is measured with a thermal sensor.</a:t>
            </a:r>
          </a:p>
          <a:p>
            <a:pPr algn="l">
              <a:buFont typeface="Arial" panose="020B0604020202020204" pitchFamily="34" charset="0"/>
              <a:buChar char="•"/>
            </a:pPr>
            <a:r>
              <a:rPr lang="en-US" b="1" i="0" dirty="0" err="1">
                <a:solidFill>
                  <a:srgbClr val="000000"/>
                </a:solidFill>
                <a:effectLst/>
                <a:latin typeface="Helvetica Neue"/>
              </a:rPr>
              <a:t>stator_tooth</a:t>
            </a:r>
            <a:r>
              <a:rPr lang="en-US" b="1" i="0" dirty="0">
                <a:solidFill>
                  <a:srgbClr val="000000"/>
                </a:solidFill>
                <a:effectLst/>
                <a:latin typeface="Helvetica Neue"/>
              </a:rPr>
              <a:t>:</a:t>
            </a:r>
            <a:r>
              <a:rPr lang="en-US" b="0" i="0" dirty="0">
                <a:solidFill>
                  <a:srgbClr val="000000"/>
                </a:solidFill>
                <a:effectLst/>
                <a:latin typeface="Helvetica Neue"/>
              </a:rPr>
              <a:t> Stator tooth temperature is measured with a thermal sensor.</a:t>
            </a:r>
          </a:p>
          <a:p>
            <a:pPr algn="l">
              <a:buFont typeface="Arial" panose="020B0604020202020204" pitchFamily="34" charset="0"/>
              <a:buChar char="•"/>
            </a:pPr>
            <a:r>
              <a:rPr lang="en-US" b="1" i="0" dirty="0" err="1">
                <a:solidFill>
                  <a:srgbClr val="000000"/>
                </a:solidFill>
                <a:effectLst/>
                <a:latin typeface="Helvetica Neue"/>
              </a:rPr>
              <a:t>stator_winding</a:t>
            </a:r>
            <a:r>
              <a:rPr lang="en-US" b="1" i="0" dirty="0">
                <a:solidFill>
                  <a:srgbClr val="000000"/>
                </a:solidFill>
                <a:effectLst/>
                <a:latin typeface="Helvetica Neue"/>
              </a:rPr>
              <a:t>:</a:t>
            </a:r>
            <a:r>
              <a:rPr lang="en-US" b="0" i="0" dirty="0">
                <a:solidFill>
                  <a:srgbClr val="000000"/>
                </a:solidFill>
                <a:effectLst/>
                <a:latin typeface="Helvetica Neue"/>
              </a:rPr>
              <a:t> Stator winding temperature measured with a thermal sensor.</a:t>
            </a:r>
          </a:p>
          <a:p>
            <a:pPr algn="l">
              <a:buFont typeface="Arial" panose="020B0604020202020204" pitchFamily="34" charset="0"/>
              <a:buChar char="•"/>
            </a:pPr>
            <a:r>
              <a:rPr lang="en-US" b="1" i="0" dirty="0" err="1">
                <a:solidFill>
                  <a:srgbClr val="000000"/>
                </a:solidFill>
                <a:effectLst/>
                <a:latin typeface="Helvetica Neue"/>
              </a:rPr>
              <a:t>profile_id</a:t>
            </a:r>
            <a:r>
              <a:rPr lang="en-US" b="1" i="0" dirty="0">
                <a:solidFill>
                  <a:srgbClr val="000000"/>
                </a:solidFill>
                <a:effectLst/>
                <a:latin typeface="Helvetica Neue"/>
              </a:rPr>
              <a:t>:</a:t>
            </a:r>
            <a:r>
              <a:rPr lang="en-US" b="0" i="0" dirty="0">
                <a:solidFill>
                  <a:srgbClr val="000000"/>
                </a:solidFill>
                <a:effectLst/>
                <a:latin typeface="Helvetica Neue"/>
              </a:rPr>
              <a:t> Each measurement session has a unique ID. Make sure not to try to estimate from one session onto the other as they are strongly independent.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9" name="Google Shape;449;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050" name="Picture 2" descr="https://images.squarespace-cdn.com/content/v1/56c20776f699bbc849dc0a69/1458920344064-XRVKU3O788XYJNS0TQ3A/ke17ZwdGBToddI8pDm48kH6fpDepVnHDbJBHVrcFH3VZw-zPPgdn4jUwVcJE1ZvWQUxwkmyExglNqGp0IvTJZamWLI2zvYWH8K3-s_4yszcp2ryTI0HqTOaaUohrI8PICKwaTIMLhQJ9fACjqaf26fF01mQeTIdmmTPu11VCbBkKMshLAGzx4R3EDFOm1kBS/image-asset.jpeg?format=500w"/>
          <p:cNvPicPr>
            <a:picLocks noChangeAspect="1" noChangeArrowheads="1"/>
          </p:cNvPicPr>
          <p:nvPr/>
        </p:nvPicPr>
        <p:blipFill>
          <a:blip r:embed="rId4"/>
          <a:srcRect/>
          <a:stretch>
            <a:fillRect/>
          </a:stretch>
        </p:blipFill>
        <p:spPr bwMode="auto">
          <a:xfrm>
            <a:off x="1087722" y="1596788"/>
            <a:ext cx="6968556" cy="3316406"/>
          </a:xfrm>
          <a:prstGeom prst="rect">
            <a:avLst/>
          </a:prstGeom>
          <a:noFill/>
        </p:spPr>
      </p:pic>
      <p:sp>
        <p:nvSpPr>
          <p:cNvPr id="5" name="Rectangle 4"/>
          <p:cNvSpPr/>
          <p:nvPr/>
        </p:nvSpPr>
        <p:spPr>
          <a:xfrm>
            <a:off x="0" y="954994"/>
            <a:ext cx="5360763" cy="523220"/>
          </a:xfrm>
          <a:prstGeom prst="rect">
            <a:avLst/>
          </a:prstGeom>
        </p:spPr>
        <p:txBody>
          <a:bodyPr wrap="none">
            <a:spAutoFit/>
          </a:bodyPr>
          <a:lstStyle/>
          <a:p>
            <a:r>
              <a:rPr lang="en-US" sz="2800" b="1" u="sng" dirty="0">
                <a:solidFill>
                  <a:schemeClr val="tx1"/>
                </a:solidFill>
                <a:latin typeface="Centaur" pitchFamily="18" charset="0"/>
              </a:rPr>
              <a:t>This is a typical stator winding damage:</a:t>
            </a:r>
          </a:p>
        </p:txBody>
      </p:sp>
      <p:sp>
        <p:nvSpPr>
          <p:cNvPr id="7" name="Rectangle 6"/>
          <p:cNvSpPr/>
          <p:nvPr/>
        </p:nvSpPr>
        <p:spPr>
          <a:xfrm>
            <a:off x="296838" y="5149237"/>
            <a:ext cx="8550325" cy="1200329"/>
          </a:xfrm>
          <a:prstGeom prst="rect">
            <a:avLst/>
          </a:prstGeom>
        </p:spPr>
        <p:txBody>
          <a:bodyPr wrap="square">
            <a:spAutoFit/>
          </a:bodyPr>
          <a:lstStyle/>
          <a:p>
            <a:pPr algn="ctr"/>
            <a:r>
              <a:rPr lang="en-US" sz="2400" dirty="0">
                <a:latin typeface="Centaur" pitchFamily="18" charset="0"/>
              </a:rPr>
              <a:t>On the rotor part, irreversible demagnetization of the permanent magnets can be caused by overheating, which represents an even more severe instance of motor damage.</a:t>
            </a:r>
          </a:p>
        </p:txBody>
      </p:sp>
      <p:sp>
        <p:nvSpPr>
          <p:cNvPr id="8" name="Oval 7"/>
          <p:cNvSpPr/>
          <p:nvPr/>
        </p:nvSpPr>
        <p:spPr>
          <a:xfrm>
            <a:off x="2756847" y="1610437"/>
            <a:ext cx="3057099" cy="2210937"/>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511188" y="2988860"/>
            <a:ext cx="1637731" cy="69603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0" y="0"/>
            <a:ext cx="3020992"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u="sng" dirty="0">
                <a:solidFill>
                  <a:srgbClr val="002776"/>
                </a:solidFill>
                <a:latin typeface="Centaur" pitchFamily="18" charset="0"/>
                <a:sym typeface="Arial"/>
              </a:rPr>
              <a:t>Data set details</a:t>
            </a:r>
            <a:endParaRPr sz="4000" u="sng">
              <a:latin typeface="Centaur" pitchFamily="18" charset="0"/>
            </a:endParaRPr>
          </a:p>
        </p:txBody>
      </p:sp>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7" name="Google Shape;361;p5"/>
          <p:cNvSpPr txBox="1"/>
          <p:nvPr/>
        </p:nvSpPr>
        <p:spPr>
          <a:xfrm>
            <a:off x="179697" y="916674"/>
            <a:ext cx="5183873" cy="1323399"/>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Font typeface="Wingdings" pitchFamily="2" charset="2"/>
              <a:buChar char="Ø"/>
            </a:pPr>
            <a:r>
              <a:rPr lang="en-US" sz="2000" dirty="0">
                <a:solidFill>
                  <a:schemeClr val="tx1"/>
                </a:solidFill>
                <a:latin typeface="Centaur" pitchFamily="18" charset="0"/>
                <a:sym typeface="Arial"/>
              </a:rPr>
              <a:t>Data set: Temperature data of electric motor</a:t>
            </a:r>
          </a:p>
          <a:p>
            <a:pPr marL="514350" lvl="0" indent="-514350">
              <a:buFont typeface="Wingdings" pitchFamily="2" charset="2"/>
              <a:buChar char="Ø"/>
            </a:pPr>
            <a:r>
              <a:rPr lang="en-US" sz="2000" dirty="0">
                <a:latin typeface="Centaur" pitchFamily="18" charset="0"/>
              </a:rPr>
              <a:t>998070 Observations &amp; 13 features</a:t>
            </a:r>
          </a:p>
          <a:p>
            <a:pPr marL="514350" lvl="0" indent="-514350">
              <a:buFont typeface="Wingdings" pitchFamily="2" charset="2"/>
              <a:buChar char="Ø"/>
            </a:pPr>
            <a:r>
              <a:rPr lang="en-US" sz="2000" dirty="0">
                <a:solidFill>
                  <a:schemeClr val="tx1"/>
                </a:solidFill>
                <a:latin typeface="Centaur" pitchFamily="18" charset="0"/>
              </a:rPr>
              <a:t>There is no null values in the entire data sets</a:t>
            </a:r>
          </a:p>
          <a:p>
            <a:pPr marL="514350" lvl="0" indent="-514350">
              <a:buFont typeface="Wingdings" pitchFamily="2" charset="2"/>
              <a:buChar char="Ø"/>
            </a:pPr>
            <a:r>
              <a:rPr lang="en-US" sz="2000" dirty="0">
                <a:solidFill>
                  <a:schemeClr val="tx1"/>
                </a:solidFill>
                <a:latin typeface="Centaur" pitchFamily="18" charset="0"/>
              </a:rPr>
              <a:t>Profile_Id has 52 unique values</a:t>
            </a:r>
            <a:endParaRPr sz="2000" dirty="0">
              <a:solidFill>
                <a:schemeClr val="tx1"/>
              </a:solidFill>
              <a:latin typeface="Centaur" pitchFamily="18" charset="0"/>
            </a:endParaRPr>
          </a:p>
        </p:txBody>
      </p:sp>
      <p:pic>
        <p:nvPicPr>
          <p:cNvPr id="8" name="Picture 7"/>
          <p:cNvPicPr/>
          <p:nvPr/>
        </p:nvPicPr>
        <p:blipFill>
          <a:blip r:embed="rId4"/>
          <a:srcRect l="18636" t="30853" r="7262" b="20569"/>
          <a:stretch>
            <a:fillRect/>
          </a:stretch>
        </p:blipFill>
        <p:spPr bwMode="auto">
          <a:xfrm>
            <a:off x="95535" y="2647665"/>
            <a:ext cx="8952931" cy="4210335"/>
          </a:xfrm>
          <a:prstGeom prst="rect">
            <a:avLst/>
          </a:prstGeom>
          <a:noFill/>
          <a:ln w="19050">
            <a:solidFill>
              <a:schemeClr val="tx1"/>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370391" y="266218"/>
            <a:ext cx="559368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u="sng" dirty="0">
                <a:solidFill>
                  <a:srgbClr val="002776"/>
                </a:solidFill>
                <a:latin typeface="Centaur" pitchFamily="18" charset="0"/>
                <a:sym typeface="Arial"/>
              </a:rPr>
              <a:t>Project Architecture / Project Flow</a:t>
            </a:r>
            <a:endParaRPr sz="3200" u="sng">
              <a:latin typeface="Centaur" pitchFamily="18" charset="0"/>
            </a:endParaRPr>
          </a:p>
        </p:txBody>
      </p:sp>
      <p:graphicFrame>
        <p:nvGraphicFramePr>
          <p:cNvPr id="5" name="Diagram 4">
            <a:extLst>
              <a:ext uri="{FF2B5EF4-FFF2-40B4-BE49-F238E27FC236}">
                <a16:creationId xmlns:a16="http://schemas.microsoft.com/office/drawing/2014/main" id="{CD08A07C-7207-4D04-8511-940FAAA93CEB}"/>
              </a:ext>
            </a:extLst>
          </p:cNvPr>
          <p:cNvGraphicFramePr/>
          <p:nvPr>
            <p:extLst>
              <p:ext uri="{D42A27DB-BD31-4B8C-83A1-F6EECF244321}">
                <p14:modId xmlns:p14="http://schemas.microsoft.com/office/powerpoint/2010/main" val="2239166374"/>
              </p:ext>
            </p:extLst>
          </p:nvPr>
        </p:nvGraphicFramePr>
        <p:xfrm>
          <a:off x="177421" y="935180"/>
          <a:ext cx="8707272" cy="57249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0"/>
            <a:ext cx="4981433" cy="50589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1400" b="0"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C:\Users\nandini\Desktop\download (8).png"/>
          <p:cNvPicPr>
            <a:picLocks noChangeAspect="1" noChangeArrowheads="1"/>
          </p:cNvPicPr>
          <p:nvPr/>
        </p:nvPicPr>
        <p:blipFill>
          <a:blip r:embed="rId4"/>
          <a:srcRect/>
          <a:stretch>
            <a:fillRect/>
          </a:stretch>
        </p:blipFill>
        <p:spPr bwMode="auto">
          <a:xfrm>
            <a:off x="421713" y="1132764"/>
            <a:ext cx="8300575" cy="5493224"/>
          </a:xfrm>
          <a:prstGeom prst="rect">
            <a:avLst/>
          </a:prstGeom>
          <a:noFill/>
        </p:spPr>
      </p:pic>
      <p:sp>
        <p:nvSpPr>
          <p:cNvPr id="8" name="Rectangle 7"/>
          <p:cNvSpPr/>
          <p:nvPr/>
        </p:nvSpPr>
        <p:spPr>
          <a:xfrm>
            <a:off x="1187355" y="710793"/>
            <a:ext cx="7096836" cy="400110"/>
          </a:xfrm>
          <a:prstGeom prst="rect">
            <a:avLst/>
          </a:prstGeom>
        </p:spPr>
        <p:txBody>
          <a:bodyPr wrap="square">
            <a:spAutoFit/>
          </a:bodyPr>
          <a:lstStyle/>
          <a:p>
            <a:r>
              <a:rPr lang="en-US" sz="2000" b="1" dirty="0">
                <a:latin typeface="Centaur" pitchFamily="18" charset="0"/>
              </a:rPr>
              <a:t>Histogram for checking whether my data is normally distributed or not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0" y="626867"/>
            <a:ext cx="4981433" cy="50589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1400" b="0" i="0" u="sng" strike="noStrike" cap="none" dirty="0">
              <a:solidFill>
                <a:srgbClr val="000000"/>
              </a:solidFill>
              <a:latin typeface="Centaur" pitchFamily="18" charset="0"/>
              <a:sym typeface="Arial"/>
            </a:endParaRPr>
          </a:p>
        </p:txBody>
      </p:sp>
      <p:sp>
        <p:nvSpPr>
          <p:cNvPr id="9" name="Rectangle 8">
            <a:extLst>
              <a:ext uri="{FF2B5EF4-FFF2-40B4-BE49-F238E27FC236}">
                <a16:creationId xmlns:a16="http://schemas.microsoft.com/office/drawing/2014/main" id="{46AD10CF-2491-49A5-98E2-F1D7E9AC48B4}"/>
              </a:ext>
            </a:extLst>
          </p:cNvPr>
          <p:cNvSpPr/>
          <p:nvPr/>
        </p:nvSpPr>
        <p:spPr>
          <a:xfrm>
            <a:off x="324598" y="1362633"/>
            <a:ext cx="8601038" cy="3170099"/>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There </a:t>
            </a:r>
            <a:r>
              <a:rPr lang="en-US" sz="2000" dirty="0">
                <a:solidFill>
                  <a:sysClr val="windowText" lastClr="000000"/>
                </a:solidFill>
                <a:latin typeface="Centaur" pitchFamily="18" charset="0"/>
                <a:ea typeface="Times New Roman"/>
                <a:cs typeface="Times New Roman"/>
                <a:sym typeface="Times New Roman"/>
              </a:rPr>
              <a:t>are</a:t>
            </a:r>
            <a:r>
              <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 no Null values in the dataset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ysClr val="windowText" lastClr="000000"/>
                </a:solidFill>
                <a:latin typeface="Centaur" pitchFamily="18" charset="0"/>
                <a:ea typeface="Times New Roman"/>
                <a:cs typeface="Times New Roman"/>
                <a:sym typeface="Times New Roman"/>
              </a:rPr>
              <a:t>There are no categorical values in the dataset</a:t>
            </a:r>
            <a:endPar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Now find the correlation ship</a:t>
            </a:r>
            <a:r>
              <a:rPr kumimoji="0" lang="en-US" sz="2000" b="1"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 </a:t>
            </a:r>
            <a:r>
              <a:rPr kumimoji="0" lang="en-US" sz="20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between the variables. There is a collinearity also</a:t>
            </a:r>
            <a:r>
              <a:rPr kumimoji="0" lang="en-US" sz="2000" b="0" i="0" u="none" strike="noStrike" kern="0" cap="none" spc="0" normalizeH="0" baseline="0" noProof="0" dirty="0">
                <a:ln>
                  <a:noFill/>
                </a:ln>
                <a:solidFill>
                  <a:sysClr val="windowText" lastClr="000000"/>
                </a:solidFill>
                <a:effectLst/>
                <a:uLnTx/>
                <a:uFillTx/>
                <a:latin typeface="Centaur" pitchFamily="18" charset="0"/>
              </a:rPr>
              <a:t>.</a:t>
            </a:r>
          </a:p>
          <a:p>
            <a:pPr marL="285750" lvl="0" indent="-285750">
              <a:buClr>
                <a:schemeClr val="dk1"/>
              </a:buClr>
              <a:buSzPts val="1800"/>
              <a:buFont typeface="Arial"/>
              <a:buChar char="•"/>
            </a:pPr>
            <a:r>
              <a:rPr lang="en-US" sz="2000" dirty="0">
                <a:solidFill>
                  <a:schemeClr val="dk1"/>
                </a:solidFill>
                <a:latin typeface="Centaur" pitchFamily="18" charset="0"/>
              </a:rPr>
              <a:t>Now we have to make the profile_id into unique, by doing this we will come to know how many levels are there. </a:t>
            </a:r>
          </a:p>
          <a:p>
            <a:pPr marL="285750" lvl="0" indent="-285750">
              <a:buClr>
                <a:schemeClr val="dk1"/>
              </a:buClr>
              <a:buSzPts val="1800"/>
              <a:buFont typeface="Arial"/>
              <a:buChar char="•"/>
            </a:pPr>
            <a:r>
              <a:rPr lang="en-US" sz="2000" dirty="0">
                <a:solidFill>
                  <a:schemeClr val="dk1"/>
                </a:solidFill>
                <a:latin typeface="Centaur" pitchFamily="18" charset="0"/>
              </a:rPr>
              <a:t>The data set will follow normality.</a:t>
            </a:r>
          </a:p>
          <a:p>
            <a:pPr marL="285750" lvl="0" indent="-285750">
              <a:buClr>
                <a:schemeClr val="dk1"/>
              </a:buClr>
              <a:buSzPts val="1800"/>
              <a:buFont typeface="Arial"/>
              <a:buChar char="•"/>
            </a:pPr>
            <a:r>
              <a:rPr lang="en-US" sz="2000" dirty="0">
                <a:solidFill>
                  <a:schemeClr val="dk1"/>
                </a:solidFill>
                <a:latin typeface="Centaur" pitchFamily="18" charset="0"/>
              </a:rPr>
              <a:t>When we used scatterplot we came to know about linearity. Data set follows positive linearity.</a:t>
            </a:r>
          </a:p>
          <a:p>
            <a:pPr marL="285750" lvl="0" indent="-285750">
              <a:buClr>
                <a:schemeClr val="dk1"/>
              </a:buClr>
              <a:buSzPts val="1800"/>
              <a:buFont typeface="Arial"/>
              <a:buChar char="•"/>
            </a:pPr>
            <a:r>
              <a:rPr lang="en-US" sz="2000" dirty="0">
                <a:latin typeface="Centaur" pitchFamily="18" charset="0"/>
              </a:rPr>
              <a:t>Histogram and bar plot will help us to find the variation in the data set.</a:t>
            </a:r>
          </a:p>
          <a:p>
            <a:pPr marR="0" lvl="0" defTabSz="914400" eaLnBrk="1" fontAlgn="auto" latinLnBrk="0" hangingPunct="1">
              <a:lnSpc>
                <a:spcPct val="100000"/>
              </a:lnSpc>
              <a:spcBef>
                <a:spcPts val="0"/>
              </a:spcBef>
              <a:spcAft>
                <a:spcPts val="0"/>
              </a:spcAft>
              <a:buClrTx/>
              <a:buSzTx/>
              <a:tabLst/>
              <a:defRPr/>
            </a:pPr>
            <a:endParaRPr kumimoji="0" lang="en-US" sz="2000" b="0" i="0" u="none" strike="noStrike" kern="0" cap="none" spc="0" normalizeH="0" baseline="0" noProof="0" dirty="0">
              <a:ln>
                <a:noFill/>
              </a:ln>
              <a:solidFill>
                <a:sysClr val="windowText" lastClr="000000"/>
              </a:solidFill>
              <a:effectLst/>
              <a:uLnTx/>
              <a:uFillTx/>
              <a:latin typeface="Centaur" pitchFamily="18" charset="0"/>
            </a:endParaRPr>
          </a:p>
        </p:txBody>
      </p:sp>
      <p:sp>
        <p:nvSpPr>
          <p:cNvPr id="10" name="Rectangle 9">
            <a:extLst>
              <a:ext uri="{FF2B5EF4-FFF2-40B4-BE49-F238E27FC236}">
                <a16:creationId xmlns:a16="http://schemas.microsoft.com/office/drawing/2014/main" id="{6CC6C1EE-101E-421E-B398-D1E4219E344A}"/>
              </a:ext>
            </a:extLst>
          </p:cNvPr>
          <p:cNvSpPr/>
          <p:nvPr/>
        </p:nvSpPr>
        <p:spPr>
          <a:xfrm>
            <a:off x="388805" y="4100143"/>
            <a:ext cx="8400353" cy="1323439"/>
          </a:xfrm>
          <a:prstGeom prst="rect">
            <a:avLst/>
          </a:prstGeom>
        </p:spPr>
        <p:txBody>
          <a:bodyPr wrap="square">
            <a:spAutoFit/>
          </a:bodyPr>
          <a:lstStyle/>
          <a:p>
            <a:pPr marL="285750" lvl="0" indent="-285750">
              <a:buSzPts val="1800"/>
              <a:buFont typeface="Arial"/>
              <a:buChar char="•"/>
            </a:pPr>
            <a:r>
              <a:rPr lang="en-US" sz="2000" dirty="0">
                <a:latin typeface="Centaur" pitchFamily="18" charset="0"/>
              </a:rPr>
              <a:t>Heat plot will tell us whether there are any NA values and correlation of the variables.</a:t>
            </a:r>
          </a:p>
          <a:p>
            <a:pPr marL="285750" lvl="0" indent="-285750">
              <a:buSzPts val="1800"/>
              <a:buFont typeface="Arial"/>
              <a:buChar char="•"/>
            </a:pPr>
            <a:r>
              <a:rPr lang="en-US" sz="2000" dirty="0">
                <a:latin typeface="Centaur" pitchFamily="18" charset="0"/>
              </a:rPr>
              <a:t>There are outliers in the data set. Before performing model building we have to treat the outliers..</a:t>
            </a:r>
          </a:p>
          <a:p>
            <a:pPr lvl="0"/>
            <a:endParaRPr lang="en-US" sz="2000" dirty="0">
              <a:latin typeface="Centaur" pitchFamily="18" charset="0"/>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3" name="Google Shape;36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Google Shape;388;p62">
            <a:extLst>
              <a:ext uri="{FF2B5EF4-FFF2-40B4-BE49-F238E27FC236}">
                <a16:creationId xmlns:a16="http://schemas.microsoft.com/office/drawing/2014/main" id="{1733A341-9D4E-45C2-B602-DD6893B4A1FA}"/>
              </a:ext>
            </a:extLst>
          </p:cNvPr>
          <p:cNvSpPr txBox="1"/>
          <p:nvPr/>
        </p:nvSpPr>
        <p:spPr>
          <a:xfrm>
            <a:off x="1" y="218364"/>
            <a:ext cx="5008728" cy="57320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u="sng" dirty="0">
                <a:solidFill>
                  <a:srgbClr val="002776"/>
                </a:solidFill>
                <a:latin typeface="Centaur" pitchFamily="18" charset="0"/>
              </a:rPr>
              <a:t>    </a:t>
            </a:r>
            <a:r>
              <a:rPr lang="en-US" sz="2800" b="1" i="0" u="sng" strike="noStrike" cap="none" dirty="0">
                <a:solidFill>
                  <a:srgbClr val="002776"/>
                </a:solidFill>
                <a:latin typeface="Centaur" pitchFamily="18" charset="0"/>
                <a:sym typeface="Arial"/>
              </a:rPr>
              <a:t>Exploratory Data Analysis (EDA)</a:t>
            </a:r>
            <a:endParaRPr sz="2800" b="0" i="0" u="sng" strike="noStrike" cap="none" dirty="0">
              <a:solidFill>
                <a:srgbClr val="000000"/>
              </a:solidFill>
              <a:latin typeface="Centaur" pitchFamily="18" charset="0"/>
              <a:sym typeface="Arial"/>
            </a:endParaRPr>
          </a:p>
        </p:txBody>
      </p:sp>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6" name="AutoShape 4"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18" name="Picture 6" descr="C:\Users\nandini\Desktop\download.png"/>
          <p:cNvPicPr>
            <a:picLocks noChangeAspect="1" noChangeArrowheads="1"/>
          </p:cNvPicPr>
          <p:nvPr/>
        </p:nvPicPr>
        <p:blipFill>
          <a:blip r:embed="rId4"/>
          <a:srcRect/>
          <a:stretch>
            <a:fillRect/>
          </a:stretch>
        </p:blipFill>
        <p:spPr bwMode="auto">
          <a:xfrm>
            <a:off x="0" y="780907"/>
            <a:ext cx="5677469" cy="5490238"/>
          </a:xfrm>
          <a:prstGeom prst="rect">
            <a:avLst/>
          </a:prstGeom>
          <a:noFill/>
        </p:spPr>
      </p:pic>
      <p:sp>
        <p:nvSpPr>
          <p:cNvPr id="11" name="Rectangle 10"/>
          <p:cNvSpPr/>
          <p:nvPr/>
        </p:nvSpPr>
        <p:spPr>
          <a:xfrm>
            <a:off x="5984543" y="1168469"/>
            <a:ext cx="2995684" cy="3508653"/>
          </a:xfrm>
          <a:prstGeom prst="rect">
            <a:avLst/>
          </a:prstGeom>
        </p:spPr>
        <p:txBody>
          <a:bodyPr wrap="square">
            <a:spAutoFit/>
          </a:bodyPr>
          <a:lstStyle/>
          <a:p>
            <a:r>
              <a:rPr lang="en-US" sz="2200" b="1" u="sng" dirty="0">
                <a:latin typeface="Centaur" pitchFamily="18" charset="0"/>
              </a:rPr>
              <a:t>Highly Correlated Features:</a:t>
            </a:r>
          </a:p>
          <a:p>
            <a:endParaRPr lang="en-US" sz="2000" b="1" u="sng" dirty="0">
              <a:latin typeface="Centaur" pitchFamily="18" charset="0"/>
            </a:endParaRPr>
          </a:p>
          <a:p>
            <a:pPr>
              <a:buFont typeface="Arial" pitchFamily="34" charset="0"/>
              <a:buChar char="•"/>
            </a:pPr>
            <a:r>
              <a:rPr lang="en-US" sz="2000" dirty="0">
                <a:latin typeface="Centaur" pitchFamily="18" charset="0"/>
              </a:rPr>
              <a:t>Coolant &amp; Stator_yoke</a:t>
            </a:r>
          </a:p>
          <a:p>
            <a:pPr>
              <a:buFont typeface="Arial" pitchFamily="34" charset="0"/>
              <a:buChar char="•"/>
            </a:pPr>
            <a:r>
              <a:rPr lang="en-US" sz="2000" dirty="0">
                <a:latin typeface="Centaur" pitchFamily="18" charset="0"/>
              </a:rPr>
              <a:t>Torque &amp; i_q</a:t>
            </a:r>
          </a:p>
          <a:p>
            <a:pPr>
              <a:buFont typeface="Arial" pitchFamily="34" charset="0"/>
              <a:buChar char="•"/>
            </a:pPr>
            <a:r>
              <a:rPr lang="en-US" sz="2000" dirty="0">
                <a:latin typeface="Centaur" pitchFamily="18" charset="0"/>
              </a:rPr>
              <a:t>i_q &amp; Torque</a:t>
            </a:r>
          </a:p>
          <a:p>
            <a:pPr>
              <a:buFont typeface="Arial" pitchFamily="34" charset="0"/>
              <a:buChar char="•"/>
            </a:pPr>
            <a:r>
              <a:rPr lang="en-US" sz="2000" dirty="0">
                <a:latin typeface="Centaur" pitchFamily="18" charset="0"/>
              </a:rPr>
              <a:t>pm &amp; Stator_winding</a:t>
            </a:r>
          </a:p>
          <a:p>
            <a:pPr>
              <a:buFont typeface="Arial" pitchFamily="34" charset="0"/>
              <a:buChar char="•"/>
            </a:pPr>
            <a:r>
              <a:rPr lang="en-US" sz="2000" dirty="0">
                <a:latin typeface="Centaur" pitchFamily="18" charset="0"/>
              </a:rPr>
              <a:t>Staor_yoke &amp; Stator_tooth</a:t>
            </a:r>
          </a:p>
          <a:p>
            <a:pPr>
              <a:buFont typeface="Arial" pitchFamily="34" charset="0"/>
              <a:buChar char="•"/>
            </a:pPr>
            <a:r>
              <a:rPr lang="en-US" sz="2000" dirty="0">
                <a:latin typeface="Centaur" pitchFamily="18" charset="0"/>
              </a:rPr>
              <a:t>Stator_tooth &amp; Stator_winding</a:t>
            </a:r>
          </a:p>
          <a:p>
            <a:pPr>
              <a:buFont typeface="Arial" pitchFamily="34" charset="0"/>
              <a:buChar char="•"/>
            </a:pPr>
            <a:r>
              <a:rPr lang="en-US" sz="2000" dirty="0">
                <a:latin typeface="Centaur" pitchFamily="18" charset="0"/>
              </a:rPr>
              <a:t>Stator_winding &amp; Stator_tooth</a:t>
            </a: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1188</Words>
  <Application>Microsoft Office PowerPoint</Application>
  <PresentationFormat>On-screen Show (4:3)</PresentationFormat>
  <Paragraphs>160</Paragraphs>
  <Slides>22</Slides>
  <Notes>22</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22</vt:i4>
      </vt:variant>
    </vt:vector>
  </HeadingPairs>
  <TitlesOfParts>
    <vt:vector size="37" baseType="lpstr">
      <vt:lpstr>Verdana</vt:lpstr>
      <vt:lpstr>Centaur</vt:lpstr>
      <vt:lpstr>Courier New</vt:lpstr>
      <vt:lpstr>Constantia</vt:lpstr>
      <vt:lpstr>Calibri</vt:lpstr>
      <vt:lpstr>Century Gothic</vt:lpstr>
      <vt:lpstr>Wingdings</vt:lpstr>
      <vt:lpstr>Arial</vt:lpstr>
      <vt:lpstr>Noto Sans Symbols</vt:lpstr>
      <vt:lpstr>Wingdings 2</vt:lpstr>
      <vt:lpstr>Helvetica Neue</vt:lpstr>
      <vt:lpstr>Roboto</vt:lpstr>
      <vt:lpstr>Custom Design</vt:lpstr>
      <vt:lpstr>Theme2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2023-07-26T07:46:24Z</dcterms:created>
  <dcterms:modified xsi:type="dcterms:W3CDTF">2023-07-26T07:57:03Z</dcterms:modified>
</cp:coreProperties>
</file>