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57" r:id="rId3"/>
    <p:sldId id="258" r:id="rId4"/>
    <p:sldId id="261" r:id="rId5"/>
    <p:sldId id="264" r:id="rId6"/>
    <p:sldId id="259" r:id="rId7"/>
    <p:sldId id="265" r:id="rId8"/>
    <p:sldId id="267" r:id="rId9"/>
    <p:sldId id="266" r:id="rId10"/>
    <p:sldId id="262" r:id="rId11"/>
    <p:sldId id="260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81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0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7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6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8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8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8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D4B7-673F-4F92-86EA-2197F1DBAEA0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DA47D9-5C60-4FC2-BA2C-0C071B891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EE1F-D475-431C-BB9F-A4CDC6EF2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3" y="771381"/>
            <a:ext cx="9144000" cy="2387600"/>
          </a:xfrm>
        </p:spPr>
        <p:txBody>
          <a:bodyPr/>
          <a:lstStyle/>
          <a:p>
            <a:pPr algn="l"/>
            <a:r>
              <a:rPr lang="en-IN" dirty="0"/>
              <a:t>AI for Engineers and Research Internships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57328-D2EF-4FFE-9A4C-EDF10046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09" y="4054620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Presentation2:  Data Pre-processing and Exploration</a:t>
            </a:r>
          </a:p>
          <a:p>
            <a:pPr algn="l"/>
            <a:r>
              <a:rPr lang="en-IN" sz="2400" dirty="0"/>
              <a:t>					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Srilatha</a:t>
            </a: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				  1548,Batch33</a:t>
            </a:r>
          </a:p>
        </p:txBody>
      </p:sp>
    </p:spTree>
    <p:extLst>
      <p:ext uri="{BB962C8B-B14F-4D97-AF65-F5344CB8AC3E}">
        <p14:creationId xmlns:p14="http://schemas.microsoft.com/office/powerpoint/2010/main" val="192715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242A-7559-40F2-B426-8DC39399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A07E-B930-45BB-B695-D5D39880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273"/>
            <a:ext cx="8654473" cy="4476558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Dataset # 1: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drop the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category_name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is a combination of 3 category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Ex: Men/Shoes/Athletic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Split the category into 3 categories by split the input text on ‘\’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Discretized the price in to bins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Added price bins to the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dataframe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Remove price columns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Vectorize the object datatypes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dummify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the categorical variables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Concatenate the matrix in to single 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Used the concatenated output as X and price-bins as target/class variable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22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DF49-A641-4D18-BE33-105C4312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C91D-7EB1-432D-86E4-76308E73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69" y="1403927"/>
            <a:ext cx="8139968" cy="4516581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Dataset #2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Removed the Brand name column entirely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Fill the Category column with keyword ‘missing’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Remove the rows/records where Item description is missing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tx1">
                    <a:lumMod val="95000"/>
                  </a:schemeClr>
                </a:solidFill>
              </a:rPr>
              <a:t>Category_name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 is a combination of 3 category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Ex: Men/Shoes/Athletic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Split the category into 3 categories by split the input text on ‘\’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Discretized the price in to bins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Added price bins to the </a:t>
            </a:r>
            <a:r>
              <a:rPr lang="en-IN" sz="2000" dirty="0" err="1">
                <a:solidFill>
                  <a:schemeClr val="tx1">
                    <a:lumMod val="95000"/>
                  </a:schemeClr>
                </a:solidFill>
              </a:rPr>
              <a:t>dataframe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Remove the price column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Used </a:t>
            </a:r>
            <a:r>
              <a:rPr lang="en-IN" sz="2000" dirty="0" err="1">
                <a:solidFill>
                  <a:schemeClr val="tx1">
                    <a:lumMod val="95000"/>
                  </a:schemeClr>
                </a:solidFill>
              </a:rPr>
              <a:t>TfidfVectorizer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 to transform the object datatypes to Vectors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tx1">
                    <a:lumMod val="95000"/>
                  </a:schemeClr>
                </a:solidFill>
              </a:rPr>
              <a:t>Dummified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 the Categorical variables,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tx1">
                    <a:lumMod val="95000"/>
                  </a:schemeClr>
                </a:solidFill>
              </a:rPr>
              <a:t>Item_condition_id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, Shipping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Combined the sparse </a:t>
            </a:r>
            <a:r>
              <a:rPr lang="en-IN" sz="2000" dirty="0" err="1">
                <a:solidFill>
                  <a:schemeClr val="tx1">
                    <a:lumMod val="95000"/>
                  </a:schemeClr>
                </a:solidFill>
              </a:rPr>
              <a:t>csr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 matrix obtained after transformation in to a single 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Used the concatenated output as X and price-bins as target/class variable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05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784B-72F3-49BE-AA49-93348543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F797-8C56-4E94-8472-887AF1C8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270000"/>
            <a:ext cx="8664430" cy="448887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Dataset #3: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drop the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category_name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is a combination of 3 category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Ex:  Men/Shoes/Athletic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Split the category into 3 categories by split the input text on ‘\’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Vectorize the object datatypes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Use the price column and fed to a Regression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dummify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the categorical variables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Concatenate the matrix in to single 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Discretize the price in to bins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Add price bins to new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dataframe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Add the Prediction price from Model output to a new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dataframe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Used the concatenated output as X and price as target/continuous variable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2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D6BC36-A602-48E7-B267-7520821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CD7236-688E-49FA-BAFD-19A614F4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455"/>
            <a:ext cx="8596668" cy="46559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/>
              <a:t>Objective :</a:t>
            </a:r>
            <a:r>
              <a:rPr lang="en-IN" dirty="0"/>
              <a:t> Increase the online sales and should help the seller to suggest the right price for an item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/>
              <a:t>Challenges: </a:t>
            </a:r>
            <a:r>
              <a:rPr lang="en-IN" dirty="0"/>
              <a:t>Item price depends on the Brand name, Category, item condition, Shipping and also the description of the item.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Items or products of similar Category and it’s price varies based on Brand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/>
              <a:t>What’s Next?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Classification on Dataset 1: Excluding the missing brand name column, use the discretized price bins and classify the items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Classification model on Dataset 2: Remove the Brand name column, discretized the price in to 10 bins or classes, and classify the item by its description, Categories, Shipping and item condition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Regression model on Dataset 3: Impute the missing brand name and perform text analysis on the item/product description, predict the price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Combine the results in a single dataset and Compare</a:t>
            </a:r>
          </a:p>
        </p:txBody>
      </p:sp>
    </p:spTree>
    <p:extLst>
      <p:ext uri="{BB962C8B-B14F-4D97-AF65-F5344CB8AC3E}">
        <p14:creationId xmlns:p14="http://schemas.microsoft.com/office/powerpoint/2010/main" val="3418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88D3-097A-4746-B7C4-0BBBFB47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IN" sz="5400" i="1" dirty="0"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04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5AFD-D0E5-4C0D-97C8-7817EC22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2574-FD9F-4223-9F4C-CD1742DC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237"/>
            <a:ext cx="8596668" cy="450812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Number of Attributes: 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What are the Attributes: id, name, item_condition_id, category_name, brand_name, price, shipping, </a:t>
            </a:r>
            <a:r>
              <a:rPr lang="en-IN" sz="2200" dirty="0" err="1">
                <a:solidFill>
                  <a:schemeClr val="tx1">
                    <a:lumMod val="95000"/>
                  </a:schemeClr>
                </a:solidFill>
              </a:rPr>
              <a:t>item_description</a:t>
            </a:r>
            <a:endParaRPr lang="en-IN" sz="2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Target Variable : Price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Size of the data: 1482535 records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Data format : tsv format (tsv- tab separated value)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Distinct names: Number of records have the same name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Null Values/missing values – 639013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Data types : int64, float64 and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solidFill>
                  <a:schemeClr val="tx1">
                    <a:lumMod val="95000"/>
                  </a:schemeClr>
                </a:solidFill>
              </a:rPr>
              <a:t>Duplicate Records: 0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9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F20C-2489-4201-86D7-15607855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18"/>
          </a:xfrm>
        </p:spPr>
        <p:txBody>
          <a:bodyPr/>
          <a:lstStyle/>
          <a:p>
            <a:r>
              <a:rPr lang="en-IN" dirty="0"/>
              <a:t>Data Exploration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DE16-9893-4261-9301-A0C5A686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319492" cy="4544291"/>
          </a:xfrm>
        </p:spPr>
        <p:txBody>
          <a:bodyPr>
            <a:normAutofit fontScale="55000" lnSpcReduction="20000"/>
          </a:bodyPr>
          <a:lstStyle/>
          <a:p>
            <a:endParaRPr lang="en-IN" sz="1900" dirty="0"/>
          </a:p>
          <a:p>
            <a:r>
              <a:rPr lang="en-IN" sz="2900" dirty="0">
                <a:solidFill>
                  <a:schemeClr val="tx1">
                    <a:lumMod val="95000"/>
                  </a:schemeClr>
                </a:solidFill>
              </a:rPr>
              <a:t>Data types: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 err="1">
                <a:solidFill>
                  <a:schemeClr val="tx1">
                    <a:lumMod val="95000"/>
                  </a:schemeClr>
                </a:solidFill>
              </a:rPr>
              <a:t>train_id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 - int64 name object </a:t>
            </a:r>
            <a:r>
              <a:rPr lang="en-US" sz="2900" dirty="0" err="1">
                <a:solidFill>
                  <a:schemeClr val="tx1">
                    <a:lumMod val="95000"/>
                  </a:schemeClr>
                </a:solidFill>
              </a:rPr>
              <a:t>item_condition_id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 int64 </a:t>
            </a:r>
            <a:r>
              <a:rPr lang="en-US" sz="2900" dirty="0" err="1">
                <a:solidFill>
                  <a:schemeClr val="tx1">
                    <a:lumMod val="95000"/>
                  </a:schemeClr>
                </a:solidFill>
              </a:rPr>
              <a:t>category_name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 object </a:t>
            </a:r>
            <a:r>
              <a:rPr lang="en-US" sz="2900" dirty="0" err="1">
                <a:solidFill>
                  <a:schemeClr val="tx1">
                    <a:lumMod val="95000"/>
                  </a:schemeClr>
                </a:solidFill>
              </a:rPr>
              <a:t>brand_name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 object price float64 shipping int64 </a:t>
            </a:r>
            <a:r>
              <a:rPr lang="en-US" sz="2900" dirty="0" err="1">
                <a:solidFill>
                  <a:schemeClr val="tx1">
                    <a:lumMod val="95000"/>
                  </a:schemeClr>
                </a:solidFill>
              </a:rPr>
              <a:t>item_description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 object </a:t>
            </a:r>
            <a:r>
              <a:rPr lang="en-US" sz="2900" dirty="0" err="1">
                <a:solidFill>
                  <a:schemeClr val="tx1">
                    <a:lumMod val="95000"/>
                  </a:schemeClr>
                </a:solidFill>
              </a:rPr>
              <a:t>dtype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: object</a:t>
            </a:r>
          </a:p>
          <a:p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Missing Values: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632682, records where only Brand name are missing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6327, records where category names are missing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4, records, item descriptions are missing</a:t>
            </a:r>
          </a:p>
          <a:p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Category Count and Duplicate Records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Number of records share same name, number of distinct names: 1225273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Number of Categories: 1287 Item categories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Number of Brand names: 4809 Brands</a:t>
            </a:r>
          </a:p>
          <a:p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Duplicate Records: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chemeClr val="tx1">
                    <a:lumMod val="95000"/>
                  </a:schemeClr>
                </a:solidFill>
              </a:rPr>
              <a:t>There are no duplicate Records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9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395-0741-4BEB-A422-AB38B4DE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Categories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76137A-0359-4D5E-B81E-809A1AB5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607127"/>
            <a:ext cx="8596312" cy="4351628"/>
          </a:xfrm>
        </p:spPr>
      </p:pic>
    </p:spTree>
    <p:extLst>
      <p:ext uri="{BB962C8B-B14F-4D97-AF65-F5344CB8AC3E}">
        <p14:creationId xmlns:p14="http://schemas.microsoft.com/office/powerpoint/2010/main" val="6543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FDBD-9FFB-44AF-A899-2663E28C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categories by Average Price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32D684-2AC0-4ED5-80D3-76F696733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2" y="1357746"/>
            <a:ext cx="8575413" cy="4684280"/>
          </a:xfrm>
        </p:spPr>
      </p:pic>
    </p:spTree>
    <p:extLst>
      <p:ext uri="{BB962C8B-B14F-4D97-AF65-F5344CB8AC3E}">
        <p14:creationId xmlns:p14="http://schemas.microsoft.com/office/powerpoint/2010/main" val="110995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79D4-5B79-4D6E-B73D-FA4D6966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5372-89A0-4246-931D-0784B704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Outliers:</a:t>
            </a:r>
          </a:p>
          <a:p>
            <a:pPr lvl="1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Highest price is: 2009.0 </a:t>
            </a:r>
          </a:p>
          <a:p>
            <a:pPr lvl="1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Lowest price is: 0.0  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Price Categories/Price bins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EA30A3-CA34-4C93-BC0F-2685AD49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44698"/>
              </p:ext>
            </p:extLst>
          </p:nvPr>
        </p:nvGraphicFramePr>
        <p:xfrm>
          <a:off x="4791749" y="740295"/>
          <a:ext cx="4897196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598">
                  <a:extLst>
                    <a:ext uri="{9D8B030D-6E8A-4147-A177-3AD203B41FA5}">
                      <a16:colId xmlns:a16="http://schemas.microsoft.com/office/drawing/2014/main" val="3654131409"/>
                    </a:ext>
                  </a:extLst>
                </a:gridCol>
                <a:gridCol w="2448598">
                  <a:extLst>
                    <a:ext uri="{9D8B030D-6E8A-4147-A177-3AD203B41FA5}">
                      <a16:colId xmlns:a16="http://schemas.microsoft.com/office/drawing/2014/main" val="133292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less than 200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1472289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200 and 400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400 and 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8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600 and 800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7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800 and 1000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0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1000 and 1200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1200 and 1400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items between 1400 and 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82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482C87-288D-45DB-A69E-1BD16E70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57539"/>
              </p:ext>
            </p:extLst>
          </p:nvPr>
        </p:nvGraphicFramePr>
        <p:xfrm>
          <a:off x="1233439" y="3849255"/>
          <a:ext cx="355831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155">
                  <a:extLst>
                    <a:ext uri="{9D8B030D-6E8A-4147-A177-3AD203B41FA5}">
                      <a16:colId xmlns:a16="http://schemas.microsoft.com/office/drawing/2014/main" val="2834405715"/>
                    </a:ext>
                  </a:extLst>
                </a:gridCol>
                <a:gridCol w="1779155">
                  <a:extLst>
                    <a:ext uri="{9D8B030D-6E8A-4147-A177-3AD203B41FA5}">
                      <a16:colId xmlns:a16="http://schemas.microsoft.com/office/drawing/2014/main" val="283401533"/>
                    </a:ext>
                  </a:extLst>
                </a:gridCol>
              </a:tblGrid>
              <a:tr h="64392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items between 1600 and 1800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763"/>
                  </a:ext>
                </a:extLst>
              </a:tr>
              <a:tr h="64392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items between 1800 and above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6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7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5D1-A094-474B-9EB6-15C8B2CB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price by category distribution</a:t>
            </a:r>
          </a:p>
        </p:txBody>
      </p:sp>
      <p:pic>
        <p:nvPicPr>
          <p:cNvPr id="5" name="Content Placeholder 4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66221BF1-138E-46AD-9E16-DD8D4CD8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1" y="2160588"/>
            <a:ext cx="7375355" cy="3881437"/>
          </a:xfrm>
        </p:spPr>
      </p:pic>
    </p:spTree>
    <p:extLst>
      <p:ext uri="{BB962C8B-B14F-4D97-AF65-F5344CB8AC3E}">
        <p14:creationId xmlns:p14="http://schemas.microsoft.com/office/powerpoint/2010/main" val="20286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10AE-EFEC-4B12-91CF-892314F4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of the first level of categories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B058B6-9D85-4E91-B578-31822324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1831109"/>
            <a:ext cx="7222837" cy="3614738"/>
          </a:xfrm>
        </p:spPr>
      </p:pic>
    </p:spTree>
    <p:extLst>
      <p:ext uri="{BB962C8B-B14F-4D97-AF65-F5344CB8AC3E}">
        <p14:creationId xmlns:p14="http://schemas.microsoft.com/office/powerpoint/2010/main" val="382190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629-900E-46D8-AF87-2794B9CD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level of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AA654-C6DE-49A5-8CBB-BF4BA24F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72" y="2160588"/>
            <a:ext cx="7549094" cy="3881437"/>
          </a:xfrm>
        </p:spPr>
      </p:pic>
    </p:spTree>
    <p:extLst>
      <p:ext uri="{BB962C8B-B14F-4D97-AF65-F5344CB8AC3E}">
        <p14:creationId xmlns:p14="http://schemas.microsoft.com/office/powerpoint/2010/main" val="2225821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791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AI for Engineers and Research Internships </vt:lpstr>
      <vt:lpstr>Data Characteristics</vt:lpstr>
      <vt:lpstr>Data Exploration &amp; Visualization</vt:lpstr>
      <vt:lpstr>Top 10 Categories</vt:lpstr>
      <vt:lpstr>Top 20 categories by Average Price</vt:lpstr>
      <vt:lpstr>Outliers</vt:lpstr>
      <vt:lpstr>Mean price by category distribution</vt:lpstr>
      <vt:lpstr>Price of the first level of categories</vt:lpstr>
      <vt:lpstr>First level of categories</vt:lpstr>
      <vt:lpstr>Pre-processing Steps</vt:lpstr>
      <vt:lpstr>Pre-processing Steps</vt:lpstr>
      <vt:lpstr>Pre-Processing Steps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 processing</dc:title>
  <dc:creator>Srilatha Tangella</dc:creator>
  <cp:lastModifiedBy>Srilatha Tangella</cp:lastModifiedBy>
  <cp:revision>26</cp:revision>
  <dcterms:created xsi:type="dcterms:W3CDTF">2018-02-14T05:55:27Z</dcterms:created>
  <dcterms:modified xsi:type="dcterms:W3CDTF">2018-02-23T08:07:33Z</dcterms:modified>
</cp:coreProperties>
</file>