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1" r:id="rId3"/>
    <p:sldId id="257" r:id="rId4"/>
    <p:sldId id="265" r:id="rId5"/>
    <p:sldId id="267" r:id="rId6"/>
    <p:sldId id="266" r:id="rId7"/>
    <p:sldId id="272" r:id="rId8"/>
    <p:sldId id="258" r:id="rId9"/>
    <p:sldId id="268" r:id="rId10"/>
    <p:sldId id="259" r:id="rId11"/>
    <p:sldId id="269" r:id="rId12"/>
    <p:sldId id="260" r:id="rId13"/>
    <p:sldId id="273" r:id="rId14"/>
    <p:sldId id="275" r:id="rId15"/>
    <p:sldId id="264" r:id="rId16"/>
    <p:sldId id="262" r:id="rId17"/>
    <p:sldId id="263" r:id="rId18"/>
    <p:sldId id="276"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D8BBF-E897-4729-8D2F-CDC6D8A80683}" type="datetimeFigureOut">
              <a:rPr lang="en-IN" smtClean="0"/>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288033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D8BBF-E897-4729-8D2F-CDC6D8A80683}" type="datetimeFigureOut">
              <a:rPr lang="en-IN" smtClean="0"/>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299004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D8BBF-E897-4729-8D2F-CDC6D8A80683}" type="datetimeFigureOut">
              <a:rPr lang="en-IN" smtClean="0"/>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133737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D8BBF-E897-4729-8D2F-CDC6D8A80683}" type="datetimeFigureOut">
              <a:rPr lang="en-IN" smtClean="0"/>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72906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7D8BBF-E897-4729-8D2F-CDC6D8A80683}" type="datetimeFigureOut">
              <a:rPr lang="en-IN" smtClean="0"/>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245836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D8BBF-E897-4729-8D2F-CDC6D8A80683}" type="datetimeFigureOut">
              <a:rPr lang="en-IN" smtClean="0"/>
              <a:t>22-03-2018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292427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D8BBF-E897-4729-8D2F-CDC6D8A80683}" type="datetimeFigureOut">
              <a:rPr lang="en-IN" smtClean="0"/>
              <a:t>22-03-2018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407859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D8BBF-E897-4729-8D2F-CDC6D8A80683}" type="datetimeFigureOut">
              <a:rPr lang="en-IN" smtClean="0"/>
              <a:t>22-03-2018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37001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D8BBF-E897-4729-8D2F-CDC6D8A80683}" type="datetimeFigureOut">
              <a:rPr lang="en-IN" smtClean="0"/>
              <a:t>22-03-2018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124454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D8BBF-E897-4729-8D2F-CDC6D8A80683}" type="datetimeFigureOut">
              <a:rPr lang="en-IN" smtClean="0"/>
              <a:t>22-03-2018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98032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D8BBF-E897-4729-8D2F-CDC6D8A80683}" type="datetimeFigureOut">
              <a:rPr lang="en-IN" smtClean="0"/>
              <a:t>22-03-2018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BE1A3-B31A-47EE-9396-158FD137E6D5}" type="slidenum">
              <a:rPr lang="en-IN" smtClean="0"/>
              <a:t>‹#›</a:t>
            </a:fld>
            <a:endParaRPr lang="en-IN"/>
          </a:p>
        </p:txBody>
      </p:sp>
    </p:spTree>
    <p:extLst>
      <p:ext uri="{BB962C8B-B14F-4D97-AF65-F5344CB8AC3E}">
        <p14:creationId xmlns:p14="http://schemas.microsoft.com/office/powerpoint/2010/main" val="121555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D8BBF-E897-4729-8D2F-CDC6D8A80683}" type="datetimeFigureOut">
              <a:rPr lang="en-IN" smtClean="0"/>
              <a:t>22-03-2018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E1A3-B31A-47EE-9396-158FD137E6D5}" type="slidenum">
              <a:rPr lang="en-IN" smtClean="0"/>
              <a:t>‹#›</a:t>
            </a:fld>
            <a:endParaRPr lang="en-IN"/>
          </a:p>
        </p:txBody>
      </p:sp>
    </p:spTree>
    <p:extLst>
      <p:ext uri="{BB962C8B-B14F-4D97-AF65-F5344CB8AC3E}">
        <p14:creationId xmlns:p14="http://schemas.microsoft.com/office/powerpoint/2010/main" val="3053831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ercar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D7F9-8804-4E75-B483-CACA282712D4}"/>
              </a:ext>
            </a:extLst>
          </p:cNvPr>
          <p:cNvSpPr>
            <a:spLocks noGrp="1"/>
          </p:cNvSpPr>
          <p:nvPr>
            <p:ph type="ctrTitle"/>
          </p:nvPr>
        </p:nvSpPr>
        <p:spPr/>
        <p:txBody>
          <a:bodyPr>
            <a:normAutofit fontScale="90000"/>
          </a:bodyPr>
          <a:lstStyle/>
          <a:p>
            <a:r>
              <a:rPr lang="en-IN" dirty="0"/>
              <a:t>AI for Engineers and</a:t>
            </a:r>
            <a:br>
              <a:rPr lang="en-IN" dirty="0"/>
            </a:br>
            <a:r>
              <a:rPr lang="en-IN" dirty="0"/>
              <a:t>Research Internships</a:t>
            </a:r>
            <a:br>
              <a:rPr lang="en-IN" dirty="0"/>
            </a:br>
            <a:endParaRPr lang="en-IN" dirty="0"/>
          </a:p>
        </p:txBody>
      </p:sp>
      <p:sp>
        <p:nvSpPr>
          <p:cNvPr id="3" name="Subtitle 2">
            <a:extLst>
              <a:ext uri="{FF2B5EF4-FFF2-40B4-BE49-F238E27FC236}">
                <a16:creationId xmlns:a16="http://schemas.microsoft.com/office/drawing/2014/main" id="{07E28A64-0D4B-417C-BF83-95215DDC8883}"/>
              </a:ext>
            </a:extLst>
          </p:cNvPr>
          <p:cNvSpPr>
            <a:spLocks noGrp="1"/>
          </p:cNvSpPr>
          <p:nvPr>
            <p:ph type="subTitle" idx="1"/>
          </p:nvPr>
        </p:nvSpPr>
        <p:spPr>
          <a:xfrm>
            <a:off x="2022763" y="4608802"/>
            <a:ext cx="9144000" cy="1655762"/>
          </a:xfrm>
        </p:spPr>
        <p:txBody>
          <a:bodyPr/>
          <a:lstStyle/>
          <a:p>
            <a:r>
              <a:rPr lang="en-IN" dirty="0"/>
              <a:t>							Srilatha</a:t>
            </a:r>
          </a:p>
          <a:p>
            <a:r>
              <a:rPr lang="en-IN" dirty="0"/>
              <a:t>							   1548 B33</a:t>
            </a:r>
          </a:p>
        </p:txBody>
      </p:sp>
    </p:spTree>
    <p:extLst>
      <p:ext uri="{BB962C8B-B14F-4D97-AF65-F5344CB8AC3E}">
        <p14:creationId xmlns:p14="http://schemas.microsoft.com/office/powerpoint/2010/main" val="16459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96E8-502B-461C-903A-DC738FC888FF}"/>
              </a:ext>
            </a:extLst>
          </p:cNvPr>
          <p:cNvSpPr>
            <a:spLocks noGrp="1"/>
          </p:cNvSpPr>
          <p:nvPr>
            <p:ph type="title"/>
          </p:nvPr>
        </p:nvSpPr>
        <p:spPr/>
        <p:txBody>
          <a:bodyPr/>
          <a:lstStyle/>
          <a:p>
            <a:r>
              <a:rPr lang="en-IN" u="sng" dirty="0"/>
              <a:t>Data Analysis and Visualisation</a:t>
            </a:r>
          </a:p>
        </p:txBody>
      </p:sp>
      <p:sp>
        <p:nvSpPr>
          <p:cNvPr id="3" name="Content Placeholder 2">
            <a:extLst>
              <a:ext uri="{FF2B5EF4-FFF2-40B4-BE49-F238E27FC236}">
                <a16:creationId xmlns:a16="http://schemas.microsoft.com/office/drawing/2014/main" id="{C0E6B93F-5F77-4258-9FE5-E64CD2FB53A3}"/>
              </a:ext>
            </a:extLst>
          </p:cNvPr>
          <p:cNvSpPr>
            <a:spLocks noGrp="1"/>
          </p:cNvSpPr>
          <p:nvPr>
            <p:ph idx="1"/>
          </p:nvPr>
        </p:nvSpPr>
        <p:spPr/>
        <p:txBody>
          <a:bodyPr/>
          <a:lstStyle/>
          <a:p>
            <a:r>
              <a:rPr lang="en-IN" dirty="0"/>
              <a:t>Mean price by category</a:t>
            </a:r>
          </a:p>
          <a:p>
            <a:endParaRPr lang="en-IN" dirty="0"/>
          </a:p>
        </p:txBody>
      </p:sp>
      <p:pic>
        <p:nvPicPr>
          <p:cNvPr id="4" name="Content Placeholder 4" descr="A picture containing photo&#10;&#10;Description generated with high confidence">
            <a:extLst>
              <a:ext uri="{FF2B5EF4-FFF2-40B4-BE49-F238E27FC236}">
                <a16:creationId xmlns:a16="http://schemas.microsoft.com/office/drawing/2014/main" id="{7EDBEA6F-3C70-433D-AAFD-512196E21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78" y="2502333"/>
            <a:ext cx="7375355" cy="3881437"/>
          </a:xfrm>
          <a:prstGeom prst="rect">
            <a:avLst/>
          </a:prstGeom>
        </p:spPr>
      </p:pic>
    </p:spTree>
    <p:extLst>
      <p:ext uri="{BB962C8B-B14F-4D97-AF65-F5344CB8AC3E}">
        <p14:creationId xmlns:p14="http://schemas.microsoft.com/office/powerpoint/2010/main" val="6369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BC5C-38F1-4FE7-8A93-25F7468175B4}"/>
              </a:ext>
            </a:extLst>
          </p:cNvPr>
          <p:cNvSpPr>
            <a:spLocks noGrp="1"/>
          </p:cNvSpPr>
          <p:nvPr>
            <p:ph type="title"/>
          </p:nvPr>
        </p:nvSpPr>
        <p:spPr/>
        <p:txBody>
          <a:bodyPr/>
          <a:lstStyle/>
          <a:p>
            <a:r>
              <a:rPr lang="en-IN" u="sng" dirty="0"/>
              <a:t>Data Analysis and Visualisation</a:t>
            </a:r>
          </a:p>
        </p:txBody>
      </p:sp>
      <p:sp>
        <p:nvSpPr>
          <p:cNvPr id="3" name="Content Placeholder 2">
            <a:extLst>
              <a:ext uri="{FF2B5EF4-FFF2-40B4-BE49-F238E27FC236}">
                <a16:creationId xmlns:a16="http://schemas.microsoft.com/office/drawing/2014/main" id="{88F62DA6-93DF-48D0-8C67-B65320C82A11}"/>
              </a:ext>
            </a:extLst>
          </p:cNvPr>
          <p:cNvSpPr>
            <a:spLocks noGrp="1"/>
          </p:cNvSpPr>
          <p:nvPr>
            <p:ph idx="1"/>
          </p:nvPr>
        </p:nvSpPr>
        <p:spPr/>
        <p:txBody>
          <a:bodyPr/>
          <a:lstStyle/>
          <a:p>
            <a:r>
              <a:rPr lang="en-IN" dirty="0"/>
              <a:t>First level of Categories</a:t>
            </a:r>
          </a:p>
          <a:p>
            <a:endParaRPr lang="en-IN" dirty="0"/>
          </a:p>
          <a:p>
            <a:pPr marL="0" indent="0">
              <a:buNone/>
            </a:pPr>
            <a:endParaRPr lang="en-IN" dirty="0"/>
          </a:p>
        </p:txBody>
      </p:sp>
      <p:pic>
        <p:nvPicPr>
          <p:cNvPr id="4" name="Content Placeholder 4">
            <a:extLst>
              <a:ext uri="{FF2B5EF4-FFF2-40B4-BE49-F238E27FC236}">
                <a16:creationId xmlns:a16="http://schemas.microsoft.com/office/drawing/2014/main" id="{BC9485C3-6891-4005-B564-0903DFA2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472" y="2611438"/>
            <a:ext cx="7549094" cy="3881437"/>
          </a:xfrm>
          <a:prstGeom prst="rect">
            <a:avLst/>
          </a:prstGeom>
        </p:spPr>
      </p:pic>
    </p:spTree>
    <p:extLst>
      <p:ext uri="{BB962C8B-B14F-4D97-AF65-F5344CB8AC3E}">
        <p14:creationId xmlns:p14="http://schemas.microsoft.com/office/powerpoint/2010/main" val="413817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20E-7A4C-494C-8DEE-83C35A7EFB62}"/>
              </a:ext>
            </a:extLst>
          </p:cNvPr>
          <p:cNvSpPr>
            <a:spLocks noGrp="1"/>
          </p:cNvSpPr>
          <p:nvPr>
            <p:ph type="title"/>
          </p:nvPr>
        </p:nvSpPr>
        <p:spPr>
          <a:xfrm>
            <a:off x="838200" y="365126"/>
            <a:ext cx="10515600" cy="613930"/>
          </a:xfrm>
        </p:spPr>
        <p:txBody>
          <a:bodyPr>
            <a:normAutofit fontScale="90000"/>
          </a:bodyPr>
          <a:lstStyle/>
          <a:p>
            <a:r>
              <a:rPr lang="en-IN" u="sng" dirty="0"/>
              <a:t>Pre processing</a:t>
            </a:r>
          </a:p>
        </p:txBody>
      </p:sp>
      <p:sp>
        <p:nvSpPr>
          <p:cNvPr id="3" name="Content Placeholder 2">
            <a:extLst>
              <a:ext uri="{FF2B5EF4-FFF2-40B4-BE49-F238E27FC236}">
                <a16:creationId xmlns:a16="http://schemas.microsoft.com/office/drawing/2014/main" id="{7A448805-F311-4C3E-8D62-D93F4060F1EA}"/>
              </a:ext>
            </a:extLst>
          </p:cNvPr>
          <p:cNvSpPr>
            <a:spLocks noGrp="1"/>
          </p:cNvSpPr>
          <p:nvPr>
            <p:ph idx="1"/>
          </p:nvPr>
        </p:nvSpPr>
        <p:spPr>
          <a:xfrm>
            <a:off x="718126" y="1037864"/>
            <a:ext cx="10635673" cy="5726040"/>
          </a:xfrm>
        </p:spPr>
        <p:txBody>
          <a:bodyPr>
            <a:normAutofit/>
          </a:bodyPr>
          <a:lstStyle/>
          <a:p>
            <a:r>
              <a:rPr lang="en-IN" sz="2400" dirty="0"/>
              <a:t>Label encoder – transform the Categorical variables to numeric Labels</a:t>
            </a:r>
          </a:p>
          <a:p>
            <a:pPr lvl="1"/>
            <a:r>
              <a:rPr lang="en-IN" dirty="0"/>
              <a:t>Brand Name, Category Name are converted to labels using Label encoder</a:t>
            </a:r>
          </a:p>
          <a:p>
            <a:pPr lvl="1"/>
            <a:endParaRPr lang="en-IN" dirty="0"/>
          </a:p>
          <a:p>
            <a:r>
              <a:rPr lang="en-IN" sz="2400" dirty="0"/>
              <a:t>Tokenizer – transform the Text from attributes Name and Item description to sequences</a:t>
            </a:r>
          </a:p>
          <a:p>
            <a:r>
              <a:rPr lang="en-IN" sz="2400" dirty="0"/>
              <a:t>Tokenizer is a class for vectorizing texts or turning texts to sequences</a:t>
            </a:r>
            <a:r>
              <a:rPr lang="en-US" sz="2400" dirty="0"/>
              <a:t> list of word indexes, where the word of rank </a:t>
            </a:r>
            <a:r>
              <a:rPr lang="en-US" sz="2400" dirty="0" err="1"/>
              <a:t>i</a:t>
            </a:r>
            <a:r>
              <a:rPr lang="en-US" sz="2400" dirty="0"/>
              <a:t> in the dataset </a:t>
            </a:r>
          </a:p>
          <a:p>
            <a:pPr lvl="1"/>
            <a:r>
              <a:rPr lang="en-IN" sz="2000" dirty="0"/>
              <a:t>It does 3 things</a:t>
            </a:r>
          </a:p>
          <a:p>
            <a:pPr lvl="1"/>
            <a:r>
              <a:rPr lang="en-IN" dirty="0"/>
              <a:t> Filters - '!"#$%&amp;()*+,-./:;&lt;=&gt;?@[\\]^_`{|}~\t\n’</a:t>
            </a:r>
          </a:p>
          <a:p>
            <a:pPr lvl="1"/>
            <a:r>
              <a:rPr lang="en-IN" dirty="0"/>
              <a:t>Splits the texts in to words</a:t>
            </a:r>
          </a:p>
          <a:p>
            <a:pPr lvl="1"/>
            <a:r>
              <a:rPr lang="en-IN" dirty="0"/>
              <a:t>Converts strings to lower</a:t>
            </a:r>
          </a:p>
          <a:p>
            <a:pPr marL="457200" lvl="1" indent="0">
              <a:buNone/>
            </a:pPr>
            <a:r>
              <a:rPr lang="en-IN" dirty="0"/>
              <a:t>methods: </a:t>
            </a:r>
          </a:p>
          <a:p>
            <a:pPr marL="457200" lvl="1" indent="0">
              <a:buNone/>
            </a:pPr>
            <a:r>
              <a:rPr lang="en-IN" dirty="0" err="1"/>
              <a:t>fit_on_texts</a:t>
            </a:r>
            <a:r>
              <a:rPr lang="en-IN" dirty="0"/>
              <a:t> : train on the text</a:t>
            </a:r>
          </a:p>
          <a:p>
            <a:pPr marL="457200" lvl="1" indent="0">
              <a:buNone/>
            </a:pPr>
            <a:r>
              <a:rPr lang="en-IN" dirty="0" err="1"/>
              <a:t>texts_to_sequences</a:t>
            </a:r>
            <a:r>
              <a:rPr lang="en-IN" dirty="0"/>
              <a:t>: convert text to sequences</a:t>
            </a:r>
          </a:p>
          <a:p>
            <a:endParaRPr lang="en-IN" dirty="0"/>
          </a:p>
        </p:txBody>
      </p:sp>
    </p:spTree>
    <p:extLst>
      <p:ext uri="{BB962C8B-B14F-4D97-AF65-F5344CB8AC3E}">
        <p14:creationId xmlns:p14="http://schemas.microsoft.com/office/powerpoint/2010/main" val="62516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B642-9E0F-4BF1-9405-3DEC3E3FDA5E}"/>
              </a:ext>
            </a:extLst>
          </p:cNvPr>
          <p:cNvSpPr>
            <a:spLocks noGrp="1"/>
          </p:cNvSpPr>
          <p:nvPr>
            <p:ph type="title"/>
          </p:nvPr>
        </p:nvSpPr>
        <p:spPr/>
        <p:txBody>
          <a:bodyPr/>
          <a:lstStyle/>
          <a:p>
            <a:r>
              <a:rPr lang="en-IN" u="sng" dirty="0"/>
              <a:t>Pre-processing</a:t>
            </a:r>
          </a:p>
        </p:txBody>
      </p:sp>
      <p:sp>
        <p:nvSpPr>
          <p:cNvPr id="3" name="Content Placeholder 2">
            <a:extLst>
              <a:ext uri="{FF2B5EF4-FFF2-40B4-BE49-F238E27FC236}">
                <a16:creationId xmlns:a16="http://schemas.microsoft.com/office/drawing/2014/main" id="{5B685391-89BF-4A00-BD27-CF0C48EFFD2F}"/>
              </a:ext>
            </a:extLst>
          </p:cNvPr>
          <p:cNvSpPr>
            <a:spLocks noGrp="1"/>
          </p:cNvSpPr>
          <p:nvPr>
            <p:ph idx="1"/>
          </p:nvPr>
        </p:nvSpPr>
        <p:spPr>
          <a:xfrm>
            <a:off x="838200" y="1320800"/>
            <a:ext cx="10515600" cy="5537199"/>
          </a:xfrm>
        </p:spPr>
        <p:txBody>
          <a:bodyPr>
            <a:normAutofit/>
          </a:bodyPr>
          <a:lstStyle/>
          <a:p>
            <a:r>
              <a:rPr lang="en-IN" dirty="0" err="1"/>
              <a:t>text_to_sequences</a:t>
            </a:r>
            <a:r>
              <a:rPr lang="en-IN" dirty="0"/>
              <a:t>(text)</a:t>
            </a:r>
          </a:p>
        </p:txBody>
      </p:sp>
      <p:pic>
        <p:nvPicPr>
          <p:cNvPr id="4" name="Picture 3">
            <a:extLst>
              <a:ext uri="{FF2B5EF4-FFF2-40B4-BE49-F238E27FC236}">
                <a16:creationId xmlns:a16="http://schemas.microsoft.com/office/drawing/2014/main" id="{35628C2B-7736-45B0-AAC6-07416AF54169}"/>
              </a:ext>
            </a:extLst>
          </p:cNvPr>
          <p:cNvPicPr>
            <a:picLocks noChangeAspect="1"/>
          </p:cNvPicPr>
          <p:nvPr/>
        </p:nvPicPr>
        <p:blipFill>
          <a:blip r:embed="rId2"/>
          <a:stretch>
            <a:fillRect/>
          </a:stretch>
        </p:blipFill>
        <p:spPr>
          <a:xfrm>
            <a:off x="921328" y="2505365"/>
            <a:ext cx="10633364" cy="2533650"/>
          </a:xfrm>
          <a:prstGeom prst="rect">
            <a:avLst/>
          </a:prstGeom>
        </p:spPr>
      </p:pic>
    </p:spTree>
    <p:extLst>
      <p:ext uri="{BB962C8B-B14F-4D97-AF65-F5344CB8AC3E}">
        <p14:creationId xmlns:p14="http://schemas.microsoft.com/office/powerpoint/2010/main" val="62423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409D-877F-47C4-A37D-C55D90B524A8}"/>
              </a:ext>
            </a:extLst>
          </p:cNvPr>
          <p:cNvSpPr>
            <a:spLocks noGrp="1"/>
          </p:cNvSpPr>
          <p:nvPr>
            <p:ph type="title"/>
          </p:nvPr>
        </p:nvSpPr>
        <p:spPr>
          <a:xfrm>
            <a:off x="838200" y="365125"/>
            <a:ext cx="10515600" cy="1001857"/>
          </a:xfrm>
        </p:spPr>
        <p:txBody>
          <a:bodyPr/>
          <a:lstStyle/>
          <a:p>
            <a:r>
              <a:rPr lang="en-IN" u="sng" dirty="0"/>
              <a:t>Pre-processing</a:t>
            </a:r>
          </a:p>
        </p:txBody>
      </p:sp>
      <p:sp>
        <p:nvSpPr>
          <p:cNvPr id="3" name="Content Placeholder 2">
            <a:extLst>
              <a:ext uri="{FF2B5EF4-FFF2-40B4-BE49-F238E27FC236}">
                <a16:creationId xmlns:a16="http://schemas.microsoft.com/office/drawing/2014/main" id="{4F2AAD84-63EC-422C-A4A9-F9C965B0F0E1}"/>
              </a:ext>
            </a:extLst>
          </p:cNvPr>
          <p:cNvSpPr>
            <a:spLocks noGrp="1"/>
          </p:cNvSpPr>
          <p:nvPr>
            <p:ph idx="1"/>
          </p:nvPr>
        </p:nvSpPr>
        <p:spPr>
          <a:xfrm>
            <a:off x="838200" y="1496292"/>
            <a:ext cx="10515600" cy="5361708"/>
          </a:xfrm>
        </p:spPr>
        <p:txBody>
          <a:bodyPr>
            <a:normAutofit/>
          </a:bodyPr>
          <a:lstStyle/>
          <a:p>
            <a:r>
              <a:rPr lang="en-IN" sz="2400" dirty="0"/>
              <a:t>Calculate the Maximum sequence length for an attributes, name and item description</a:t>
            </a:r>
          </a:p>
          <a:p>
            <a:r>
              <a:rPr lang="en-IN" sz="2400" dirty="0"/>
              <a:t>Maximum sequence for name: 17</a:t>
            </a:r>
          </a:p>
          <a:p>
            <a:r>
              <a:rPr lang="en-IN" sz="2400" dirty="0"/>
              <a:t>Maximum sequence for item description: 269</a:t>
            </a:r>
          </a:p>
          <a:p>
            <a:r>
              <a:rPr lang="en-IN" sz="2400" dirty="0"/>
              <a:t>Length of sequence of name 		Length of item description</a:t>
            </a:r>
          </a:p>
          <a:p>
            <a:endParaRPr lang="en-IN" sz="2400" dirty="0"/>
          </a:p>
        </p:txBody>
      </p:sp>
      <p:pic>
        <p:nvPicPr>
          <p:cNvPr id="4" name="Content Placeholder 3">
            <a:extLst>
              <a:ext uri="{FF2B5EF4-FFF2-40B4-BE49-F238E27FC236}">
                <a16:creationId xmlns:a16="http://schemas.microsoft.com/office/drawing/2014/main" id="{1F070EFA-2F65-46BA-801E-6B9AA926EDD7}"/>
              </a:ext>
            </a:extLst>
          </p:cNvPr>
          <p:cNvPicPr>
            <a:picLocks noChangeAspect="1"/>
          </p:cNvPicPr>
          <p:nvPr/>
        </p:nvPicPr>
        <p:blipFill>
          <a:blip r:embed="rId2"/>
          <a:stretch>
            <a:fillRect/>
          </a:stretch>
        </p:blipFill>
        <p:spPr>
          <a:xfrm>
            <a:off x="957696" y="3661063"/>
            <a:ext cx="5067300" cy="3086100"/>
          </a:xfrm>
          <a:prstGeom prst="rect">
            <a:avLst/>
          </a:prstGeom>
        </p:spPr>
      </p:pic>
      <p:pic>
        <p:nvPicPr>
          <p:cNvPr id="5" name="Picture 4">
            <a:extLst>
              <a:ext uri="{FF2B5EF4-FFF2-40B4-BE49-F238E27FC236}">
                <a16:creationId xmlns:a16="http://schemas.microsoft.com/office/drawing/2014/main" id="{277971F1-F7ED-4B9E-8FE2-1F8187059BEA}"/>
              </a:ext>
            </a:extLst>
          </p:cNvPr>
          <p:cNvPicPr>
            <a:picLocks noChangeAspect="1"/>
          </p:cNvPicPr>
          <p:nvPr/>
        </p:nvPicPr>
        <p:blipFill>
          <a:blip r:embed="rId3"/>
          <a:stretch>
            <a:fillRect/>
          </a:stretch>
        </p:blipFill>
        <p:spPr>
          <a:xfrm>
            <a:off x="6309591" y="3733800"/>
            <a:ext cx="5410200" cy="3124200"/>
          </a:xfrm>
          <a:prstGeom prst="rect">
            <a:avLst/>
          </a:prstGeom>
        </p:spPr>
      </p:pic>
    </p:spTree>
    <p:extLst>
      <p:ext uri="{BB962C8B-B14F-4D97-AF65-F5344CB8AC3E}">
        <p14:creationId xmlns:p14="http://schemas.microsoft.com/office/powerpoint/2010/main" val="398866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C416-550E-42BC-A899-78195B464CA1}"/>
              </a:ext>
            </a:extLst>
          </p:cNvPr>
          <p:cNvSpPr>
            <a:spLocks noGrp="1"/>
          </p:cNvSpPr>
          <p:nvPr>
            <p:ph type="title"/>
          </p:nvPr>
        </p:nvSpPr>
        <p:spPr>
          <a:xfrm>
            <a:off x="838200" y="365125"/>
            <a:ext cx="10393218" cy="908799"/>
          </a:xfrm>
        </p:spPr>
        <p:txBody>
          <a:bodyPr/>
          <a:lstStyle/>
          <a:p>
            <a:r>
              <a:rPr lang="en-IN" u="sng" dirty="0"/>
              <a:t>Model Summary</a:t>
            </a:r>
          </a:p>
        </p:txBody>
      </p:sp>
      <p:sp>
        <p:nvSpPr>
          <p:cNvPr id="3" name="Content Placeholder 2">
            <a:extLst>
              <a:ext uri="{FF2B5EF4-FFF2-40B4-BE49-F238E27FC236}">
                <a16:creationId xmlns:a16="http://schemas.microsoft.com/office/drawing/2014/main" id="{FDDE6BDB-75DD-4FCD-81F7-261B7354DFCB}"/>
              </a:ext>
            </a:extLst>
          </p:cNvPr>
          <p:cNvSpPr>
            <a:spLocks noGrp="1"/>
          </p:cNvSpPr>
          <p:nvPr>
            <p:ph idx="1"/>
          </p:nvPr>
        </p:nvSpPr>
        <p:spPr>
          <a:xfrm>
            <a:off x="323273" y="1300726"/>
            <a:ext cx="11693236" cy="5395638"/>
          </a:xfrm>
        </p:spPr>
        <p:txBody>
          <a:bodyPr/>
          <a:lstStyle/>
          <a:p>
            <a:pPr marL="914400" lvl="2" indent="0">
              <a:buNone/>
            </a:pPr>
            <a:endParaRPr lang="en-IN" dirty="0"/>
          </a:p>
          <a:p>
            <a:pPr lvl="1"/>
            <a:endParaRPr lang="en-IN" sz="1400" dirty="0">
              <a:solidFill>
                <a:srgbClr val="FF0000"/>
              </a:solidFill>
            </a:endParaRPr>
          </a:p>
        </p:txBody>
      </p:sp>
      <p:sp>
        <p:nvSpPr>
          <p:cNvPr id="4" name="Rectangle 3">
            <a:extLst>
              <a:ext uri="{FF2B5EF4-FFF2-40B4-BE49-F238E27FC236}">
                <a16:creationId xmlns:a16="http://schemas.microsoft.com/office/drawing/2014/main" id="{0C2906B8-4B9E-4DB6-94EC-C2DFF89FE1D8}"/>
              </a:ext>
            </a:extLst>
          </p:cNvPr>
          <p:cNvSpPr/>
          <p:nvPr/>
        </p:nvSpPr>
        <p:spPr>
          <a:xfrm>
            <a:off x="1209963" y="1821042"/>
            <a:ext cx="1865746" cy="49037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sp>
        <p:nvSpPr>
          <p:cNvPr id="10" name="Rectangle 9">
            <a:extLst>
              <a:ext uri="{FF2B5EF4-FFF2-40B4-BE49-F238E27FC236}">
                <a16:creationId xmlns:a16="http://schemas.microsoft.com/office/drawing/2014/main" id="{675162BD-1F39-4288-8A81-6443683D3848}"/>
              </a:ext>
            </a:extLst>
          </p:cNvPr>
          <p:cNvSpPr/>
          <p:nvPr/>
        </p:nvSpPr>
        <p:spPr>
          <a:xfrm>
            <a:off x="1482437" y="1870264"/>
            <a:ext cx="1209964" cy="6370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3901D29-D102-4956-9D13-53FF929FC750}"/>
              </a:ext>
            </a:extLst>
          </p:cNvPr>
          <p:cNvSpPr/>
          <p:nvPr/>
        </p:nvSpPr>
        <p:spPr>
          <a:xfrm>
            <a:off x="1514764" y="2769159"/>
            <a:ext cx="1209964" cy="611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6655ED80-2D7A-4D5C-B426-A8499612280B}"/>
              </a:ext>
            </a:extLst>
          </p:cNvPr>
          <p:cNvSpPr/>
          <p:nvPr/>
        </p:nvSpPr>
        <p:spPr>
          <a:xfrm>
            <a:off x="1463964" y="3691496"/>
            <a:ext cx="1209964" cy="605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307226D-6E5F-4A24-A481-A21A7C48C7C8}"/>
              </a:ext>
            </a:extLst>
          </p:cNvPr>
          <p:cNvSpPr/>
          <p:nvPr/>
        </p:nvSpPr>
        <p:spPr>
          <a:xfrm>
            <a:off x="1496292" y="4619010"/>
            <a:ext cx="1209964" cy="581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403D735-D5FF-4A07-A063-17AAEE2091E4}"/>
              </a:ext>
            </a:extLst>
          </p:cNvPr>
          <p:cNvSpPr txBox="1"/>
          <p:nvPr/>
        </p:nvSpPr>
        <p:spPr>
          <a:xfrm>
            <a:off x="1745673" y="2170545"/>
            <a:ext cx="785091" cy="307777"/>
          </a:xfrm>
          <a:prstGeom prst="rect">
            <a:avLst/>
          </a:prstGeom>
          <a:noFill/>
        </p:spPr>
        <p:txBody>
          <a:bodyPr wrap="square" rtlCol="0">
            <a:spAutoFit/>
          </a:bodyPr>
          <a:lstStyle/>
          <a:p>
            <a:r>
              <a:rPr lang="en-IN" sz="1400" dirty="0"/>
              <a:t>Name</a:t>
            </a:r>
          </a:p>
        </p:txBody>
      </p:sp>
      <p:sp>
        <p:nvSpPr>
          <p:cNvPr id="17" name="TextBox 16">
            <a:extLst>
              <a:ext uri="{FF2B5EF4-FFF2-40B4-BE49-F238E27FC236}">
                <a16:creationId xmlns:a16="http://schemas.microsoft.com/office/drawing/2014/main" id="{58D76012-AD11-4AED-97AA-35084AA86760}"/>
              </a:ext>
            </a:extLst>
          </p:cNvPr>
          <p:cNvSpPr txBox="1"/>
          <p:nvPr/>
        </p:nvSpPr>
        <p:spPr>
          <a:xfrm>
            <a:off x="1597891" y="2861445"/>
            <a:ext cx="1016000" cy="542423"/>
          </a:xfrm>
          <a:prstGeom prst="rect">
            <a:avLst/>
          </a:prstGeom>
          <a:noFill/>
        </p:spPr>
        <p:txBody>
          <a:bodyPr wrap="square" rtlCol="0">
            <a:spAutoFit/>
          </a:bodyPr>
          <a:lstStyle/>
          <a:p>
            <a:r>
              <a:rPr lang="en-IN" sz="1400" dirty="0" err="1"/>
              <a:t>Item_description</a:t>
            </a:r>
            <a:endParaRPr lang="en-IN" sz="1400" dirty="0"/>
          </a:p>
        </p:txBody>
      </p:sp>
      <p:sp>
        <p:nvSpPr>
          <p:cNvPr id="18" name="TextBox 17">
            <a:extLst>
              <a:ext uri="{FF2B5EF4-FFF2-40B4-BE49-F238E27FC236}">
                <a16:creationId xmlns:a16="http://schemas.microsoft.com/office/drawing/2014/main" id="{6E9A5F62-6641-447B-86F8-1726F8E4F1BF}"/>
              </a:ext>
            </a:extLst>
          </p:cNvPr>
          <p:cNvSpPr txBox="1"/>
          <p:nvPr/>
        </p:nvSpPr>
        <p:spPr>
          <a:xfrm>
            <a:off x="1685635" y="3764356"/>
            <a:ext cx="683491" cy="523220"/>
          </a:xfrm>
          <a:prstGeom prst="rect">
            <a:avLst/>
          </a:prstGeom>
          <a:noFill/>
        </p:spPr>
        <p:txBody>
          <a:bodyPr wrap="square" rtlCol="0">
            <a:spAutoFit/>
          </a:bodyPr>
          <a:lstStyle/>
          <a:p>
            <a:r>
              <a:rPr lang="en-IN" sz="1400" dirty="0" err="1"/>
              <a:t>Brand_name</a:t>
            </a:r>
            <a:endParaRPr lang="en-IN" sz="1400" dirty="0"/>
          </a:p>
        </p:txBody>
      </p:sp>
      <p:sp>
        <p:nvSpPr>
          <p:cNvPr id="19" name="TextBox 18">
            <a:extLst>
              <a:ext uri="{FF2B5EF4-FFF2-40B4-BE49-F238E27FC236}">
                <a16:creationId xmlns:a16="http://schemas.microsoft.com/office/drawing/2014/main" id="{A7DDC322-D819-47E6-8484-54CB259ACC4D}"/>
              </a:ext>
            </a:extLst>
          </p:cNvPr>
          <p:cNvSpPr txBox="1"/>
          <p:nvPr/>
        </p:nvSpPr>
        <p:spPr>
          <a:xfrm>
            <a:off x="1524001" y="4713850"/>
            <a:ext cx="1126836" cy="523220"/>
          </a:xfrm>
          <a:prstGeom prst="rect">
            <a:avLst/>
          </a:prstGeom>
          <a:noFill/>
        </p:spPr>
        <p:txBody>
          <a:bodyPr wrap="square" rtlCol="0">
            <a:spAutoFit/>
          </a:bodyPr>
          <a:lstStyle/>
          <a:p>
            <a:r>
              <a:rPr lang="en-IN" sz="1400" dirty="0" err="1"/>
              <a:t>Category_name</a:t>
            </a:r>
            <a:endParaRPr lang="en-IN" sz="1400" dirty="0"/>
          </a:p>
        </p:txBody>
      </p:sp>
      <p:sp>
        <p:nvSpPr>
          <p:cNvPr id="20" name="Rectangle 19">
            <a:extLst>
              <a:ext uri="{FF2B5EF4-FFF2-40B4-BE49-F238E27FC236}">
                <a16:creationId xmlns:a16="http://schemas.microsoft.com/office/drawing/2014/main" id="{A47C6835-A15E-47BF-9DF9-3262AFCA197E}"/>
              </a:ext>
            </a:extLst>
          </p:cNvPr>
          <p:cNvSpPr/>
          <p:nvPr/>
        </p:nvSpPr>
        <p:spPr>
          <a:xfrm>
            <a:off x="1496292" y="5461295"/>
            <a:ext cx="1228435" cy="581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528A8B8A-08F4-4281-80D7-0ED142EADABE}"/>
              </a:ext>
            </a:extLst>
          </p:cNvPr>
          <p:cNvSpPr txBox="1"/>
          <p:nvPr/>
        </p:nvSpPr>
        <p:spPr>
          <a:xfrm>
            <a:off x="1514763" y="5580609"/>
            <a:ext cx="1209963" cy="307777"/>
          </a:xfrm>
          <a:prstGeom prst="rect">
            <a:avLst/>
          </a:prstGeom>
          <a:noFill/>
        </p:spPr>
        <p:txBody>
          <a:bodyPr wrap="square" rtlCol="0">
            <a:spAutoFit/>
          </a:bodyPr>
          <a:lstStyle/>
          <a:p>
            <a:r>
              <a:rPr lang="en-IN" sz="1400" dirty="0" err="1"/>
              <a:t>Itemcondition</a:t>
            </a:r>
            <a:endParaRPr lang="en-IN" sz="1400" dirty="0"/>
          </a:p>
        </p:txBody>
      </p:sp>
      <p:sp>
        <p:nvSpPr>
          <p:cNvPr id="22" name="Rectangle 21">
            <a:extLst>
              <a:ext uri="{FF2B5EF4-FFF2-40B4-BE49-F238E27FC236}">
                <a16:creationId xmlns:a16="http://schemas.microsoft.com/office/drawing/2014/main" id="{8AAFC125-2FAE-4694-B1F2-ABE159C1A7C8}"/>
              </a:ext>
            </a:extLst>
          </p:cNvPr>
          <p:cNvSpPr/>
          <p:nvPr/>
        </p:nvSpPr>
        <p:spPr>
          <a:xfrm>
            <a:off x="4313382" y="1728702"/>
            <a:ext cx="2235200" cy="979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00CF400-BCD2-4105-9AF9-1B501A91B5A5}"/>
              </a:ext>
            </a:extLst>
          </p:cNvPr>
          <p:cNvSpPr txBox="1"/>
          <p:nvPr/>
        </p:nvSpPr>
        <p:spPr>
          <a:xfrm>
            <a:off x="4451927" y="2170545"/>
            <a:ext cx="1810328" cy="369332"/>
          </a:xfrm>
          <a:prstGeom prst="rect">
            <a:avLst/>
          </a:prstGeom>
          <a:noFill/>
        </p:spPr>
        <p:txBody>
          <a:bodyPr wrap="square" rtlCol="0">
            <a:spAutoFit/>
          </a:bodyPr>
          <a:lstStyle/>
          <a:p>
            <a:r>
              <a:rPr lang="en-IN" dirty="0"/>
              <a:t>GRU(16)</a:t>
            </a:r>
          </a:p>
        </p:txBody>
      </p:sp>
      <p:sp>
        <p:nvSpPr>
          <p:cNvPr id="25" name="Rectangle 24">
            <a:extLst>
              <a:ext uri="{FF2B5EF4-FFF2-40B4-BE49-F238E27FC236}">
                <a16:creationId xmlns:a16="http://schemas.microsoft.com/office/drawing/2014/main" id="{B4F9C687-C06D-46AE-8547-902AC2528343}"/>
              </a:ext>
            </a:extLst>
          </p:cNvPr>
          <p:cNvSpPr/>
          <p:nvPr/>
        </p:nvSpPr>
        <p:spPr>
          <a:xfrm>
            <a:off x="4313382" y="2973778"/>
            <a:ext cx="2170545" cy="762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C3AE15DC-F418-4062-BE58-605123B4F860}"/>
              </a:ext>
            </a:extLst>
          </p:cNvPr>
          <p:cNvSpPr txBox="1"/>
          <p:nvPr/>
        </p:nvSpPr>
        <p:spPr>
          <a:xfrm>
            <a:off x="4451927" y="3280967"/>
            <a:ext cx="1477818" cy="369332"/>
          </a:xfrm>
          <a:prstGeom prst="rect">
            <a:avLst/>
          </a:prstGeom>
          <a:noFill/>
        </p:spPr>
        <p:txBody>
          <a:bodyPr wrap="square" rtlCol="0">
            <a:spAutoFit/>
          </a:bodyPr>
          <a:lstStyle/>
          <a:p>
            <a:r>
              <a:rPr lang="en-IN" dirty="0"/>
              <a:t>GRU(8)</a:t>
            </a:r>
          </a:p>
        </p:txBody>
      </p:sp>
      <p:sp>
        <p:nvSpPr>
          <p:cNvPr id="31" name="Rectangle 30">
            <a:extLst>
              <a:ext uri="{FF2B5EF4-FFF2-40B4-BE49-F238E27FC236}">
                <a16:creationId xmlns:a16="http://schemas.microsoft.com/office/drawing/2014/main" id="{387B0690-20B9-40FB-B050-A67EE13CEC68}"/>
              </a:ext>
            </a:extLst>
          </p:cNvPr>
          <p:cNvSpPr/>
          <p:nvPr/>
        </p:nvSpPr>
        <p:spPr>
          <a:xfrm>
            <a:off x="4313382" y="4025784"/>
            <a:ext cx="2235200" cy="566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515287CA-85FB-41B3-B965-54DE188CBFCE}"/>
              </a:ext>
            </a:extLst>
          </p:cNvPr>
          <p:cNvSpPr/>
          <p:nvPr/>
        </p:nvSpPr>
        <p:spPr>
          <a:xfrm>
            <a:off x="4294911" y="4840832"/>
            <a:ext cx="2327564" cy="566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4849F36D-A476-46FE-B95D-F812965E76E8}"/>
              </a:ext>
            </a:extLst>
          </p:cNvPr>
          <p:cNvSpPr/>
          <p:nvPr/>
        </p:nvSpPr>
        <p:spPr>
          <a:xfrm>
            <a:off x="4276436" y="5580609"/>
            <a:ext cx="2309091" cy="570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ECF76B8F-1E84-4AD5-9544-67AB11620139}"/>
              </a:ext>
            </a:extLst>
          </p:cNvPr>
          <p:cNvSpPr txBox="1"/>
          <p:nvPr/>
        </p:nvSpPr>
        <p:spPr>
          <a:xfrm>
            <a:off x="4516583" y="4192308"/>
            <a:ext cx="1542473" cy="369332"/>
          </a:xfrm>
          <a:prstGeom prst="rect">
            <a:avLst/>
          </a:prstGeom>
          <a:noFill/>
        </p:spPr>
        <p:txBody>
          <a:bodyPr wrap="square" rtlCol="0">
            <a:spAutoFit/>
          </a:bodyPr>
          <a:lstStyle/>
          <a:p>
            <a:r>
              <a:rPr lang="en-IN" dirty="0"/>
              <a:t>Flatten</a:t>
            </a:r>
          </a:p>
        </p:txBody>
      </p:sp>
      <p:sp>
        <p:nvSpPr>
          <p:cNvPr id="35" name="TextBox 34">
            <a:extLst>
              <a:ext uri="{FF2B5EF4-FFF2-40B4-BE49-F238E27FC236}">
                <a16:creationId xmlns:a16="http://schemas.microsoft.com/office/drawing/2014/main" id="{71FE7AB5-4729-4C76-98DA-73BB0E1A3468}"/>
              </a:ext>
            </a:extLst>
          </p:cNvPr>
          <p:cNvSpPr txBox="1"/>
          <p:nvPr/>
        </p:nvSpPr>
        <p:spPr>
          <a:xfrm>
            <a:off x="4599710" y="5013849"/>
            <a:ext cx="1477818" cy="369332"/>
          </a:xfrm>
          <a:prstGeom prst="rect">
            <a:avLst/>
          </a:prstGeom>
          <a:noFill/>
        </p:spPr>
        <p:txBody>
          <a:bodyPr wrap="square" rtlCol="0">
            <a:spAutoFit/>
          </a:bodyPr>
          <a:lstStyle/>
          <a:p>
            <a:r>
              <a:rPr lang="en-IN" dirty="0"/>
              <a:t>Flatten</a:t>
            </a:r>
          </a:p>
        </p:txBody>
      </p:sp>
      <p:sp>
        <p:nvSpPr>
          <p:cNvPr id="37" name="TextBox 36">
            <a:extLst>
              <a:ext uri="{FF2B5EF4-FFF2-40B4-BE49-F238E27FC236}">
                <a16:creationId xmlns:a16="http://schemas.microsoft.com/office/drawing/2014/main" id="{61F9BB80-DA15-41FB-92EB-837B67128C14}"/>
              </a:ext>
            </a:extLst>
          </p:cNvPr>
          <p:cNvSpPr txBox="1"/>
          <p:nvPr/>
        </p:nvSpPr>
        <p:spPr>
          <a:xfrm>
            <a:off x="4599709" y="5868901"/>
            <a:ext cx="1330036" cy="369332"/>
          </a:xfrm>
          <a:prstGeom prst="rect">
            <a:avLst/>
          </a:prstGeom>
          <a:noFill/>
        </p:spPr>
        <p:txBody>
          <a:bodyPr wrap="square" rtlCol="0">
            <a:spAutoFit/>
          </a:bodyPr>
          <a:lstStyle/>
          <a:p>
            <a:r>
              <a:rPr lang="en-IN" dirty="0"/>
              <a:t>Flatten</a:t>
            </a:r>
          </a:p>
        </p:txBody>
      </p:sp>
      <p:sp>
        <p:nvSpPr>
          <p:cNvPr id="38" name="Rectangle 37">
            <a:extLst>
              <a:ext uri="{FF2B5EF4-FFF2-40B4-BE49-F238E27FC236}">
                <a16:creationId xmlns:a16="http://schemas.microsoft.com/office/drawing/2014/main" id="{4FE538C3-60FF-495A-8557-6811D98E26FF}"/>
              </a:ext>
            </a:extLst>
          </p:cNvPr>
          <p:cNvSpPr/>
          <p:nvPr/>
        </p:nvSpPr>
        <p:spPr>
          <a:xfrm>
            <a:off x="7426036" y="1865745"/>
            <a:ext cx="1468582" cy="3716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B0737184-96A5-4886-8E82-7F558C6EA861}"/>
              </a:ext>
            </a:extLst>
          </p:cNvPr>
          <p:cNvSpPr/>
          <p:nvPr/>
        </p:nvSpPr>
        <p:spPr>
          <a:xfrm>
            <a:off x="9522691" y="1804475"/>
            <a:ext cx="1145309" cy="3777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C301424-1E06-4C25-AF61-43BD3ACF8ED3}"/>
              </a:ext>
            </a:extLst>
          </p:cNvPr>
          <p:cNvSpPr/>
          <p:nvPr/>
        </p:nvSpPr>
        <p:spPr>
          <a:xfrm>
            <a:off x="10954328" y="3150870"/>
            <a:ext cx="914400" cy="922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80BE6958-668D-4B75-A6D9-E0AE1FF2DEB4}"/>
              </a:ext>
            </a:extLst>
          </p:cNvPr>
          <p:cNvSpPr txBox="1"/>
          <p:nvPr/>
        </p:nvSpPr>
        <p:spPr>
          <a:xfrm>
            <a:off x="7703127" y="3187449"/>
            <a:ext cx="960582" cy="369332"/>
          </a:xfrm>
          <a:prstGeom prst="rect">
            <a:avLst/>
          </a:prstGeom>
          <a:noFill/>
        </p:spPr>
        <p:txBody>
          <a:bodyPr wrap="square" rtlCol="0">
            <a:spAutoFit/>
          </a:bodyPr>
          <a:lstStyle/>
          <a:p>
            <a:r>
              <a:rPr lang="en-IN" dirty="0"/>
              <a:t>Dense</a:t>
            </a:r>
          </a:p>
        </p:txBody>
      </p:sp>
      <p:sp>
        <p:nvSpPr>
          <p:cNvPr id="43" name="TextBox 42">
            <a:extLst>
              <a:ext uri="{FF2B5EF4-FFF2-40B4-BE49-F238E27FC236}">
                <a16:creationId xmlns:a16="http://schemas.microsoft.com/office/drawing/2014/main" id="{6F3876E7-A527-420B-AA94-B0DEE3090BB0}"/>
              </a:ext>
            </a:extLst>
          </p:cNvPr>
          <p:cNvSpPr txBox="1"/>
          <p:nvPr/>
        </p:nvSpPr>
        <p:spPr>
          <a:xfrm>
            <a:off x="9712036" y="3182847"/>
            <a:ext cx="766617" cy="369332"/>
          </a:xfrm>
          <a:prstGeom prst="rect">
            <a:avLst/>
          </a:prstGeom>
          <a:noFill/>
        </p:spPr>
        <p:txBody>
          <a:bodyPr wrap="square" rtlCol="0">
            <a:spAutoFit/>
          </a:bodyPr>
          <a:lstStyle/>
          <a:p>
            <a:r>
              <a:rPr lang="en-IN" dirty="0"/>
              <a:t>Dense</a:t>
            </a:r>
          </a:p>
        </p:txBody>
      </p:sp>
      <p:sp>
        <p:nvSpPr>
          <p:cNvPr id="44" name="TextBox 43">
            <a:extLst>
              <a:ext uri="{FF2B5EF4-FFF2-40B4-BE49-F238E27FC236}">
                <a16:creationId xmlns:a16="http://schemas.microsoft.com/office/drawing/2014/main" id="{69DCC969-4767-490C-A419-61620007051D}"/>
              </a:ext>
            </a:extLst>
          </p:cNvPr>
          <p:cNvSpPr txBox="1"/>
          <p:nvPr/>
        </p:nvSpPr>
        <p:spPr>
          <a:xfrm>
            <a:off x="11018982" y="3429000"/>
            <a:ext cx="748145" cy="307777"/>
          </a:xfrm>
          <a:prstGeom prst="rect">
            <a:avLst/>
          </a:prstGeom>
          <a:noFill/>
        </p:spPr>
        <p:txBody>
          <a:bodyPr wrap="square" rtlCol="0">
            <a:spAutoFit/>
          </a:bodyPr>
          <a:lstStyle/>
          <a:p>
            <a:r>
              <a:rPr lang="en-IN" sz="1400" dirty="0"/>
              <a:t>Output</a:t>
            </a:r>
          </a:p>
        </p:txBody>
      </p:sp>
      <p:cxnSp>
        <p:nvCxnSpPr>
          <p:cNvPr id="51" name="Connector: Elbow 50">
            <a:extLst>
              <a:ext uri="{FF2B5EF4-FFF2-40B4-BE49-F238E27FC236}">
                <a16:creationId xmlns:a16="http://schemas.microsoft.com/office/drawing/2014/main" id="{AD4D13B7-6D84-4242-82A5-C7B6216B93C8}"/>
              </a:ext>
            </a:extLst>
          </p:cNvPr>
          <p:cNvCxnSpPr>
            <a:stCxn id="22" idx="3"/>
            <a:endCxn id="22" idx="3"/>
          </p:cNvCxnSpPr>
          <p:nvPr/>
        </p:nvCxnSpPr>
        <p:spPr>
          <a:xfrm>
            <a:off x="6585527" y="2170545"/>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C6918E0-8936-4BDC-A100-F33F811CA0A2}"/>
              </a:ext>
            </a:extLst>
          </p:cNvPr>
          <p:cNvCxnSpPr>
            <a:stCxn id="25" idx="3"/>
          </p:cNvCxnSpPr>
          <p:nvPr/>
        </p:nvCxnSpPr>
        <p:spPr>
          <a:xfrm>
            <a:off x="6483927" y="3355278"/>
            <a:ext cx="942109" cy="145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D0DA035B-AF77-4E31-80A9-A895D57E3B08}"/>
              </a:ext>
            </a:extLst>
          </p:cNvPr>
          <p:cNvCxnSpPr>
            <a:stCxn id="31" idx="3"/>
          </p:cNvCxnSpPr>
          <p:nvPr/>
        </p:nvCxnSpPr>
        <p:spPr>
          <a:xfrm>
            <a:off x="6548582" y="4309164"/>
            <a:ext cx="868217" cy="67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DE4DA8D-D467-4FF5-8CD3-A0546D54F4ED}"/>
              </a:ext>
            </a:extLst>
          </p:cNvPr>
          <p:cNvCxnSpPr>
            <a:stCxn id="32" idx="3"/>
          </p:cNvCxnSpPr>
          <p:nvPr/>
        </p:nvCxnSpPr>
        <p:spPr>
          <a:xfrm flipV="1">
            <a:off x="6622475" y="4711299"/>
            <a:ext cx="794324" cy="4129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BEE4388-A0EA-473F-A171-1CFCDD7724F6}"/>
              </a:ext>
            </a:extLst>
          </p:cNvPr>
          <p:cNvCxnSpPr>
            <a:stCxn id="33" idx="3"/>
          </p:cNvCxnSpPr>
          <p:nvPr/>
        </p:nvCxnSpPr>
        <p:spPr>
          <a:xfrm flipV="1">
            <a:off x="6585527" y="5287644"/>
            <a:ext cx="831272" cy="5779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E2E3259F-6858-43ED-A763-326E87D088EC}"/>
              </a:ext>
            </a:extLst>
          </p:cNvPr>
          <p:cNvCxnSpPr/>
          <p:nvPr/>
        </p:nvCxnSpPr>
        <p:spPr>
          <a:xfrm>
            <a:off x="2761673" y="2272000"/>
            <a:ext cx="1514763" cy="832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55460180-6688-46D8-A320-7AE614052914}"/>
              </a:ext>
            </a:extLst>
          </p:cNvPr>
          <p:cNvCxnSpPr>
            <a:endCxn id="25" idx="1"/>
          </p:cNvCxnSpPr>
          <p:nvPr/>
        </p:nvCxnSpPr>
        <p:spPr>
          <a:xfrm>
            <a:off x="2724727" y="3280967"/>
            <a:ext cx="1588655" cy="74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9AF2EB95-EEAA-4AD4-ACDC-6E6F78FE00B4}"/>
              </a:ext>
            </a:extLst>
          </p:cNvPr>
          <p:cNvCxnSpPr>
            <a:endCxn id="31" idx="1"/>
          </p:cNvCxnSpPr>
          <p:nvPr/>
        </p:nvCxnSpPr>
        <p:spPr>
          <a:xfrm>
            <a:off x="2683164" y="4146215"/>
            <a:ext cx="1630218" cy="162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E21C326-97EE-42FD-A5D4-85B718DDEA02}"/>
              </a:ext>
            </a:extLst>
          </p:cNvPr>
          <p:cNvCxnSpPr>
            <a:stCxn id="15" idx="3"/>
            <a:endCxn id="32" idx="1"/>
          </p:cNvCxnSpPr>
          <p:nvPr/>
        </p:nvCxnSpPr>
        <p:spPr>
          <a:xfrm>
            <a:off x="2706256" y="4909847"/>
            <a:ext cx="1588655" cy="21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24EB42CA-32B0-42BF-B725-7DCE3A13E557}"/>
              </a:ext>
            </a:extLst>
          </p:cNvPr>
          <p:cNvCxnSpPr>
            <a:cxnSpLocks/>
            <a:stCxn id="20" idx="3"/>
            <a:endCxn id="33" idx="1"/>
          </p:cNvCxnSpPr>
          <p:nvPr/>
        </p:nvCxnSpPr>
        <p:spPr>
          <a:xfrm>
            <a:off x="2724727" y="5752132"/>
            <a:ext cx="1551709" cy="113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5B11F0AD-D5AE-4040-8D91-AA9BFA7DFB34}"/>
              </a:ext>
            </a:extLst>
          </p:cNvPr>
          <p:cNvCxnSpPr>
            <a:stCxn id="38" idx="3"/>
          </p:cNvCxnSpPr>
          <p:nvPr/>
        </p:nvCxnSpPr>
        <p:spPr>
          <a:xfrm>
            <a:off x="8894618" y="3723834"/>
            <a:ext cx="628073" cy="119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E3A6C4B2-D45C-4BFA-B2AC-BF92B39AFBEC}"/>
              </a:ext>
            </a:extLst>
          </p:cNvPr>
          <p:cNvCxnSpPr>
            <a:stCxn id="39" idx="3"/>
          </p:cNvCxnSpPr>
          <p:nvPr/>
        </p:nvCxnSpPr>
        <p:spPr>
          <a:xfrm>
            <a:off x="10668000" y="3693199"/>
            <a:ext cx="249381" cy="435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166CA4F-8F92-4F84-BA5F-C498627C5586}"/>
              </a:ext>
            </a:extLst>
          </p:cNvPr>
          <p:cNvSpPr txBox="1"/>
          <p:nvPr/>
        </p:nvSpPr>
        <p:spPr>
          <a:xfrm>
            <a:off x="1191490" y="1376218"/>
            <a:ext cx="1847273" cy="369332"/>
          </a:xfrm>
          <a:prstGeom prst="rect">
            <a:avLst/>
          </a:prstGeom>
          <a:noFill/>
        </p:spPr>
        <p:txBody>
          <a:bodyPr wrap="square" rtlCol="0">
            <a:spAutoFit/>
          </a:bodyPr>
          <a:lstStyle/>
          <a:p>
            <a:r>
              <a:rPr lang="en-IN" dirty="0"/>
              <a:t>Embedding layer</a:t>
            </a:r>
          </a:p>
        </p:txBody>
      </p:sp>
      <p:sp>
        <p:nvSpPr>
          <p:cNvPr id="77" name="TextBox 76">
            <a:extLst>
              <a:ext uri="{FF2B5EF4-FFF2-40B4-BE49-F238E27FC236}">
                <a16:creationId xmlns:a16="http://schemas.microsoft.com/office/drawing/2014/main" id="{9B5135F1-5FC6-4EB2-93FA-1E9AA850630D}"/>
              </a:ext>
            </a:extLst>
          </p:cNvPr>
          <p:cNvSpPr txBox="1"/>
          <p:nvPr/>
        </p:nvSpPr>
        <p:spPr>
          <a:xfrm>
            <a:off x="4498109" y="1300726"/>
            <a:ext cx="1847273" cy="369332"/>
          </a:xfrm>
          <a:prstGeom prst="rect">
            <a:avLst/>
          </a:prstGeom>
          <a:noFill/>
        </p:spPr>
        <p:txBody>
          <a:bodyPr wrap="square" rtlCol="0">
            <a:spAutoFit/>
          </a:bodyPr>
          <a:lstStyle/>
          <a:p>
            <a:r>
              <a:rPr lang="en-IN" dirty="0"/>
              <a:t>RNN</a:t>
            </a:r>
          </a:p>
        </p:txBody>
      </p:sp>
      <p:sp>
        <p:nvSpPr>
          <p:cNvPr id="80" name="Arrow: Right 79">
            <a:extLst>
              <a:ext uri="{FF2B5EF4-FFF2-40B4-BE49-F238E27FC236}">
                <a16:creationId xmlns:a16="http://schemas.microsoft.com/office/drawing/2014/main" id="{274493CF-4F54-4063-BE7B-7A4EC8860EAC}"/>
              </a:ext>
            </a:extLst>
          </p:cNvPr>
          <p:cNvSpPr/>
          <p:nvPr/>
        </p:nvSpPr>
        <p:spPr>
          <a:xfrm>
            <a:off x="503381" y="3552179"/>
            <a:ext cx="683491" cy="388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a:extLst>
              <a:ext uri="{FF2B5EF4-FFF2-40B4-BE49-F238E27FC236}">
                <a16:creationId xmlns:a16="http://schemas.microsoft.com/office/drawing/2014/main" id="{030C7D1E-35AD-44EB-81C7-813AFC1CF75A}"/>
              </a:ext>
            </a:extLst>
          </p:cNvPr>
          <p:cNvSpPr txBox="1"/>
          <p:nvPr/>
        </p:nvSpPr>
        <p:spPr>
          <a:xfrm>
            <a:off x="244758" y="3923883"/>
            <a:ext cx="863603" cy="1200329"/>
          </a:xfrm>
          <a:prstGeom prst="rect">
            <a:avLst/>
          </a:prstGeom>
          <a:noFill/>
        </p:spPr>
        <p:txBody>
          <a:bodyPr wrap="square" rtlCol="0">
            <a:spAutoFit/>
          </a:bodyPr>
          <a:lstStyle/>
          <a:p>
            <a:r>
              <a:rPr lang="en-IN" dirty="0"/>
              <a:t>Input –</a:t>
            </a:r>
            <a:r>
              <a:rPr lang="en-IN" dirty="0" err="1"/>
              <a:t>Integerencoded</a:t>
            </a:r>
            <a:endParaRPr lang="en-IN" dirty="0"/>
          </a:p>
        </p:txBody>
      </p:sp>
      <p:sp>
        <p:nvSpPr>
          <p:cNvPr id="85" name="Rectangle 84">
            <a:extLst>
              <a:ext uri="{FF2B5EF4-FFF2-40B4-BE49-F238E27FC236}">
                <a16:creationId xmlns:a16="http://schemas.microsoft.com/office/drawing/2014/main" id="{52784D34-7175-498E-B88F-F2212EF70C47}"/>
              </a:ext>
            </a:extLst>
          </p:cNvPr>
          <p:cNvSpPr/>
          <p:nvPr/>
        </p:nvSpPr>
        <p:spPr>
          <a:xfrm>
            <a:off x="1473200" y="6238233"/>
            <a:ext cx="1288473" cy="4304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TextBox 85">
            <a:extLst>
              <a:ext uri="{FF2B5EF4-FFF2-40B4-BE49-F238E27FC236}">
                <a16:creationId xmlns:a16="http://schemas.microsoft.com/office/drawing/2014/main" id="{5F3088E0-B82A-4A66-BE2B-058FFB085173}"/>
              </a:ext>
            </a:extLst>
          </p:cNvPr>
          <p:cNvSpPr txBox="1"/>
          <p:nvPr/>
        </p:nvSpPr>
        <p:spPr>
          <a:xfrm>
            <a:off x="1607128" y="6288107"/>
            <a:ext cx="1052946" cy="307777"/>
          </a:xfrm>
          <a:prstGeom prst="rect">
            <a:avLst/>
          </a:prstGeom>
          <a:noFill/>
        </p:spPr>
        <p:txBody>
          <a:bodyPr wrap="square" rtlCol="0">
            <a:spAutoFit/>
          </a:bodyPr>
          <a:lstStyle/>
          <a:p>
            <a:r>
              <a:rPr lang="en-IN" sz="1400" dirty="0"/>
              <a:t>Shipping</a:t>
            </a:r>
          </a:p>
        </p:txBody>
      </p:sp>
      <p:cxnSp>
        <p:nvCxnSpPr>
          <p:cNvPr id="92" name="Straight Connector 91">
            <a:extLst>
              <a:ext uri="{FF2B5EF4-FFF2-40B4-BE49-F238E27FC236}">
                <a16:creationId xmlns:a16="http://schemas.microsoft.com/office/drawing/2014/main" id="{D378D402-B84E-4BD2-A5B7-5F97FDF72418}"/>
              </a:ext>
            </a:extLst>
          </p:cNvPr>
          <p:cNvCxnSpPr>
            <a:cxnSpLocks/>
          </p:cNvCxnSpPr>
          <p:nvPr/>
        </p:nvCxnSpPr>
        <p:spPr>
          <a:xfrm>
            <a:off x="2724726" y="6437747"/>
            <a:ext cx="4433456" cy="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C7DB071-DF17-4A53-BCA2-9EAF427A9B99}"/>
              </a:ext>
            </a:extLst>
          </p:cNvPr>
          <p:cNvCxnSpPr/>
          <p:nvPr/>
        </p:nvCxnSpPr>
        <p:spPr>
          <a:xfrm flipV="1">
            <a:off x="7158182" y="5606731"/>
            <a:ext cx="258617" cy="83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A26A689-FF32-4815-8F28-83A95DCA091B}"/>
              </a:ext>
            </a:extLst>
          </p:cNvPr>
          <p:cNvSpPr txBox="1"/>
          <p:nvPr/>
        </p:nvSpPr>
        <p:spPr>
          <a:xfrm>
            <a:off x="10908144" y="4309164"/>
            <a:ext cx="1136073" cy="923330"/>
          </a:xfrm>
          <a:prstGeom prst="rect">
            <a:avLst/>
          </a:prstGeom>
          <a:noFill/>
        </p:spPr>
        <p:txBody>
          <a:bodyPr wrap="square" rtlCol="0">
            <a:spAutoFit/>
          </a:bodyPr>
          <a:lstStyle/>
          <a:p>
            <a:r>
              <a:rPr lang="en-IN" dirty="0"/>
              <a:t>Linear</a:t>
            </a:r>
          </a:p>
          <a:p>
            <a:r>
              <a:rPr lang="en-IN" dirty="0"/>
              <a:t>Activation  function</a:t>
            </a:r>
          </a:p>
        </p:txBody>
      </p:sp>
    </p:spTree>
    <p:extLst>
      <p:ext uri="{BB962C8B-B14F-4D97-AF65-F5344CB8AC3E}">
        <p14:creationId xmlns:p14="http://schemas.microsoft.com/office/powerpoint/2010/main" val="62374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305B-A660-4394-B197-56397A7F990D}"/>
              </a:ext>
            </a:extLst>
          </p:cNvPr>
          <p:cNvSpPr>
            <a:spLocks noGrp="1"/>
          </p:cNvSpPr>
          <p:nvPr>
            <p:ph type="title"/>
          </p:nvPr>
        </p:nvSpPr>
        <p:spPr/>
        <p:txBody>
          <a:bodyPr/>
          <a:lstStyle/>
          <a:p>
            <a:r>
              <a:rPr lang="en-IN" u="sng" dirty="0"/>
              <a:t>Predictions</a:t>
            </a:r>
          </a:p>
        </p:txBody>
      </p:sp>
      <p:sp>
        <p:nvSpPr>
          <p:cNvPr id="3" name="Content Placeholder 2">
            <a:extLst>
              <a:ext uri="{FF2B5EF4-FFF2-40B4-BE49-F238E27FC236}">
                <a16:creationId xmlns:a16="http://schemas.microsoft.com/office/drawing/2014/main" id="{A2BB10CB-43B8-4F4B-B3C2-EFAB7307FEDB}"/>
              </a:ext>
            </a:extLst>
          </p:cNvPr>
          <p:cNvSpPr>
            <a:spLocks noGrp="1"/>
          </p:cNvSpPr>
          <p:nvPr>
            <p:ph idx="1"/>
          </p:nvPr>
        </p:nvSpPr>
        <p:spPr/>
        <p:txBody>
          <a:bodyPr/>
          <a:lstStyle/>
          <a:p>
            <a:r>
              <a:rPr lang="en-IN" dirty="0"/>
              <a:t>Results Comparison </a:t>
            </a:r>
          </a:p>
        </p:txBody>
      </p:sp>
      <p:graphicFrame>
        <p:nvGraphicFramePr>
          <p:cNvPr id="4" name="Table 3">
            <a:extLst>
              <a:ext uri="{FF2B5EF4-FFF2-40B4-BE49-F238E27FC236}">
                <a16:creationId xmlns:a16="http://schemas.microsoft.com/office/drawing/2014/main" id="{03442695-151F-4313-8F72-62D36F15451A}"/>
              </a:ext>
            </a:extLst>
          </p:cNvPr>
          <p:cNvGraphicFramePr>
            <a:graphicFrameLocks noGrp="1"/>
          </p:cNvGraphicFramePr>
          <p:nvPr>
            <p:extLst>
              <p:ext uri="{D42A27DB-BD31-4B8C-83A1-F6EECF244321}">
                <p14:modId xmlns:p14="http://schemas.microsoft.com/office/powerpoint/2010/main" val="2410270613"/>
              </p:ext>
            </p:extLst>
          </p:nvPr>
        </p:nvGraphicFramePr>
        <p:xfrm>
          <a:off x="1468582" y="284403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20610115"/>
                    </a:ext>
                  </a:extLst>
                </a:gridCol>
                <a:gridCol w="4064000">
                  <a:extLst>
                    <a:ext uri="{9D8B030D-6E8A-4147-A177-3AD203B41FA5}">
                      <a16:colId xmlns:a16="http://schemas.microsoft.com/office/drawing/2014/main" val="3573691914"/>
                    </a:ext>
                  </a:extLst>
                </a:gridCol>
              </a:tblGrid>
              <a:tr h="370840">
                <a:tc>
                  <a:txBody>
                    <a:bodyPr/>
                    <a:lstStyle/>
                    <a:p>
                      <a:r>
                        <a:rPr lang="en-IN" dirty="0"/>
                        <a:t>Model</a:t>
                      </a:r>
                    </a:p>
                  </a:txBody>
                  <a:tcPr/>
                </a:tc>
                <a:tc>
                  <a:txBody>
                    <a:bodyPr/>
                    <a:lstStyle/>
                    <a:p>
                      <a:r>
                        <a:rPr lang="en-IN" dirty="0"/>
                        <a:t>RMSLE Validation Error</a:t>
                      </a:r>
                    </a:p>
                  </a:txBody>
                  <a:tcPr/>
                </a:tc>
                <a:extLst>
                  <a:ext uri="{0D108BD9-81ED-4DB2-BD59-A6C34878D82A}">
                    <a16:rowId xmlns:a16="http://schemas.microsoft.com/office/drawing/2014/main" val="3205154621"/>
                  </a:ext>
                </a:extLst>
              </a:tr>
              <a:tr h="370840">
                <a:tc>
                  <a:txBody>
                    <a:bodyPr/>
                    <a:lstStyle/>
                    <a:p>
                      <a:r>
                        <a:rPr lang="en-IN" dirty="0"/>
                        <a:t>Random Forest</a:t>
                      </a:r>
                    </a:p>
                  </a:txBody>
                  <a:tcPr/>
                </a:tc>
                <a:tc>
                  <a:txBody>
                    <a:bodyPr/>
                    <a:lstStyle/>
                    <a:p>
                      <a:r>
                        <a:rPr lang="en-IN" dirty="0"/>
                        <a:t>0.6013</a:t>
                      </a:r>
                    </a:p>
                  </a:txBody>
                  <a:tcPr/>
                </a:tc>
                <a:extLst>
                  <a:ext uri="{0D108BD9-81ED-4DB2-BD59-A6C34878D82A}">
                    <a16:rowId xmlns:a16="http://schemas.microsoft.com/office/drawing/2014/main" val="2752581557"/>
                  </a:ext>
                </a:extLst>
              </a:tr>
              <a:tr h="370840">
                <a:tc>
                  <a:txBody>
                    <a:bodyPr/>
                    <a:lstStyle/>
                    <a:p>
                      <a:r>
                        <a:rPr lang="en-IN" dirty="0" err="1"/>
                        <a:t>XGBoost</a:t>
                      </a:r>
                      <a:endParaRPr lang="en-IN" dirty="0"/>
                    </a:p>
                  </a:txBody>
                  <a:tcPr/>
                </a:tc>
                <a:tc>
                  <a:txBody>
                    <a:bodyPr/>
                    <a:lstStyle/>
                    <a:p>
                      <a:r>
                        <a:rPr lang="en-IN" dirty="0"/>
                        <a:t>0.5032</a:t>
                      </a:r>
                    </a:p>
                  </a:txBody>
                  <a:tcPr/>
                </a:tc>
                <a:extLst>
                  <a:ext uri="{0D108BD9-81ED-4DB2-BD59-A6C34878D82A}">
                    <a16:rowId xmlns:a16="http://schemas.microsoft.com/office/drawing/2014/main" val="3722326199"/>
                  </a:ext>
                </a:extLst>
              </a:tr>
              <a:tr h="370840">
                <a:tc>
                  <a:txBody>
                    <a:bodyPr/>
                    <a:lstStyle/>
                    <a:p>
                      <a:r>
                        <a:rPr lang="en-IN" dirty="0"/>
                        <a:t>LSTM</a:t>
                      </a:r>
                    </a:p>
                  </a:txBody>
                  <a:tcPr/>
                </a:tc>
                <a:tc>
                  <a:txBody>
                    <a:bodyPr/>
                    <a:lstStyle/>
                    <a:p>
                      <a:r>
                        <a:rPr lang="en-IN" dirty="0"/>
                        <a:t>0.4598</a:t>
                      </a:r>
                    </a:p>
                  </a:txBody>
                  <a:tcPr/>
                </a:tc>
                <a:extLst>
                  <a:ext uri="{0D108BD9-81ED-4DB2-BD59-A6C34878D82A}">
                    <a16:rowId xmlns:a16="http://schemas.microsoft.com/office/drawing/2014/main" val="2218469492"/>
                  </a:ext>
                </a:extLst>
              </a:tr>
              <a:tr h="370840">
                <a:tc>
                  <a:txBody>
                    <a:bodyPr/>
                    <a:lstStyle/>
                    <a:p>
                      <a:r>
                        <a:rPr lang="en-IN" dirty="0"/>
                        <a:t>GRU</a:t>
                      </a:r>
                    </a:p>
                  </a:txBody>
                  <a:tcPr/>
                </a:tc>
                <a:tc>
                  <a:txBody>
                    <a:bodyPr/>
                    <a:lstStyle/>
                    <a:p>
                      <a:r>
                        <a:rPr lang="en-IN" dirty="0"/>
                        <a:t>0.4489</a:t>
                      </a:r>
                    </a:p>
                  </a:txBody>
                  <a:tcPr/>
                </a:tc>
                <a:extLst>
                  <a:ext uri="{0D108BD9-81ED-4DB2-BD59-A6C34878D82A}">
                    <a16:rowId xmlns:a16="http://schemas.microsoft.com/office/drawing/2014/main" val="1544170354"/>
                  </a:ext>
                </a:extLst>
              </a:tr>
            </a:tbl>
          </a:graphicData>
        </a:graphic>
      </p:graphicFrame>
    </p:spTree>
    <p:extLst>
      <p:ext uri="{BB962C8B-B14F-4D97-AF65-F5344CB8AC3E}">
        <p14:creationId xmlns:p14="http://schemas.microsoft.com/office/powerpoint/2010/main" val="388675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4107-8F8B-4619-8B47-9D721E91D791}"/>
              </a:ext>
            </a:extLst>
          </p:cNvPr>
          <p:cNvSpPr>
            <a:spLocks noGrp="1"/>
          </p:cNvSpPr>
          <p:nvPr>
            <p:ph type="title"/>
          </p:nvPr>
        </p:nvSpPr>
        <p:spPr>
          <a:xfrm>
            <a:off x="838200" y="365125"/>
            <a:ext cx="10515600" cy="1001857"/>
          </a:xfrm>
        </p:spPr>
        <p:txBody>
          <a:bodyPr/>
          <a:lstStyle/>
          <a:p>
            <a:r>
              <a:rPr lang="en-IN" u="sng" dirty="0"/>
              <a:t>Conclusion</a:t>
            </a:r>
          </a:p>
        </p:txBody>
      </p:sp>
      <p:sp>
        <p:nvSpPr>
          <p:cNvPr id="3" name="Content Placeholder 2">
            <a:extLst>
              <a:ext uri="{FF2B5EF4-FFF2-40B4-BE49-F238E27FC236}">
                <a16:creationId xmlns:a16="http://schemas.microsoft.com/office/drawing/2014/main" id="{8405388D-3FD8-41F8-B041-615F0FD9BD21}"/>
              </a:ext>
            </a:extLst>
          </p:cNvPr>
          <p:cNvSpPr>
            <a:spLocks noGrp="1"/>
          </p:cNvSpPr>
          <p:nvPr>
            <p:ph idx="1"/>
          </p:nvPr>
        </p:nvSpPr>
        <p:spPr>
          <a:xfrm>
            <a:off x="838200" y="1487055"/>
            <a:ext cx="10515600" cy="4689908"/>
          </a:xfrm>
        </p:spPr>
        <p:txBody>
          <a:bodyPr>
            <a:normAutofit/>
          </a:bodyPr>
          <a:lstStyle/>
          <a:p>
            <a:pPr marL="0" indent="0">
              <a:buNone/>
            </a:pPr>
            <a:r>
              <a:rPr lang="en-IN" sz="2400" dirty="0"/>
              <a:t>Also tried below models</a:t>
            </a:r>
          </a:p>
          <a:p>
            <a:pPr marL="0" indent="0">
              <a:buNone/>
            </a:pPr>
            <a:r>
              <a:rPr lang="en-IN" sz="2400" dirty="0"/>
              <a:t>Model1: Text </a:t>
            </a:r>
            <a:r>
              <a:rPr lang="en-IN" sz="2400" dirty="0" err="1"/>
              <a:t>Preprocessing</a:t>
            </a:r>
            <a:r>
              <a:rPr lang="en-IN" sz="2400" dirty="0"/>
              <a:t>: TFIDF Vectorizer</a:t>
            </a:r>
          </a:p>
          <a:p>
            <a:pPr marL="0" indent="0">
              <a:buNone/>
            </a:pPr>
            <a:r>
              <a:rPr lang="en-IN" sz="2400" dirty="0"/>
              <a:t>Linear Regression, Random Forest and </a:t>
            </a:r>
            <a:r>
              <a:rPr lang="en-IN" sz="2400" dirty="0" err="1"/>
              <a:t>XGBoost</a:t>
            </a:r>
            <a:r>
              <a:rPr lang="en-IN" sz="2400" dirty="0"/>
              <a:t> for predictions</a:t>
            </a:r>
          </a:p>
          <a:p>
            <a:pPr marL="0" indent="0">
              <a:buNone/>
            </a:pPr>
            <a:r>
              <a:rPr lang="en-IN" sz="2400" dirty="0"/>
              <a:t>Model2 : Text </a:t>
            </a:r>
            <a:r>
              <a:rPr lang="en-IN" sz="2400" dirty="0" err="1"/>
              <a:t>Preprocessing</a:t>
            </a:r>
            <a:r>
              <a:rPr lang="en-IN" sz="2400" dirty="0"/>
              <a:t>: </a:t>
            </a:r>
            <a:r>
              <a:rPr lang="en-IN" sz="2400" dirty="0" err="1"/>
              <a:t>Keras</a:t>
            </a:r>
            <a:r>
              <a:rPr lang="en-IN" sz="2400" dirty="0"/>
              <a:t> Tokenizer</a:t>
            </a:r>
          </a:p>
          <a:p>
            <a:pPr marL="0" indent="0">
              <a:buNone/>
            </a:pPr>
            <a:r>
              <a:rPr lang="en-IN" sz="2400" dirty="0"/>
              <a:t>RNN- LSTM, Output layer with Linear activation for predictions</a:t>
            </a:r>
          </a:p>
          <a:p>
            <a:pPr marL="0" indent="0">
              <a:buNone/>
            </a:pPr>
            <a:r>
              <a:rPr lang="en-IN" sz="2400" dirty="0"/>
              <a:t>Model3: Text </a:t>
            </a:r>
            <a:r>
              <a:rPr lang="en-IN" sz="2400" dirty="0" err="1"/>
              <a:t>Preprocessing</a:t>
            </a:r>
            <a:r>
              <a:rPr lang="en-IN" sz="2400" dirty="0"/>
              <a:t> : </a:t>
            </a:r>
            <a:r>
              <a:rPr lang="en-IN" sz="2400" dirty="0" err="1"/>
              <a:t>Kears</a:t>
            </a:r>
            <a:r>
              <a:rPr lang="en-IN" sz="2400" dirty="0"/>
              <a:t> Tokenizer</a:t>
            </a:r>
          </a:p>
          <a:p>
            <a:pPr marL="0" indent="0">
              <a:buNone/>
            </a:pPr>
            <a:r>
              <a:rPr lang="en-IN" sz="2400" dirty="0"/>
              <a:t>RNN – GRU, output layer with Linear activation for predictions</a:t>
            </a:r>
          </a:p>
          <a:p>
            <a:pPr marL="0" indent="0">
              <a:buNone/>
            </a:pPr>
            <a:endParaRPr lang="en-IN" sz="2400" dirty="0"/>
          </a:p>
          <a:p>
            <a:pPr marL="0" indent="0">
              <a:buNone/>
            </a:pPr>
            <a:r>
              <a:rPr lang="en-IN" sz="2400" dirty="0"/>
              <a:t>LSTM and GRU RNN performed better</a:t>
            </a:r>
          </a:p>
        </p:txBody>
      </p:sp>
    </p:spTree>
    <p:extLst>
      <p:ext uri="{BB962C8B-B14F-4D97-AF65-F5344CB8AC3E}">
        <p14:creationId xmlns:p14="http://schemas.microsoft.com/office/powerpoint/2010/main" val="363177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6934-B6C0-4502-96CA-4373D1FECE89}"/>
              </a:ext>
            </a:extLst>
          </p:cNvPr>
          <p:cNvSpPr>
            <a:spLocks noGrp="1"/>
          </p:cNvSpPr>
          <p:nvPr>
            <p:ph type="title"/>
          </p:nvPr>
        </p:nvSpPr>
        <p:spPr/>
        <p:txBody>
          <a:bodyPr/>
          <a:lstStyle/>
          <a:p>
            <a:r>
              <a:rPr lang="en-IN" u="sng" dirty="0"/>
              <a:t>Contributions to IPL</a:t>
            </a:r>
          </a:p>
        </p:txBody>
      </p:sp>
      <p:sp>
        <p:nvSpPr>
          <p:cNvPr id="3" name="Content Placeholder 2">
            <a:extLst>
              <a:ext uri="{FF2B5EF4-FFF2-40B4-BE49-F238E27FC236}">
                <a16:creationId xmlns:a16="http://schemas.microsoft.com/office/drawing/2014/main" id="{8125C11B-3063-4D7A-876F-762B2DA3FF8E}"/>
              </a:ext>
            </a:extLst>
          </p:cNvPr>
          <p:cNvSpPr>
            <a:spLocks noGrp="1"/>
          </p:cNvSpPr>
          <p:nvPr>
            <p:ph idx="1"/>
          </p:nvPr>
        </p:nvSpPr>
        <p:spPr/>
        <p:txBody>
          <a:bodyPr/>
          <a:lstStyle/>
          <a:p>
            <a:r>
              <a:rPr lang="en-IN" dirty="0"/>
              <a:t>Session on Text Pre -processing steps</a:t>
            </a:r>
          </a:p>
        </p:txBody>
      </p:sp>
    </p:spTree>
    <p:extLst>
      <p:ext uri="{BB962C8B-B14F-4D97-AF65-F5344CB8AC3E}">
        <p14:creationId xmlns:p14="http://schemas.microsoft.com/office/powerpoint/2010/main" val="331911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F4431F-2F80-4170-8912-F597FE3467E0}"/>
              </a:ext>
            </a:extLst>
          </p:cNvPr>
          <p:cNvSpPr>
            <a:spLocks noGrp="1"/>
          </p:cNvSpPr>
          <p:nvPr>
            <p:ph type="title"/>
          </p:nvPr>
        </p:nvSpPr>
        <p:spPr>
          <a:xfrm>
            <a:off x="1309255" y="2452543"/>
            <a:ext cx="10347036" cy="2470439"/>
          </a:xfrm>
        </p:spPr>
        <p:txBody>
          <a:bodyPr/>
          <a:lstStyle/>
          <a:p>
            <a:r>
              <a:rPr lang="en-IN" dirty="0"/>
              <a:t>				Thank you!</a:t>
            </a:r>
          </a:p>
        </p:txBody>
      </p:sp>
    </p:spTree>
    <p:extLst>
      <p:ext uri="{BB962C8B-B14F-4D97-AF65-F5344CB8AC3E}">
        <p14:creationId xmlns:p14="http://schemas.microsoft.com/office/powerpoint/2010/main" val="313781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CF55-A869-458D-9E06-580E17525BBB}"/>
              </a:ext>
            </a:extLst>
          </p:cNvPr>
          <p:cNvSpPr>
            <a:spLocks noGrp="1"/>
          </p:cNvSpPr>
          <p:nvPr>
            <p:ph type="title"/>
          </p:nvPr>
        </p:nvSpPr>
        <p:spPr/>
        <p:txBody>
          <a:bodyPr/>
          <a:lstStyle/>
          <a:p>
            <a:r>
              <a:rPr lang="en-IN" u="sng" dirty="0"/>
              <a:t>Agenda</a:t>
            </a:r>
          </a:p>
        </p:txBody>
      </p:sp>
      <p:sp>
        <p:nvSpPr>
          <p:cNvPr id="3" name="Content Placeholder 2">
            <a:extLst>
              <a:ext uri="{FF2B5EF4-FFF2-40B4-BE49-F238E27FC236}">
                <a16:creationId xmlns:a16="http://schemas.microsoft.com/office/drawing/2014/main" id="{49403C0C-80D9-4938-BA39-34DF50A36302}"/>
              </a:ext>
            </a:extLst>
          </p:cNvPr>
          <p:cNvSpPr>
            <a:spLocks noGrp="1"/>
          </p:cNvSpPr>
          <p:nvPr>
            <p:ph idx="1"/>
          </p:nvPr>
        </p:nvSpPr>
        <p:spPr>
          <a:xfrm>
            <a:off x="764310" y="1576244"/>
            <a:ext cx="10515600" cy="4351338"/>
          </a:xfrm>
        </p:spPr>
        <p:txBody>
          <a:bodyPr>
            <a:normAutofit lnSpcReduction="10000"/>
          </a:bodyPr>
          <a:lstStyle/>
          <a:p>
            <a:r>
              <a:rPr lang="en-IN" dirty="0"/>
              <a:t>Problem Statement</a:t>
            </a:r>
          </a:p>
          <a:p>
            <a:r>
              <a:rPr lang="en-IN" dirty="0"/>
              <a:t>Hypothesis generation</a:t>
            </a:r>
          </a:p>
          <a:p>
            <a:r>
              <a:rPr lang="en-IN" dirty="0"/>
              <a:t>Business Objective</a:t>
            </a:r>
          </a:p>
          <a:p>
            <a:r>
              <a:rPr lang="en-IN" dirty="0"/>
              <a:t>Data </a:t>
            </a:r>
            <a:r>
              <a:rPr lang="en-IN" dirty="0" err="1"/>
              <a:t>Characterstics</a:t>
            </a:r>
            <a:endParaRPr lang="en-IN" dirty="0"/>
          </a:p>
          <a:p>
            <a:r>
              <a:rPr lang="en-IN" dirty="0"/>
              <a:t>Data Analysis and Visualisations</a:t>
            </a:r>
          </a:p>
          <a:p>
            <a:r>
              <a:rPr lang="en-IN" dirty="0"/>
              <a:t>Pre processing</a:t>
            </a:r>
          </a:p>
          <a:p>
            <a:r>
              <a:rPr lang="en-IN" dirty="0"/>
              <a:t>Model design</a:t>
            </a:r>
          </a:p>
          <a:p>
            <a:r>
              <a:rPr lang="en-IN" dirty="0"/>
              <a:t>Model building</a:t>
            </a:r>
          </a:p>
          <a:p>
            <a:r>
              <a:rPr lang="en-IN" dirty="0"/>
              <a:t>Conclusion</a:t>
            </a:r>
          </a:p>
          <a:p>
            <a:endParaRPr lang="en-IN" dirty="0"/>
          </a:p>
          <a:p>
            <a:endParaRPr lang="en-IN" dirty="0"/>
          </a:p>
          <a:p>
            <a:endParaRPr lang="en-IN" dirty="0"/>
          </a:p>
        </p:txBody>
      </p:sp>
    </p:spTree>
    <p:extLst>
      <p:ext uri="{BB962C8B-B14F-4D97-AF65-F5344CB8AC3E}">
        <p14:creationId xmlns:p14="http://schemas.microsoft.com/office/powerpoint/2010/main" val="97431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8942-EC6F-4AB7-AFB0-59941C3DCBB5}"/>
              </a:ext>
            </a:extLst>
          </p:cNvPr>
          <p:cNvSpPr>
            <a:spLocks noGrp="1"/>
          </p:cNvSpPr>
          <p:nvPr>
            <p:ph type="title"/>
          </p:nvPr>
        </p:nvSpPr>
        <p:spPr>
          <a:xfrm>
            <a:off x="838200" y="365125"/>
            <a:ext cx="10515600" cy="1001857"/>
          </a:xfrm>
        </p:spPr>
        <p:txBody>
          <a:bodyPr/>
          <a:lstStyle/>
          <a:p>
            <a:r>
              <a:rPr lang="en-IN" u="sng" dirty="0"/>
              <a:t>Problem Statement</a:t>
            </a:r>
          </a:p>
        </p:txBody>
      </p:sp>
      <p:sp>
        <p:nvSpPr>
          <p:cNvPr id="3" name="Content Placeholder 2">
            <a:extLst>
              <a:ext uri="{FF2B5EF4-FFF2-40B4-BE49-F238E27FC236}">
                <a16:creationId xmlns:a16="http://schemas.microsoft.com/office/drawing/2014/main" id="{0635D37D-C57B-4FF1-8E4E-9B595A770A7F}"/>
              </a:ext>
            </a:extLst>
          </p:cNvPr>
          <p:cNvSpPr>
            <a:spLocks noGrp="1"/>
          </p:cNvSpPr>
          <p:nvPr>
            <p:ph idx="1"/>
          </p:nvPr>
        </p:nvSpPr>
        <p:spPr>
          <a:xfrm>
            <a:off x="838200" y="1496291"/>
            <a:ext cx="10515600" cy="4680672"/>
          </a:xfrm>
        </p:spPr>
        <p:txBody>
          <a:bodyPr>
            <a:normAutofit fontScale="62500" lnSpcReduction="20000"/>
          </a:bodyPr>
          <a:lstStyle/>
          <a:p>
            <a:r>
              <a:rPr lang="en-US" dirty="0"/>
              <a:t>It can be hard to know how much something’s really worth. Small details can mean big differences in pricing. For example, one of these sweaters cost $335 and the other cost $9.99. Can you guess which one’s which?</a:t>
            </a:r>
            <a:endParaRPr lang="en-IN" dirty="0"/>
          </a:p>
          <a:p>
            <a:endParaRPr lang="en-IN" dirty="0"/>
          </a:p>
          <a:p>
            <a:endParaRPr lang="en-IN" dirty="0"/>
          </a:p>
          <a:p>
            <a:endParaRPr lang="en-IN" dirty="0"/>
          </a:p>
          <a:p>
            <a:endParaRPr lang="en-US" dirty="0"/>
          </a:p>
          <a:p>
            <a:endParaRPr lang="en-US" dirty="0"/>
          </a:p>
          <a:p>
            <a:r>
              <a:rPr lang="en-US" dirty="0"/>
              <a:t>Product pricing gets even harder at scale, considering just how many products are sold online. Clothing has strong seasonal pricing trends and is heavily influenced by brand names, while electronics have fluctuating prices based on product specs.</a:t>
            </a:r>
          </a:p>
          <a:p>
            <a:r>
              <a:rPr lang="en-US" dirty="0" err="1">
                <a:hlinkClick r:id="rId2"/>
              </a:rPr>
              <a:t>Mercari</a:t>
            </a:r>
            <a:r>
              <a:rPr lang="en-US" dirty="0"/>
              <a:t>, Japan’s biggest community-powered shopping app, knows this problem deeply. They’d like to offer pricing suggestions to sellers, but this is tough because their sellers are enabled to put just about anything, or any bundle of things, on </a:t>
            </a:r>
            <a:r>
              <a:rPr lang="en-US" dirty="0" err="1"/>
              <a:t>Mercari's</a:t>
            </a:r>
            <a:r>
              <a:rPr lang="en-US" dirty="0"/>
              <a:t> marketplace.</a:t>
            </a:r>
            <a:endParaRPr lang="en-IN" dirty="0"/>
          </a:p>
          <a:p>
            <a:r>
              <a:rPr lang="en-IN" dirty="0"/>
              <a:t>Build an Algorithm that automatically predict the right product prices. Automated solution that it not only solves the </a:t>
            </a:r>
            <a:r>
              <a:rPr lang="en-IN" dirty="0" err="1"/>
              <a:t>Mercari’s</a:t>
            </a:r>
            <a:r>
              <a:rPr lang="en-IN" dirty="0"/>
              <a:t> online shopping app and also any other online shopping app’s such as OLX, </a:t>
            </a:r>
            <a:r>
              <a:rPr lang="en-IN" dirty="0" err="1"/>
              <a:t>ebay</a:t>
            </a:r>
            <a:r>
              <a:rPr lang="en-IN" dirty="0"/>
              <a:t>, etc.,</a:t>
            </a:r>
          </a:p>
          <a:p>
            <a:endParaRPr lang="en-IN" dirty="0"/>
          </a:p>
        </p:txBody>
      </p:sp>
      <p:pic>
        <p:nvPicPr>
          <p:cNvPr id="4" name="Picture 3">
            <a:extLst>
              <a:ext uri="{FF2B5EF4-FFF2-40B4-BE49-F238E27FC236}">
                <a16:creationId xmlns:a16="http://schemas.microsoft.com/office/drawing/2014/main" id="{055247C5-C942-4820-BF4D-6B8A4F13AA80}"/>
              </a:ext>
            </a:extLst>
          </p:cNvPr>
          <p:cNvPicPr>
            <a:picLocks noChangeAspect="1"/>
          </p:cNvPicPr>
          <p:nvPr/>
        </p:nvPicPr>
        <p:blipFill>
          <a:blip r:embed="rId3"/>
          <a:stretch>
            <a:fillRect/>
          </a:stretch>
        </p:blipFill>
        <p:spPr>
          <a:xfrm>
            <a:off x="1475910" y="1922752"/>
            <a:ext cx="7855960" cy="1506248"/>
          </a:xfrm>
          <a:prstGeom prst="rect">
            <a:avLst/>
          </a:prstGeom>
        </p:spPr>
      </p:pic>
    </p:spTree>
    <p:extLst>
      <p:ext uri="{BB962C8B-B14F-4D97-AF65-F5344CB8AC3E}">
        <p14:creationId xmlns:p14="http://schemas.microsoft.com/office/powerpoint/2010/main" val="96879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4DA6-F152-416C-9919-2EEAFE571B47}"/>
              </a:ext>
            </a:extLst>
          </p:cNvPr>
          <p:cNvSpPr>
            <a:spLocks noGrp="1"/>
          </p:cNvSpPr>
          <p:nvPr>
            <p:ph type="title"/>
          </p:nvPr>
        </p:nvSpPr>
        <p:spPr>
          <a:xfrm>
            <a:off x="902855" y="318944"/>
            <a:ext cx="10515600" cy="1325563"/>
          </a:xfrm>
        </p:spPr>
        <p:txBody>
          <a:bodyPr/>
          <a:lstStyle/>
          <a:p>
            <a:r>
              <a:rPr lang="en-IN" u="sng" dirty="0"/>
              <a:t>Hypothesis generation</a:t>
            </a:r>
          </a:p>
        </p:txBody>
      </p:sp>
      <p:sp>
        <p:nvSpPr>
          <p:cNvPr id="3" name="Content Placeholder 2">
            <a:extLst>
              <a:ext uri="{FF2B5EF4-FFF2-40B4-BE49-F238E27FC236}">
                <a16:creationId xmlns:a16="http://schemas.microsoft.com/office/drawing/2014/main" id="{C51151CB-FAF8-45C5-8EC1-E0F80B33819A}"/>
              </a:ext>
            </a:extLst>
          </p:cNvPr>
          <p:cNvSpPr>
            <a:spLocks noGrp="1"/>
          </p:cNvSpPr>
          <p:nvPr>
            <p:ph idx="1"/>
          </p:nvPr>
        </p:nvSpPr>
        <p:spPr/>
        <p:txBody>
          <a:bodyPr>
            <a:normAutofit lnSpcReduction="10000"/>
          </a:bodyPr>
          <a:lstStyle/>
          <a:p>
            <a:r>
              <a:rPr lang="en-IN" dirty="0"/>
              <a:t>Price of an item varies based on brand name if it is a clothing and product specification if it is a electronic item.</a:t>
            </a:r>
          </a:p>
          <a:p>
            <a:r>
              <a:rPr lang="en-IN" dirty="0"/>
              <a:t>Predictor variables are Category name, Brand name, Item condition, Shipping state and Item description</a:t>
            </a:r>
          </a:p>
          <a:p>
            <a:r>
              <a:rPr lang="en-IN" dirty="0"/>
              <a:t>Target variable is Price range</a:t>
            </a:r>
          </a:p>
          <a:p>
            <a:r>
              <a:rPr lang="en-IN" dirty="0"/>
              <a:t>Perform Text Analysis on item description and capture features/variables</a:t>
            </a:r>
          </a:p>
          <a:p>
            <a:r>
              <a:rPr lang="en-IN" dirty="0"/>
              <a:t>Feature Engineering</a:t>
            </a:r>
          </a:p>
          <a:p>
            <a:r>
              <a:rPr lang="en-IN" dirty="0"/>
              <a:t>Design the model to predict the price range using the features selection</a:t>
            </a:r>
          </a:p>
          <a:p>
            <a:endParaRPr lang="en-IN" dirty="0"/>
          </a:p>
        </p:txBody>
      </p:sp>
    </p:spTree>
    <p:extLst>
      <p:ext uri="{BB962C8B-B14F-4D97-AF65-F5344CB8AC3E}">
        <p14:creationId xmlns:p14="http://schemas.microsoft.com/office/powerpoint/2010/main" val="103488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68C2-BEEB-4BAE-A10E-D4089A59BCCF}"/>
              </a:ext>
            </a:extLst>
          </p:cNvPr>
          <p:cNvSpPr>
            <a:spLocks noGrp="1"/>
          </p:cNvSpPr>
          <p:nvPr>
            <p:ph type="title"/>
          </p:nvPr>
        </p:nvSpPr>
        <p:spPr/>
        <p:txBody>
          <a:bodyPr/>
          <a:lstStyle/>
          <a:p>
            <a:r>
              <a:rPr lang="en-IN" u="sng" dirty="0"/>
              <a:t>Business Objective</a:t>
            </a:r>
          </a:p>
        </p:txBody>
      </p:sp>
      <p:sp>
        <p:nvSpPr>
          <p:cNvPr id="3" name="Content Placeholder 2">
            <a:extLst>
              <a:ext uri="{FF2B5EF4-FFF2-40B4-BE49-F238E27FC236}">
                <a16:creationId xmlns:a16="http://schemas.microsoft.com/office/drawing/2014/main" id="{F8E455C3-6B0E-4D96-85F0-CE7585F308C6}"/>
              </a:ext>
            </a:extLst>
          </p:cNvPr>
          <p:cNvSpPr>
            <a:spLocks noGrp="1"/>
          </p:cNvSpPr>
          <p:nvPr>
            <p:ph idx="1"/>
          </p:nvPr>
        </p:nvSpPr>
        <p:spPr/>
        <p:txBody>
          <a:bodyPr/>
          <a:lstStyle/>
          <a:p>
            <a:r>
              <a:rPr lang="en-IN" dirty="0"/>
              <a:t>To improve the number of online sales for a used products on community powered –shopping app</a:t>
            </a:r>
          </a:p>
          <a:p>
            <a:r>
              <a:rPr lang="en-US" dirty="0"/>
              <a:t>Algorithm should automatically suggest the right product prices and  like to offer pricing suggestions to sellers, but this is tough online sellers are enabled to put just about anything, or any bundle of things on shopping app.</a:t>
            </a:r>
            <a:endParaRPr lang="en-IN" dirty="0"/>
          </a:p>
          <a:p>
            <a:endParaRPr lang="en-IN" dirty="0"/>
          </a:p>
        </p:txBody>
      </p:sp>
    </p:spTree>
    <p:extLst>
      <p:ext uri="{BB962C8B-B14F-4D97-AF65-F5344CB8AC3E}">
        <p14:creationId xmlns:p14="http://schemas.microsoft.com/office/powerpoint/2010/main" val="303352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77AD-4ACF-4D34-8044-28866AF6F5EC}"/>
              </a:ext>
            </a:extLst>
          </p:cNvPr>
          <p:cNvSpPr>
            <a:spLocks noGrp="1"/>
          </p:cNvSpPr>
          <p:nvPr>
            <p:ph type="title"/>
          </p:nvPr>
        </p:nvSpPr>
        <p:spPr/>
        <p:txBody>
          <a:bodyPr/>
          <a:lstStyle/>
          <a:p>
            <a:r>
              <a:rPr lang="en-IN" u="sng" dirty="0"/>
              <a:t>Data </a:t>
            </a:r>
            <a:r>
              <a:rPr lang="en-IN" u="sng" dirty="0" err="1"/>
              <a:t>Characterstics</a:t>
            </a:r>
            <a:endParaRPr lang="en-IN" u="sng" dirty="0"/>
          </a:p>
        </p:txBody>
      </p:sp>
      <p:sp>
        <p:nvSpPr>
          <p:cNvPr id="3" name="Content Placeholder 2">
            <a:extLst>
              <a:ext uri="{FF2B5EF4-FFF2-40B4-BE49-F238E27FC236}">
                <a16:creationId xmlns:a16="http://schemas.microsoft.com/office/drawing/2014/main" id="{6DAC7D0B-73DE-4929-AAC7-EE2B8FFC25A3}"/>
              </a:ext>
            </a:extLst>
          </p:cNvPr>
          <p:cNvSpPr>
            <a:spLocks noGrp="1"/>
          </p:cNvSpPr>
          <p:nvPr>
            <p:ph idx="1"/>
          </p:nvPr>
        </p:nvSpPr>
        <p:spPr/>
        <p:txBody>
          <a:bodyPr>
            <a:normAutofit lnSpcReduction="10000"/>
          </a:bodyPr>
          <a:lstStyle/>
          <a:p>
            <a:r>
              <a:rPr lang="en-IN" dirty="0">
                <a:solidFill>
                  <a:schemeClr val="tx1">
                    <a:lumMod val="95000"/>
                  </a:schemeClr>
                </a:solidFill>
              </a:rPr>
              <a:t>Number of Attributes: 8</a:t>
            </a:r>
          </a:p>
          <a:p>
            <a:r>
              <a:rPr lang="en-IN" dirty="0">
                <a:solidFill>
                  <a:schemeClr val="tx1">
                    <a:lumMod val="95000"/>
                  </a:schemeClr>
                </a:solidFill>
              </a:rPr>
              <a:t>What are the Attributes: id, name, </a:t>
            </a:r>
            <a:r>
              <a:rPr lang="en-IN" dirty="0" err="1">
                <a:solidFill>
                  <a:schemeClr val="tx1">
                    <a:lumMod val="95000"/>
                  </a:schemeClr>
                </a:solidFill>
              </a:rPr>
              <a:t>item_condition_id</a:t>
            </a:r>
            <a:r>
              <a:rPr lang="en-IN" dirty="0">
                <a:solidFill>
                  <a:schemeClr val="tx1">
                    <a:lumMod val="95000"/>
                  </a:schemeClr>
                </a:solidFill>
              </a:rPr>
              <a:t>, </a:t>
            </a:r>
            <a:r>
              <a:rPr lang="en-IN" dirty="0" err="1">
                <a:solidFill>
                  <a:schemeClr val="tx1">
                    <a:lumMod val="95000"/>
                  </a:schemeClr>
                </a:solidFill>
              </a:rPr>
              <a:t>category_name</a:t>
            </a:r>
            <a:r>
              <a:rPr lang="en-IN" dirty="0">
                <a:solidFill>
                  <a:schemeClr val="tx1">
                    <a:lumMod val="95000"/>
                  </a:schemeClr>
                </a:solidFill>
              </a:rPr>
              <a:t>, </a:t>
            </a:r>
            <a:r>
              <a:rPr lang="en-IN" dirty="0" err="1">
                <a:solidFill>
                  <a:schemeClr val="tx1">
                    <a:lumMod val="95000"/>
                  </a:schemeClr>
                </a:solidFill>
              </a:rPr>
              <a:t>brand_name</a:t>
            </a:r>
            <a:r>
              <a:rPr lang="en-IN" dirty="0">
                <a:solidFill>
                  <a:schemeClr val="tx1">
                    <a:lumMod val="95000"/>
                  </a:schemeClr>
                </a:solidFill>
              </a:rPr>
              <a:t>, price, shipping, </a:t>
            </a:r>
            <a:r>
              <a:rPr lang="en-IN" dirty="0" err="1">
                <a:solidFill>
                  <a:schemeClr val="tx1">
                    <a:lumMod val="95000"/>
                  </a:schemeClr>
                </a:solidFill>
              </a:rPr>
              <a:t>item_description</a:t>
            </a:r>
            <a:endParaRPr lang="en-IN" dirty="0">
              <a:solidFill>
                <a:schemeClr val="tx1">
                  <a:lumMod val="95000"/>
                </a:schemeClr>
              </a:solidFill>
            </a:endParaRPr>
          </a:p>
          <a:p>
            <a:r>
              <a:rPr lang="en-IN" dirty="0">
                <a:solidFill>
                  <a:schemeClr val="tx1">
                    <a:lumMod val="95000"/>
                  </a:schemeClr>
                </a:solidFill>
              </a:rPr>
              <a:t>Target Variable : Price</a:t>
            </a:r>
          </a:p>
          <a:p>
            <a:r>
              <a:rPr lang="en-IN" dirty="0">
                <a:solidFill>
                  <a:schemeClr val="tx1">
                    <a:lumMod val="95000"/>
                  </a:schemeClr>
                </a:solidFill>
              </a:rPr>
              <a:t>Size of the data: 1482535 records</a:t>
            </a:r>
          </a:p>
          <a:p>
            <a:r>
              <a:rPr lang="en-IN" dirty="0">
                <a:solidFill>
                  <a:schemeClr val="tx1">
                    <a:lumMod val="95000"/>
                  </a:schemeClr>
                </a:solidFill>
              </a:rPr>
              <a:t>Data format : </a:t>
            </a:r>
            <a:r>
              <a:rPr lang="en-IN" dirty="0" err="1">
                <a:solidFill>
                  <a:schemeClr val="tx1">
                    <a:lumMod val="95000"/>
                  </a:schemeClr>
                </a:solidFill>
              </a:rPr>
              <a:t>tsv</a:t>
            </a:r>
            <a:r>
              <a:rPr lang="en-IN" dirty="0">
                <a:solidFill>
                  <a:schemeClr val="tx1">
                    <a:lumMod val="95000"/>
                  </a:schemeClr>
                </a:solidFill>
              </a:rPr>
              <a:t> format (</a:t>
            </a:r>
            <a:r>
              <a:rPr lang="en-IN" dirty="0" err="1">
                <a:solidFill>
                  <a:schemeClr val="tx1">
                    <a:lumMod val="95000"/>
                  </a:schemeClr>
                </a:solidFill>
              </a:rPr>
              <a:t>tsv</a:t>
            </a:r>
            <a:r>
              <a:rPr lang="en-IN" dirty="0">
                <a:solidFill>
                  <a:schemeClr val="tx1">
                    <a:lumMod val="95000"/>
                  </a:schemeClr>
                </a:solidFill>
              </a:rPr>
              <a:t>- tab separated value)</a:t>
            </a:r>
          </a:p>
          <a:p>
            <a:r>
              <a:rPr lang="en-IN" dirty="0">
                <a:solidFill>
                  <a:schemeClr val="tx1">
                    <a:lumMod val="95000"/>
                  </a:schemeClr>
                </a:solidFill>
              </a:rPr>
              <a:t>Distinct names: Number of records have the same name</a:t>
            </a:r>
          </a:p>
          <a:p>
            <a:r>
              <a:rPr lang="en-IN" dirty="0">
                <a:solidFill>
                  <a:schemeClr val="tx1">
                    <a:lumMod val="95000"/>
                  </a:schemeClr>
                </a:solidFill>
              </a:rPr>
              <a:t>Null Values/missing values – 639013</a:t>
            </a:r>
          </a:p>
          <a:p>
            <a:r>
              <a:rPr lang="en-IN" dirty="0">
                <a:solidFill>
                  <a:schemeClr val="tx1">
                    <a:lumMod val="95000"/>
                  </a:schemeClr>
                </a:solidFill>
              </a:rPr>
              <a:t>Data types : int64, float64 and object</a:t>
            </a:r>
          </a:p>
          <a:p>
            <a:endParaRPr lang="en-IN" dirty="0"/>
          </a:p>
        </p:txBody>
      </p:sp>
    </p:spTree>
    <p:extLst>
      <p:ext uri="{BB962C8B-B14F-4D97-AF65-F5344CB8AC3E}">
        <p14:creationId xmlns:p14="http://schemas.microsoft.com/office/powerpoint/2010/main" val="12258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5EEB-0208-45FE-97F1-59F2727955F9}"/>
              </a:ext>
            </a:extLst>
          </p:cNvPr>
          <p:cNvSpPr>
            <a:spLocks noGrp="1"/>
          </p:cNvSpPr>
          <p:nvPr>
            <p:ph type="title"/>
          </p:nvPr>
        </p:nvSpPr>
        <p:spPr/>
        <p:txBody>
          <a:bodyPr/>
          <a:lstStyle/>
          <a:p>
            <a:r>
              <a:rPr lang="en-IN" dirty="0"/>
              <a:t>Data overview</a:t>
            </a:r>
          </a:p>
        </p:txBody>
      </p:sp>
      <p:pic>
        <p:nvPicPr>
          <p:cNvPr id="4" name="Content Placeholder 3">
            <a:extLst>
              <a:ext uri="{FF2B5EF4-FFF2-40B4-BE49-F238E27FC236}">
                <a16:creationId xmlns:a16="http://schemas.microsoft.com/office/drawing/2014/main" id="{B9EAD864-2FB7-4DA2-B42F-E62CEF476018}"/>
              </a:ext>
            </a:extLst>
          </p:cNvPr>
          <p:cNvPicPr>
            <a:picLocks noGrp="1" noChangeAspect="1"/>
          </p:cNvPicPr>
          <p:nvPr>
            <p:ph idx="1"/>
          </p:nvPr>
        </p:nvPicPr>
        <p:blipFill>
          <a:blip r:embed="rId2"/>
          <a:stretch>
            <a:fillRect/>
          </a:stretch>
        </p:blipFill>
        <p:spPr>
          <a:xfrm>
            <a:off x="653472" y="4082667"/>
            <a:ext cx="10515600" cy="2540791"/>
          </a:xfrm>
          <a:prstGeom prst="rect">
            <a:avLst/>
          </a:prstGeom>
        </p:spPr>
      </p:pic>
      <p:pic>
        <p:nvPicPr>
          <p:cNvPr id="5" name="Picture 4">
            <a:extLst>
              <a:ext uri="{FF2B5EF4-FFF2-40B4-BE49-F238E27FC236}">
                <a16:creationId xmlns:a16="http://schemas.microsoft.com/office/drawing/2014/main" id="{1D4CE4E2-EAAC-4388-A774-5984878D70BB}"/>
              </a:ext>
            </a:extLst>
          </p:cNvPr>
          <p:cNvPicPr>
            <a:picLocks noChangeAspect="1"/>
          </p:cNvPicPr>
          <p:nvPr/>
        </p:nvPicPr>
        <p:blipFill>
          <a:blip r:embed="rId3"/>
          <a:stretch>
            <a:fillRect/>
          </a:stretch>
        </p:blipFill>
        <p:spPr>
          <a:xfrm>
            <a:off x="523731" y="1318346"/>
            <a:ext cx="10910888" cy="2540791"/>
          </a:xfrm>
          <a:prstGeom prst="rect">
            <a:avLst/>
          </a:prstGeom>
        </p:spPr>
      </p:pic>
    </p:spTree>
    <p:extLst>
      <p:ext uri="{BB962C8B-B14F-4D97-AF65-F5344CB8AC3E}">
        <p14:creationId xmlns:p14="http://schemas.microsoft.com/office/powerpoint/2010/main" val="174762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441-4BCF-42F1-BA17-131AB4E6A843}"/>
              </a:ext>
            </a:extLst>
          </p:cNvPr>
          <p:cNvSpPr>
            <a:spLocks noGrp="1"/>
          </p:cNvSpPr>
          <p:nvPr>
            <p:ph type="title"/>
          </p:nvPr>
        </p:nvSpPr>
        <p:spPr/>
        <p:txBody>
          <a:bodyPr/>
          <a:lstStyle/>
          <a:p>
            <a:r>
              <a:rPr lang="en-IN" u="sng" dirty="0"/>
              <a:t>Data Analysis and Visualisation</a:t>
            </a:r>
          </a:p>
        </p:txBody>
      </p:sp>
      <p:pic>
        <p:nvPicPr>
          <p:cNvPr id="4" name="Content Placeholder 4" descr="A screenshot of a cell phone&#10;&#10;Description generated with high confidence">
            <a:extLst>
              <a:ext uri="{FF2B5EF4-FFF2-40B4-BE49-F238E27FC236}">
                <a16:creationId xmlns:a16="http://schemas.microsoft.com/office/drawing/2014/main" id="{823F725B-F261-4C7D-B253-031EB2D4B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481" y="1825625"/>
            <a:ext cx="10069038" cy="4351338"/>
          </a:xfrm>
        </p:spPr>
      </p:pic>
    </p:spTree>
    <p:extLst>
      <p:ext uri="{BB962C8B-B14F-4D97-AF65-F5344CB8AC3E}">
        <p14:creationId xmlns:p14="http://schemas.microsoft.com/office/powerpoint/2010/main" val="9659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6069-AD44-4F98-B06C-F236A946C46D}"/>
              </a:ext>
            </a:extLst>
          </p:cNvPr>
          <p:cNvSpPr>
            <a:spLocks noGrp="1"/>
          </p:cNvSpPr>
          <p:nvPr>
            <p:ph type="title"/>
          </p:nvPr>
        </p:nvSpPr>
        <p:spPr/>
        <p:txBody>
          <a:bodyPr>
            <a:normAutofit/>
          </a:bodyPr>
          <a:lstStyle/>
          <a:p>
            <a:r>
              <a:rPr lang="en-IN" u="sng" dirty="0"/>
              <a:t>Data Analysis and Visualisation</a:t>
            </a:r>
          </a:p>
        </p:txBody>
      </p:sp>
      <p:pic>
        <p:nvPicPr>
          <p:cNvPr id="4" name="Content Placeholder 4" descr="A screenshot of a cell phone&#10;&#10;Description generated with high confidence">
            <a:extLst>
              <a:ext uri="{FF2B5EF4-FFF2-40B4-BE49-F238E27FC236}">
                <a16:creationId xmlns:a16="http://schemas.microsoft.com/office/drawing/2014/main" id="{2D679768-ADE2-40BC-80E3-84C260DD9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517" y="1610735"/>
            <a:ext cx="9613584" cy="4351338"/>
          </a:xfrm>
        </p:spPr>
      </p:pic>
    </p:spTree>
    <p:extLst>
      <p:ext uri="{BB962C8B-B14F-4D97-AF65-F5344CB8AC3E}">
        <p14:creationId xmlns:p14="http://schemas.microsoft.com/office/powerpoint/2010/main" val="901092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1427</TotalTime>
  <Words>670</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AI for Engineers and Research Internships </vt:lpstr>
      <vt:lpstr>Agenda</vt:lpstr>
      <vt:lpstr>Problem Statement</vt:lpstr>
      <vt:lpstr>Hypothesis generation</vt:lpstr>
      <vt:lpstr>Business Objective</vt:lpstr>
      <vt:lpstr>Data Characterstics</vt:lpstr>
      <vt:lpstr>Data overview</vt:lpstr>
      <vt:lpstr>Data Analysis and Visualisation</vt:lpstr>
      <vt:lpstr>Data Analysis and Visualisation</vt:lpstr>
      <vt:lpstr>Data Analysis and Visualisation</vt:lpstr>
      <vt:lpstr>Data Analysis and Visualisation</vt:lpstr>
      <vt:lpstr>Pre processing</vt:lpstr>
      <vt:lpstr>Pre-processing</vt:lpstr>
      <vt:lpstr>Pre-processing</vt:lpstr>
      <vt:lpstr>Model Summary</vt:lpstr>
      <vt:lpstr>Predictions</vt:lpstr>
      <vt:lpstr>Conclusion</vt:lpstr>
      <vt:lpstr>Contributions to IPL</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Research in Internship</dc:title>
  <dc:creator>Srilatha Tangella</dc:creator>
  <cp:lastModifiedBy>Srilatha Tangella</cp:lastModifiedBy>
  <cp:revision>28</cp:revision>
  <dcterms:created xsi:type="dcterms:W3CDTF">2018-03-22T05:26:17Z</dcterms:created>
  <dcterms:modified xsi:type="dcterms:W3CDTF">2018-03-23T05:13:47Z</dcterms:modified>
</cp:coreProperties>
</file>