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62" r:id="rId5"/>
    <p:sldId id="263" r:id="rId6"/>
    <p:sldId id="264" r:id="rId7"/>
    <p:sldId id="268" r:id="rId8"/>
    <p:sldId id="265" r:id="rId9"/>
    <p:sldId id="266" r:id="rId10"/>
    <p:sldId id="267" r:id="rId11"/>
    <p:sldId id="270" r:id="rId12"/>
    <p:sldId id="269"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A2E636-E033-41B4-8F31-AE4C702DDCEE}"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282A7F-5F9C-41BC-9379-2523F556FB50}" type="slidenum">
              <a:rPr lang="en-IN" smtClean="0"/>
              <a:t>‹#›</a:t>
            </a:fld>
            <a:endParaRPr lang="en-IN"/>
          </a:p>
        </p:txBody>
      </p:sp>
    </p:spTree>
    <p:extLst>
      <p:ext uri="{BB962C8B-B14F-4D97-AF65-F5344CB8AC3E}">
        <p14:creationId xmlns:p14="http://schemas.microsoft.com/office/powerpoint/2010/main" val="2335397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A2E636-E033-41B4-8F31-AE4C702DDCEE}" type="datetimeFigureOut">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282A7F-5F9C-41BC-9379-2523F556FB50}" type="slidenum">
              <a:rPr lang="en-IN" smtClean="0"/>
              <a:t>‹#›</a:t>
            </a:fld>
            <a:endParaRPr lang="en-IN"/>
          </a:p>
        </p:txBody>
      </p:sp>
    </p:spTree>
    <p:extLst>
      <p:ext uri="{BB962C8B-B14F-4D97-AF65-F5344CB8AC3E}">
        <p14:creationId xmlns:p14="http://schemas.microsoft.com/office/powerpoint/2010/main" val="1977293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DA2E636-E033-41B4-8F31-AE4C702DDCEE}"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282A7F-5F9C-41BC-9379-2523F556FB50}" type="slidenum">
              <a:rPr lang="en-IN" smtClean="0"/>
              <a:t>‹#›</a:t>
            </a:fld>
            <a:endParaRPr lang="en-IN"/>
          </a:p>
        </p:txBody>
      </p:sp>
    </p:spTree>
    <p:extLst>
      <p:ext uri="{BB962C8B-B14F-4D97-AF65-F5344CB8AC3E}">
        <p14:creationId xmlns:p14="http://schemas.microsoft.com/office/powerpoint/2010/main" val="4093634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DA2E636-E033-41B4-8F31-AE4C702DDCEE}"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282A7F-5F9C-41BC-9379-2523F556FB5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37437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2E636-E033-41B4-8F31-AE4C702DDCEE}"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282A7F-5F9C-41BC-9379-2523F556FB50}" type="slidenum">
              <a:rPr lang="en-IN" smtClean="0"/>
              <a:t>‹#›</a:t>
            </a:fld>
            <a:endParaRPr lang="en-IN"/>
          </a:p>
        </p:txBody>
      </p:sp>
    </p:spTree>
    <p:extLst>
      <p:ext uri="{BB962C8B-B14F-4D97-AF65-F5344CB8AC3E}">
        <p14:creationId xmlns:p14="http://schemas.microsoft.com/office/powerpoint/2010/main" val="2028163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DA2E636-E033-41B4-8F31-AE4C702DDCEE}" type="datetimeFigureOut">
              <a:rPr lang="en-IN" smtClean="0"/>
              <a:t>06-04-2023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282A7F-5F9C-41BC-9379-2523F556FB50}" type="slidenum">
              <a:rPr lang="en-IN" smtClean="0"/>
              <a:t>‹#›</a:t>
            </a:fld>
            <a:endParaRPr lang="en-IN"/>
          </a:p>
        </p:txBody>
      </p:sp>
    </p:spTree>
    <p:extLst>
      <p:ext uri="{BB962C8B-B14F-4D97-AF65-F5344CB8AC3E}">
        <p14:creationId xmlns:p14="http://schemas.microsoft.com/office/powerpoint/2010/main" val="1780475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DA2E636-E033-41B4-8F31-AE4C702DDCEE}" type="datetimeFigureOut">
              <a:rPr lang="en-IN" smtClean="0"/>
              <a:t>06-04-2023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282A7F-5F9C-41BC-9379-2523F556FB50}" type="slidenum">
              <a:rPr lang="en-IN" smtClean="0"/>
              <a:t>‹#›</a:t>
            </a:fld>
            <a:endParaRPr lang="en-IN"/>
          </a:p>
        </p:txBody>
      </p:sp>
    </p:spTree>
    <p:extLst>
      <p:ext uri="{BB962C8B-B14F-4D97-AF65-F5344CB8AC3E}">
        <p14:creationId xmlns:p14="http://schemas.microsoft.com/office/powerpoint/2010/main" val="1751428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2E636-E033-41B4-8F31-AE4C702DDCEE}"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282A7F-5F9C-41BC-9379-2523F556FB50}" type="slidenum">
              <a:rPr lang="en-IN" smtClean="0"/>
              <a:t>‹#›</a:t>
            </a:fld>
            <a:endParaRPr lang="en-IN"/>
          </a:p>
        </p:txBody>
      </p:sp>
    </p:spTree>
    <p:extLst>
      <p:ext uri="{BB962C8B-B14F-4D97-AF65-F5344CB8AC3E}">
        <p14:creationId xmlns:p14="http://schemas.microsoft.com/office/powerpoint/2010/main" val="437483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2E636-E033-41B4-8F31-AE4C702DDCEE}"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282A7F-5F9C-41BC-9379-2523F556FB50}" type="slidenum">
              <a:rPr lang="en-IN" smtClean="0"/>
              <a:t>‹#›</a:t>
            </a:fld>
            <a:endParaRPr lang="en-IN"/>
          </a:p>
        </p:txBody>
      </p:sp>
    </p:spTree>
    <p:extLst>
      <p:ext uri="{BB962C8B-B14F-4D97-AF65-F5344CB8AC3E}">
        <p14:creationId xmlns:p14="http://schemas.microsoft.com/office/powerpoint/2010/main" val="2851900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DA2E636-E033-41B4-8F31-AE4C702DDCEE}"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282A7F-5F9C-41BC-9379-2523F556FB50}" type="slidenum">
              <a:rPr lang="en-IN" smtClean="0"/>
              <a:t>‹#›</a:t>
            </a:fld>
            <a:endParaRPr lang="en-IN"/>
          </a:p>
        </p:txBody>
      </p:sp>
    </p:spTree>
    <p:extLst>
      <p:ext uri="{BB962C8B-B14F-4D97-AF65-F5344CB8AC3E}">
        <p14:creationId xmlns:p14="http://schemas.microsoft.com/office/powerpoint/2010/main" val="25435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2E636-E033-41B4-8F31-AE4C702DDCEE}"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282A7F-5F9C-41BC-9379-2523F556FB50}" type="slidenum">
              <a:rPr lang="en-IN" smtClean="0"/>
              <a:t>‹#›</a:t>
            </a:fld>
            <a:endParaRPr lang="en-IN"/>
          </a:p>
        </p:txBody>
      </p:sp>
    </p:spTree>
    <p:extLst>
      <p:ext uri="{BB962C8B-B14F-4D97-AF65-F5344CB8AC3E}">
        <p14:creationId xmlns:p14="http://schemas.microsoft.com/office/powerpoint/2010/main" val="1037103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A2E636-E033-41B4-8F31-AE4C702DDCEE}" type="datetimeFigureOut">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282A7F-5F9C-41BC-9379-2523F556FB50}" type="slidenum">
              <a:rPr lang="en-IN" smtClean="0"/>
              <a:t>‹#›</a:t>
            </a:fld>
            <a:endParaRPr lang="en-IN"/>
          </a:p>
        </p:txBody>
      </p:sp>
    </p:spTree>
    <p:extLst>
      <p:ext uri="{BB962C8B-B14F-4D97-AF65-F5344CB8AC3E}">
        <p14:creationId xmlns:p14="http://schemas.microsoft.com/office/powerpoint/2010/main" val="396872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A2E636-E033-41B4-8F31-AE4C702DDCEE}" type="datetimeFigureOut">
              <a:rPr lang="en-IN" smtClean="0"/>
              <a:t>06-04-2023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282A7F-5F9C-41BC-9379-2523F556FB50}" type="slidenum">
              <a:rPr lang="en-IN" smtClean="0"/>
              <a:t>‹#›</a:t>
            </a:fld>
            <a:endParaRPr lang="en-IN"/>
          </a:p>
        </p:txBody>
      </p:sp>
    </p:spTree>
    <p:extLst>
      <p:ext uri="{BB962C8B-B14F-4D97-AF65-F5344CB8AC3E}">
        <p14:creationId xmlns:p14="http://schemas.microsoft.com/office/powerpoint/2010/main" val="2737886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DA2E636-E033-41B4-8F31-AE4C702DDCEE}" type="datetimeFigureOut">
              <a:rPr lang="en-IN" smtClean="0"/>
              <a:t>06-04-2023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8282A7F-5F9C-41BC-9379-2523F556FB50}" type="slidenum">
              <a:rPr lang="en-IN" smtClean="0"/>
              <a:t>‹#›</a:t>
            </a:fld>
            <a:endParaRPr lang="en-IN"/>
          </a:p>
        </p:txBody>
      </p:sp>
    </p:spTree>
    <p:extLst>
      <p:ext uri="{BB962C8B-B14F-4D97-AF65-F5344CB8AC3E}">
        <p14:creationId xmlns:p14="http://schemas.microsoft.com/office/powerpoint/2010/main" val="259313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DA2E636-E033-41B4-8F31-AE4C702DDCEE}" type="datetimeFigureOut">
              <a:rPr lang="en-IN" smtClean="0"/>
              <a:t>06-04-2023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8282A7F-5F9C-41BC-9379-2523F556FB50}" type="slidenum">
              <a:rPr lang="en-IN" smtClean="0"/>
              <a:t>‹#›</a:t>
            </a:fld>
            <a:endParaRPr lang="en-IN"/>
          </a:p>
        </p:txBody>
      </p:sp>
    </p:spTree>
    <p:extLst>
      <p:ext uri="{BB962C8B-B14F-4D97-AF65-F5344CB8AC3E}">
        <p14:creationId xmlns:p14="http://schemas.microsoft.com/office/powerpoint/2010/main" val="1704330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DA2E636-E033-41B4-8F31-AE4C702DDCEE}" type="datetimeFigureOut">
              <a:rPr lang="en-IN" smtClean="0"/>
              <a:t>06-04-2023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8282A7F-5F9C-41BC-9379-2523F556FB50}" type="slidenum">
              <a:rPr lang="en-IN" smtClean="0"/>
              <a:t>‹#›</a:t>
            </a:fld>
            <a:endParaRPr lang="en-IN"/>
          </a:p>
        </p:txBody>
      </p:sp>
    </p:spTree>
    <p:extLst>
      <p:ext uri="{BB962C8B-B14F-4D97-AF65-F5344CB8AC3E}">
        <p14:creationId xmlns:p14="http://schemas.microsoft.com/office/powerpoint/2010/main" val="2981719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A2E636-E033-41B4-8F31-AE4C702DDCEE}" type="datetimeFigureOut">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282A7F-5F9C-41BC-9379-2523F556FB50}" type="slidenum">
              <a:rPr lang="en-IN" smtClean="0"/>
              <a:t>‹#›</a:t>
            </a:fld>
            <a:endParaRPr lang="en-IN"/>
          </a:p>
        </p:txBody>
      </p:sp>
    </p:spTree>
    <p:extLst>
      <p:ext uri="{BB962C8B-B14F-4D97-AF65-F5344CB8AC3E}">
        <p14:creationId xmlns:p14="http://schemas.microsoft.com/office/powerpoint/2010/main" val="2865560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DA2E636-E033-41B4-8F31-AE4C702DDCEE}" type="datetimeFigureOut">
              <a:rPr lang="en-IN" smtClean="0"/>
              <a:t>06-04-2023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8282A7F-5F9C-41BC-9379-2523F556FB50}" type="slidenum">
              <a:rPr lang="en-IN" smtClean="0"/>
              <a:t>‹#›</a:t>
            </a:fld>
            <a:endParaRPr lang="en-IN"/>
          </a:p>
        </p:txBody>
      </p:sp>
    </p:spTree>
    <p:extLst>
      <p:ext uri="{BB962C8B-B14F-4D97-AF65-F5344CB8AC3E}">
        <p14:creationId xmlns:p14="http://schemas.microsoft.com/office/powerpoint/2010/main" val="323629241"/>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B3F3359-CB88-4AC7-72E9-1039A3B85E8D}"/>
              </a:ext>
            </a:extLst>
          </p:cNvPr>
          <p:cNvSpPr/>
          <p:nvPr/>
        </p:nvSpPr>
        <p:spPr>
          <a:xfrm>
            <a:off x="227245" y="1443335"/>
            <a:ext cx="11737509"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WEB AND SOCIAL MEDIA ANALYSIS</a:t>
            </a:r>
          </a:p>
        </p:txBody>
      </p:sp>
      <p:sp>
        <p:nvSpPr>
          <p:cNvPr id="8" name="TextBox 7">
            <a:extLst>
              <a:ext uri="{FF2B5EF4-FFF2-40B4-BE49-F238E27FC236}">
                <a16:creationId xmlns:a16="http://schemas.microsoft.com/office/drawing/2014/main" id="{7233092F-4A58-423B-B5BE-69778C59EA91}"/>
              </a:ext>
            </a:extLst>
          </p:cNvPr>
          <p:cNvSpPr txBox="1"/>
          <p:nvPr/>
        </p:nvSpPr>
        <p:spPr>
          <a:xfrm>
            <a:off x="7091083" y="4276164"/>
            <a:ext cx="4401670" cy="1815882"/>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Submitted by :</a:t>
            </a:r>
          </a:p>
          <a:p>
            <a:pPr algn="r"/>
            <a:r>
              <a:rPr lang="en-IN" sz="2800" dirty="0">
                <a:latin typeface="Times New Roman" panose="02020603050405020304" pitchFamily="18" charset="0"/>
                <a:cs typeface="Times New Roman" panose="02020603050405020304" pitchFamily="18" charset="0"/>
              </a:rPr>
              <a:t>	Varshini Srinivasan</a:t>
            </a:r>
          </a:p>
          <a:p>
            <a:pPr algn="r"/>
            <a:r>
              <a:rPr lang="en-IN" sz="2800" dirty="0">
                <a:latin typeface="Times New Roman" panose="02020603050405020304" pitchFamily="18" charset="0"/>
                <a:cs typeface="Times New Roman" panose="02020603050405020304" pitchFamily="18" charset="0"/>
              </a:rPr>
              <a:t>	Srilathaa Vasu</a:t>
            </a:r>
          </a:p>
          <a:p>
            <a:pPr algn="r"/>
            <a:r>
              <a:rPr lang="en-IN" sz="2800" dirty="0">
                <a:latin typeface="Times New Roman" panose="02020603050405020304" pitchFamily="18" charset="0"/>
                <a:cs typeface="Times New Roman" panose="02020603050405020304" pitchFamily="18" charset="0"/>
              </a:rPr>
              <a:t>	Gaurav Kumar</a:t>
            </a:r>
          </a:p>
        </p:txBody>
      </p:sp>
    </p:spTree>
    <p:extLst>
      <p:ext uri="{BB962C8B-B14F-4D97-AF65-F5344CB8AC3E}">
        <p14:creationId xmlns:p14="http://schemas.microsoft.com/office/powerpoint/2010/main" val="229755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604ECB-4CE4-BB46-07F9-BCA315E461F5}"/>
              </a:ext>
            </a:extLst>
          </p:cNvPr>
          <p:cNvSpPr txBox="1"/>
          <p:nvPr/>
        </p:nvSpPr>
        <p:spPr>
          <a:xfrm>
            <a:off x="1645712" y="540916"/>
            <a:ext cx="7226088" cy="707886"/>
          </a:xfrm>
          <a:prstGeom prst="rect">
            <a:avLst/>
          </a:prstGeom>
          <a:noFill/>
        </p:spPr>
        <p:txBody>
          <a:bodyPr wrap="square">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rPr>
              <a:t>MOST FAVORED WRT PRICE</a:t>
            </a:r>
          </a:p>
        </p:txBody>
      </p:sp>
      <p:sp>
        <p:nvSpPr>
          <p:cNvPr id="6" name="TextBox 5">
            <a:extLst>
              <a:ext uri="{FF2B5EF4-FFF2-40B4-BE49-F238E27FC236}">
                <a16:creationId xmlns:a16="http://schemas.microsoft.com/office/drawing/2014/main" id="{3B0B9FEE-662B-F5ED-1951-158D2089E2AB}"/>
              </a:ext>
            </a:extLst>
          </p:cNvPr>
          <p:cNvSpPr txBox="1"/>
          <p:nvPr/>
        </p:nvSpPr>
        <p:spPr>
          <a:xfrm>
            <a:off x="492579" y="2387257"/>
            <a:ext cx="2845338"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Although there are many features which are reviews positively, but we see that not all the features are not cheap and far more than the price range which we are targeting.</a:t>
            </a:r>
          </a:p>
        </p:txBody>
      </p:sp>
      <p:pic>
        <p:nvPicPr>
          <p:cNvPr id="3" name="Picture 2">
            <a:extLst>
              <a:ext uri="{FF2B5EF4-FFF2-40B4-BE49-F238E27FC236}">
                <a16:creationId xmlns:a16="http://schemas.microsoft.com/office/drawing/2014/main" id="{87B66921-5502-F1FB-D2CD-693EFA5A848A}"/>
              </a:ext>
            </a:extLst>
          </p:cNvPr>
          <p:cNvPicPr>
            <a:picLocks noChangeAspect="1"/>
          </p:cNvPicPr>
          <p:nvPr/>
        </p:nvPicPr>
        <p:blipFill>
          <a:blip r:embed="rId2"/>
          <a:stretch>
            <a:fillRect/>
          </a:stretch>
        </p:blipFill>
        <p:spPr>
          <a:xfrm>
            <a:off x="3525720" y="1902381"/>
            <a:ext cx="8173701" cy="4414703"/>
          </a:xfrm>
          <a:prstGeom prst="rect">
            <a:avLst/>
          </a:prstGeom>
        </p:spPr>
      </p:pic>
    </p:spTree>
    <p:extLst>
      <p:ext uri="{BB962C8B-B14F-4D97-AF65-F5344CB8AC3E}">
        <p14:creationId xmlns:p14="http://schemas.microsoft.com/office/powerpoint/2010/main" val="2276647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604ECB-4CE4-BB46-07F9-BCA315E461F5}"/>
              </a:ext>
            </a:extLst>
          </p:cNvPr>
          <p:cNvSpPr txBox="1"/>
          <p:nvPr/>
        </p:nvSpPr>
        <p:spPr>
          <a:xfrm>
            <a:off x="2482956" y="146469"/>
            <a:ext cx="7226088" cy="707886"/>
          </a:xfrm>
          <a:prstGeom prst="rect">
            <a:avLst/>
          </a:prstGeom>
          <a:noFill/>
        </p:spPr>
        <p:txBody>
          <a:bodyPr wrap="square">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rPr>
              <a:t>DASHBOARD</a:t>
            </a:r>
          </a:p>
        </p:txBody>
      </p:sp>
      <p:pic>
        <p:nvPicPr>
          <p:cNvPr id="4" name="Picture 3">
            <a:extLst>
              <a:ext uri="{FF2B5EF4-FFF2-40B4-BE49-F238E27FC236}">
                <a16:creationId xmlns:a16="http://schemas.microsoft.com/office/drawing/2014/main" id="{E0FC7F3E-21D9-2D51-B705-442C6084A08B}"/>
              </a:ext>
            </a:extLst>
          </p:cNvPr>
          <p:cNvPicPr>
            <a:picLocks noChangeAspect="1"/>
          </p:cNvPicPr>
          <p:nvPr/>
        </p:nvPicPr>
        <p:blipFill>
          <a:blip r:embed="rId2"/>
          <a:stretch>
            <a:fillRect/>
          </a:stretch>
        </p:blipFill>
        <p:spPr>
          <a:xfrm>
            <a:off x="492244" y="927750"/>
            <a:ext cx="11207512" cy="5634415"/>
          </a:xfrm>
          <a:prstGeom prst="rect">
            <a:avLst/>
          </a:prstGeom>
        </p:spPr>
      </p:pic>
    </p:spTree>
    <p:extLst>
      <p:ext uri="{BB962C8B-B14F-4D97-AF65-F5344CB8AC3E}">
        <p14:creationId xmlns:p14="http://schemas.microsoft.com/office/powerpoint/2010/main" val="2265458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604ECB-4CE4-BB46-07F9-BCA315E461F5}"/>
              </a:ext>
            </a:extLst>
          </p:cNvPr>
          <p:cNvSpPr txBox="1"/>
          <p:nvPr/>
        </p:nvSpPr>
        <p:spPr>
          <a:xfrm>
            <a:off x="2482956" y="478163"/>
            <a:ext cx="7226088" cy="707886"/>
          </a:xfrm>
          <a:prstGeom prst="rect">
            <a:avLst/>
          </a:prstGeom>
          <a:noFill/>
        </p:spPr>
        <p:txBody>
          <a:bodyPr wrap="square">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rPr>
              <a:t>RECOMMENDATIONS</a:t>
            </a:r>
          </a:p>
        </p:txBody>
      </p:sp>
      <p:sp>
        <p:nvSpPr>
          <p:cNvPr id="2" name="Rectangle: Rounded Corners 1">
            <a:extLst>
              <a:ext uri="{FF2B5EF4-FFF2-40B4-BE49-F238E27FC236}">
                <a16:creationId xmlns:a16="http://schemas.microsoft.com/office/drawing/2014/main" id="{11F97BDF-56B0-D9B1-56A5-150CE6406C34}"/>
              </a:ext>
            </a:extLst>
          </p:cNvPr>
          <p:cNvSpPr/>
          <p:nvPr/>
        </p:nvSpPr>
        <p:spPr>
          <a:xfrm>
            <a:off x="1324535" y="1663748"/>
            <a:ext cx="9542929" cy="1396905"/>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endParaRPr lang="en-IN" dirty="0"/>
          </a:p>
        </p:txBody>
      </p:sp>
      <p:sp>
        <p:nvSpPr>
          <p:cNvPr id="4" name="Rectangle 3" descr="Processor">
            <a:extLst>
              <a:ext uri="{FF2B5EF4-FFF2-40B4-BE49-F238E27FC236}">
                <a16:creationId xmlns:a16="http://schemas.microsoft.com/office/drawing/2014/main" id="{176B58F9-53C8-9F91-4CF5-088828D32E13}"/>
              </a:ext>
            </a:extLst>
          </p:cNvPr>
          <p:cNvSpPr/>
          <p:nvPr/>
        </p:nvSpPr>
        <p:spPr>
          <a:xfrm>
            <a:off x="1577789" y="1957880"/>
            <a:ext cx="718991" cy="718991"/>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7" name="TextBox 6">
            <a:extLst>
              <a:ext uri="{FF2B5EF4-FFF2-40B4-BE49-F238E27FC236}">
                <a16:creationId xmlns:a16="http://schemas.microsoft.com/office/drawing/2014/main" id="{59A959B2-78F6-A341-5B5B-291C761E1B8E}"/>
              </a:ext>
            </a:extLst>
          </p:cNvPr>
          <p:cNvSpPr txBox="1"/>
          <p:nvPr/>
        </p:nvSpPr>
        <p:spPr>
          <a:xfrm>
            <a:off x="2807981" y="1787664"/>
            <a:ext cx="7548282" cy="129266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Since now we know our competitors include brands like Samsung, Motorola, HTC, Huawei and Apple, we have to keep a keen eye on the services and features offered by them. </a:t>
            </a:r>
          </a:p>
          <a:p>
            <a:pPr algn="just"/>
            <a:endParaRPr lang="en-IN" dirty="0"/>
          </a:p>
        </p:txBody>
      </p:sp>
      <p:sp>
        <p:nvSpPr>
          <p:cNvPr id="8" name="Rectangle: Rounded Corners 7">
            <a:extLst>
              <a:ext uri="{FF2B5EF4-FFF2-40B4-BE49-F238E27FC236}">
                <a16:creationId xmlns:a16="http://schemas.microsoft.com/office/drawing/2014/main" id="{308DF196-4397-59A7-4D32-35530C06E871}"/>
              </a:ext>
            </a:extLst>
          </p:cNvPr>
          <p:cNvSpPr/>
          <p:nvPr/>
        </p:nvSpPr>
        <p:spPr>
          <a:xfrm>
            <a:off x="1324535" y="3886995"/>
            <a:ext cx="9542929" cy="1420111"/>
          </a:xfrm>
          <a:prstGeom prst="roundRect">
            <a:avLst>
              <a:gd name="adj" fmla="val 10000"/>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0" name="Rectangle 9" descr="Dollar">
            <a:extLst>
              <a:ext uri="{FF2B5EF4-FFF2-40B4-BE49-F238E27FC236}">
                <a16:creationId xmlns:a16="http://schemas.microsoft.com/office/drawing/2014/main" id="{ADC5014B-1B08-8B4F-A4AD-E02B1B07A51C}"/>
              </a:ext>
            </a:extLst>
          </p:cNvPr>
          <p:cNvSpPr/>
          <p:nvPr/>
        </p:nvSpPr>
        <p:spPr>
          <a:xfrm>
            <a:off x="1577788" y="4181127"/>
            <a:ext cx="718991" cy="718991"/>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1" name="TextBox 10">
            <a:extLst>
              <a:ext uri="{FF2B5EF4-FFF2-40B4-BE49-F238E27FC236}">
                <a16:creationId xmlns:a16="http://schemas.microsoft.com/office/drawing/2014/main" id="{73820365-FFDF-225B-C11B-F46FFFA6A904}"/>
              </a:ext>
            </a:extLst>
          </p:cNvPr>
          <p:cNvSpPr txBox="1"/>
          <p:nvPr/>
        </p:nvSpPr>
        <p:spPr>
          <a:xfrm>
            <a:off x="2745228" y="4016076"/>
            <a:ext cx="7611035"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market we are focusing on is a mid range price segment market since the price range preferred is in the range- 170$- 60$. This gives us the segment we need to focus and introduce our range of products in. </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450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604ECB-4CE4-BB46-07F9-BCA315E461F5}"/>
              </a:ext>
            </a:extLst>
          </p:cNvPr>
          <p:cNvSpPr txBox="1"/>
          <p:nvPr/>
        </p:nvSpPr>
        <p:spPr>
          <a:xfrm>
            <a:off x="2482955" y="388516"/>
            <a:ext cx="7226088" cy="707886"/>
          </a:xfrm>
          <a:prstGeom prst="rect">
            <a:avLst/>
          </a:prstGeom>
          <a:noFill/>
        </p:spPr>
        <p:txBody>
          <a:bodyPr wrap="square">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rPr>
              <a:t>APPENDIX- DATA SOURCES</a:t>
            </a:r>
          </a:p>
        </p:txBody>
      </p:sp>
      <p:sp>
        <p:nvSpPr>
          <p:cNvPr id="6" name="TextBox 5">
            <a:extLst>
              <a:ext uri="{FF2B5EF4-FFF2-40B4-BE49-F238E27FC236}">
                <a16:creationId xmlns:a16="http://schemas.microsoft.com/office/drawing/2014/main" id="{D62DFB96-6487-E433-9E9A-5EE88CF7C163}"/>
              </a:ext>
            </a:extLst>
          </p:cNvPr>
          <p:cNvSpPr txBox="1"/>
          <p:nvPr/>
        </p:nvSpPr>
        <p:spPr>
          <a:xfrm>
            <a:off x="1111624" y="1550895"/>
            <a:ext cx="9502588" cy="4401205"/>
          </a:xfrm>
          <a:prstGeom prst="rect">
            <a:avLst/>
          </a:prstGeom>
          <a:noFill/>
        </p:spPr>
        <p:txBody>
          <a:bodyPr wrap="square" rtlCol="0">
            <a:spAutoFit/>
          </a:bodyPr>
          <a:lstStyle/>
          <a:p>
            <a:pPr algn="just"/>
            <a:r>
              <a:rPr lang="en-US" sz="2000" b="1" i="0" dirty="0">
                <a:effectLst/>
                <a:latin typeface="Times New Roman" panose="02020603050405020304" pitchFamily="18" charset="0"/>
                <a:cs typeface="Times New Roman" panose="02020603050405020304" pitchFamily="18" charset="0"/>
              </a:rPr>
              <a:t>Phone data as the .csv file: </a:t>
            </a:r>
            <a:r>
              <a:rPr lang="en-US" sz="2000" b="0" i="0" dirty="0">
                <a:effectLst/>
                <a:latin typeface="Times New Roman" panose="02020603050405020304" pitchFamily="18" charset="0"/>
                <a:cs typeface="Times New Roman" panose="02020603050405020304" pitchFamily="18" charset="0"/>
              </a:rPr>
              <a:t>Contains the consumer activity information and </a:t>
            </a:r>
            <a:r>
              <a:rPr lang="en-US" sz="2000" dirty="0">
                <a:latin typeface="Times New Roman" panose="02020603050405020304" pitchFamily="18" charset="0"/>
                <a:cs typeface="Times New Roman" panose="02020603050405020304" pitchFamily="18" charset="0"/>
              </a:rPr>
              <a:t>other characteristics. </a:t>
            </a:r>
          </a:p>
          <a:p>
            <a:pPr algn="just"/>
            <a:endParaRPr lang="en-US" sz="2000" dirty="0">
              <a:latin typeface="Times New Roman" panose="02020603050405020304" pitchFamily="18" charset="0"/>
              <a:cs typeface="Times New Roman" panose="02020603050405020304" pitchFamily="18" charset="0"/>
            </a:endParaRPr>
          </a:p>
          <a:p>
            <a:pPr algn="just"/>
            <a:r>
              <a:rPr lang="en-US" sz="2000" b="1" i="0" dirty="0">
                <a:effectLst/>
                <a:latin typeface="Times New Roman" panose="02020603050405020304" pitchFamily="18" charset="0"/>
                <a:cs typeface="Times New Roman" panose="02020603050405020304" pitchFamily="18" charset="0"/>
              </a:rPr>
              <a:t>Phone metadata as zipped .</a:t>
            </a:r>
            <a:r>
              <a:rPr lang="en-US" sz="2000" b="1" i="0" dirty="0" err="1">
                <a:effectLst/>
                <a:latin typeface="Times New Roman" panose="02020603050405020304" pitchFamily="18" charset="0"/>
                <a:cs typeface="Times New Roman" panose="02020603050405020304" pitchFamily="18" charset="0"/>
              </a:rPr>
              <a:t>json</a:t>
            </a:r>
            <a:r>
              <a:rPr lang="en-US" sz="2000" b="1" i="0" dirty="0">
                <a:effectLst/>
                <a:latin typeface="Times New Roman" panose="02020603050405020304" pitchFamily="18" charset="0"/>
                <a:cs typeface="Times New Roman" panose="02020603050405020304" pitchFamily="18" charset="0"/>
              </a:rPr>
              <a:t> file: </a:t>
            </a:r>
            <a:r>
              <a:rPr lang="en-US" sz="2000" b="0" i="0" dirty="0">
                <a:effectLst/>
                <a:latin typeface="Times New Roman" panose="02020603050405020304" pitchFamily="18" charset="0"/>
                <a:cs typeface="Times New Roman" panose="02020603050405020304" pitchFamily="18" charset="0"/>
              </a:rPr>
              <a:t>This data contains the product information and is independent of the consumer/reviewer activity and includes description, price, sales-rank, brand info, and co-purchasing links etc.</a:t>
            </a:r>
          </a:p>
          <a:p>
            <a:pPr algn="just"/>
            <a:endParaRPr lang="en-US" sz="2000" b="0" i="0" dirty="0">
              <a:effectLst/>
              <a:latin typeface="Times New Roman" panose="02020603050405020304" pitchFamily="18" charset="0"/>
              <a:cs typeface="Times New Roman" panose="02020603050405020304" pitchFamily="18" charset="0"/>
            </a:endParaRPr>
          </a:p>
          <a:p>
            <a:pPr algn="just"/>
            <a:r>
              <a:rPr lang="en-US" sz="2000" b="1" i="0" dirty="0">
                <a:effectLst/>
                <a:latin typeface="Times New Roman" panose="02020603050405020304" pitchFamily="18" charset="0"/>
                <a:cs typeface="Times New Roman" panose="02020603050405020304" pitchFamily="18" charset="0"/>
              </a:rPr>
              <a:t>pos_words.txt : </a:t>
            </a:r>
            <a:r>
              <a:rPr lang="en-US" sz="2000" b="0" i="0" dirty="0">
                <a:effectLst/>
                <a:latin typeface="Times New Roman" panose="02020603050405020304" pitchFamily="18" charset="0"/>
                <a:cs typeface="Times New Roman" panose="02020603050405020304" pitchFamily="18" charset="0"/>
              </a:rPr>
              <a:t>This is a text file that contains a corpus of positive words. This file can help you in extracting some features out of the review text.</a:t>
            </a:r>
          </a:p>
          <a:p>
            <a:pPr algn="just"/>
            <a:endParaRPr lang="en-US" sz="2000" b="0" i="0" dirty="0">
              <a:effectLst/>
              <a:latin typeface="Times New Roman" panose="02020603050405020304" pitchFamily="18" charset="0"/>
              <a:cs typeface="Times New Roman" panose="02020603050405020304" pitchFamily="18" charset="0"/>
            </a:endParaRPr>
          </a:p>
          <a:p>
            <a:pPr algn="just"/>
            <a:r>
              <a:rPr lang="en-US" sz="2000" b="1" i="0" dirty="0">
                <a:effectLst/>
                <a:latin typeface="Times New Roman" panose="02020603050405020304" pitchFamily="18" charset="0"/>
                <a:cs typeface="Times New Roman" panose="02020603050405020304" pitchFamily="18" charset="0"/>
              </a:rPr>
              <a:t>neg_words.txt : </a:t>
            </a:r>
            <a:r>
              <a:rPr lang="en-US" sz="2000" b="0" i="0" dirty="0">
                <a:effectLst/>
                <a:latin typeface="Times New Roman" panose="02020603050405020304" pitchFamily="18" charset="0"/>
                <a:cs typeface="Times New Roman" panose="02020603050405020304" pitchFamily="18" charset="0"/>
              </a:rPr>
              <a:t>Similar to the corpus of positive words, this text file contains a list of words that can be a part of the negative reviews of the users.</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p>
        </p:txBody>
      </p:sp>
    </p:spTree>
    <p:extLst>
      <p:ext uri="{BB962C8B-B14F-4D97-AF65-F5344CB8AC3E}">
        <p14:creationId xmlns:p14="http://schemas.microsoft.com/office/powerpoint/2010/main" val="2950625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604ECB-4CE4-BB46-07F9-BCA315E461F5}"/>
              </a:ext>
            </a:extLst>
          </p:cNvPr>
          <p:cNvSpPr txBox="1"/>
          <p:nvPr/>
        </p:nvSpPr>
        <p:spPr>
          <a:xfrm>
            <a:off x="1761430" y="454853"/>
            <a:ext cx="8669138" cy="707886"/>
          </a:xfrm>
          <a:prstGeom prst="rect">
            <a:avLst/>
          </a:prstGeom>
          <a:noFill/>
        </p:spPr>
        <p:txBody>
          <a:bodyPr wrap="square">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rPr>
              <a:t>APPENDIX- DATA METHODOLOGY</a:t>
            </a:r>
          </a:p>
        </p:txBody>
      </p:sp>
      <p:sp>
        <p:nvSpPr>
          <p:cNvPr id="3" name="TextBox 2">
            <a:extLst>
              <a:ext uri="{FF2B5EF4-FFF2-40B4-BE49-F238E27FC236}">
                <a16:creationId xmlns:a16="http://schemas.microsoft.com/office/drawing/2014/main" id="{4C1130F5-9966-2BA8-D941-04E1C30A9F72}"/>
              </a:ext>
            </a:extLst>
          </p:cNvPr>
          <p:cNvSpPr txBox="1"/>
          <p:nvPr/>
        </p:nvSpPr>
        <p:spPr>
          <a:xfrm>
            <a:off x="1255060" y="1658471"/>
            <a:ext cx="9520516" cy="4370427"/>
          </a:xfrm>
          <a:prstGeom prst="rect">
            <a:avLst/>
          </a:prstGeom>
          <a:noFill/>
        </p:spPr>
        <p:txBody>
          <a:bodyPr wrap="square" rtlCol="0">
            <a:spAutoFit/>
          </a:bodyPr>
          <a:lstStyle/>
          <a:p>
            <a:pPr algn="just">
              <a:buSzPct val="106000"/>
            </a:pPr>
            <a:r>
              <a:rPr lang="en-US" sz="2000" dirty="0">
                <a:latin typeface="Times New Roman" panose="02020603050405020304" pitchFamily="18" charset="0"/>
                <a:cs typeface="Times New Roman" panose="02020603050405020304" pitchFamily="18" charset="0"/>
              </a:rPr>
              <a:t>A thorough analysis of the data was conducted. This process included </a:t>
            </a:r>
          </a:p>
          <a:p>
            <a:pPr algn="just">
              <a:buSzPct val="106000"/>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Cleaning the data set for missing values and outliers.</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exploratory data analysis to identify customer preferences based on : </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Brands</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Price</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Features</a:t>
            </a:r>
          </a:p>
          <a:p>
            <a:pPr lvl="1"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Deriving visualization using the Tableau tool to understand key inferences from the analysis. </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Building search engine classification using Naive </a:t>
            </a:r>
            <a:r>
              <a:rPr lang="en-US" sz="2000" dirty="0" err="1">
                <a:latin typeface="Times New Roman" panose="02020603050405020304" pitchFamily="18" charset="0"/>
                <a:cs typeface="Times New Roman" panose="02020603050405020304" pitchFamily="18" charset="0"/>
              </a:rPr>
              <a:t>Baiyes</a:t>
            </a:r>
            <a:r>
              <a:rPr lang="en-US" sz="2000" dirty="0">
                <a:latin typeface="Times New Roman" panose="02020603050405020304" pitchFamily="18" charset="0"/>
                <a:cs typeface="Times New Roman" panose="02020603050405020304" pitchFamily="18" charset="0"/>
              </a:rPr>
              <a:t> ML algorithm. </a:t>
            </a:r>
          </a:p>
          <a:p>
            <a:pPr algn="just"/>
            <a:endParaRPr lang="en-IN" dirty="0"/>
          </a:p>
        </p:txBody>
      </p:sp>
    </p:spTree>
    <p:extLst>
      <p:ext uri="{BB962C8B-B14F-4D97-AF65-F5344CB8AC3E}">
        <p14:creationId xmlns:p14="http://schemas.microsoft.com/office/powerpoint/2010/main" val="88617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B3F3359-CB88-4AC7-72E9-1039A3B85E8D}"/>
              </a:ext>
            </a:extLst>
          </p:cNvPr>
          <p:cNvSpPr/>
          <p:nvPr/>
        </p:nvSpPr>
        <p:spPr>
          <a:xfrm>
            <a:off x="4160094" y="2967335"/>
            <a:ext cx="4051109"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221623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73039E-E07A-05D6-6510-48A16335B4AA}"/>
              </a:ext>
            </a:extLst>
          </p:cNvPr>
          <p:cNvSpPr>
            <a:spLocks noGrp="1"/>
          </p:cNvSpPr>
          <p:nvPr>
            <p:ph idx="1"/>
          </p:nvPr>
        </p:nvSpPr>
        <p:spPr>
          <a:xfrm>
            <a:off x="1108283" y="1694329"/>
            <a:ext cx="8946541" cy="4195481"/>
          </a:xfrm>
        </p:spPr>
        <p:txBody>
          <a:bodyPr/>
          <a:lstStyle/>
          <a:p>
            <a:pPr>
              <a:lnSpc>
                <a:spcPct val="100000"/>
              </a:lnSpc>
            </a:pPr>
            <a:r>
              <a:rPr lang="en-US" sz="2000" dirty="0">
                <a:latin typeface="Times New Roman" panose="02020603050405020304" pitchFamily="18" charset="0"/>
                <a:cs typeface="Times New Roman" panose="02020603050405020304" pitchFamily="18" charset="0"/>
              </a:rPr>
              <a:t>Objective</a:t>
            </a:r>
          </a:p>
          <a:p>
            <a:pPr>
              <a:lnSpc>
                <a:spcPct val="100000"/>
              </a:lnSpc>
            </a:pPr>
            <a:r>
              <a:rPr lang="en-US" sz="2000" dirty="0">
                <a:latin typeface="Times New Roman" panose="02020603050405020304" pitchFamily="18" charset="0"/>
                <a:cs typeface="Times New Roman" panose="02020603050405020304" pitchFamily="18" charset="0"/>
              </a:rPr>
              <a:t>Background</a:t>
            </a:r>
          </a:p>
          <a:p>
            <a:pPr>
              <a:lnSpc>
                <a:spcPct val="100000"/>
              </a:lnSpc>
            </a:pPr>
            <a:r>
              <a:rPr lang="en-US" sz="2000" dirty="0">
                <a:latin typeface="Times New Roman" panose="02020603050405020304" pitchFamily="18" charset="0"/>
                <a:cs typeface="Times New Roman" panose="02020603050405020304" pitchFamily="18" charset="0"/>
              </a:rPr>
              <a:t>Visualization and Inference</a:t>
            </a:r>
          </a:p>
          <a:p>
            <a:pPr>
              <a:lnSpc>
                <a:spcPct val="100000"/>
              </a:lnSpc>
            </a:pPr>
            <a:r>
              <a:rPr lang="en-US" sz="2000" dirty="0">
                <a:latin typeface="Times New Roman" panose="02020603050405020304" pitchFamily="18" charset="0"/>
                <a:cs typeface="Times New Roman" panose="02020603050405020304" pitchFamily="18" charset="0"/>
              </a:rPr>
              <a:t>Recommendations</a:t>
            </a:r>
          </a:p>
          <a:p>
            <a:pPr>
              <a:lnSpc>
                <a:spcPct val="100000"/>
              </a:lnSpc>
            </a:pPr>
            <a:r>
              <a:rPr lang="en-US" sz="2000" dirty="0">
                <a:latin typeface="Times New Roman" panose="02020603050405020304" pitchFamily="18" charset="0"/>
                <a:cs typeface="Times New Roman" panose="02020603050405020304" pitchFamily="18" charset="0"/>
              </a:rPr>
              <a:t>Appendix</a:t>
            </a:r>
          </a:p>
          <a:p>
            <a:pPr lvl="1">
              <a:lnSpc>
                <a:spcPct val="10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Data Sources</a:t>
            </a:r>
          </a:p>
          <a:p>
            <a:pPr lvl="1">
              <a:lnSpc>
                <a:spcPct val="10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Data Methodology</a:t>
            </a:r>
          </a:p>
          <a:p>
            <a:endParaRPr lang="en-IN" dirty="0"/>
          </a:p>
        </p:txBody>
      </p:sp>
      <p:sp>
        <p:nvSpPr>
          <p:cNvPr id="5" name="Rectangle 4">
            <a:extLst>
              <a:ext uri="{FF2B5EF4-FFF2-40B4-BE49-F238E27FC236}">
                <a16:creationId xmlns:a16="http://schemas.microsoft.com/office/drawing/2014/main" id="{248FE3EB-0E60-95F1-7F97-69A38854F0B6}"/>
              </a:ext>
            </a:extLst>
          </p:cNvPr>
          <p:cNvSpPr/>
          <p:nvPr/>
        </p:nvSpPr>
        <p:spPr>
          <a:xfrm>
            <a:off x="4006442" y="430308"/>
            <a:ext cx="3150222"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AGENDA</a:t>
            </a:r>
            <a:endPar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401142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73039E-E07A-05D6-6510-48A16335B4AA}"/>
              </a:ext>
            </a:extLst>
          </p:cNvPr>
          <p:cNvSpPr>
            <a:spLocks noGrp="1"/>
          </p:cNvSpPr>
          <p:nvPr>
            <p:ph idx="1"/>
          </p:nvPr>
        </p:nvSpPr>
        <p:spPr>
          <a:xfrm>
            <a:off x="1108283" y="1712258"/>
            <a:ext cx="8946541" cy="4195481"/>
          </a:xfrm>
        </p:spPr>
        <p:txBody>
          <a:bodyPr/>
          <a:lstStyle/>
          <a:p>
            <a:r>
              <a:rPr lang="en-US" sz="2000" dirty="0">
                <a:latin typeface="Times New Roman" panose="02020603050405020304" pitchFamily="18" charset="0"/>
                <a:cs typeface="Times New Roman" panose="02020603050405020304" pitchFamily="18" charset="0"/>
              </a:rPr>
              <a:t>To Provide major insights for a cell phone industry to help them to </a:t>
            </a:r>
            <a:r>
              <a:rPr lang="en-US" sz="2000" b="0" i="0" dirty="0">
                <a:effectLst/>
                <a:latin typeface="Times New Roman" panose="02020603050405020304" pitchFamily="18" charset="0"/>
                <a:cs typeface="Times New Roman" panose="02020603050405020304" pitchFamily="18" charset="0"/>
              </a:rPr>
              <a:t>understand their competitors and preferences of their users.</a:t>
            </a:r>
          </a:p>
          <a:p>
            <a:r>
              <a:rPr lang="en-US" sz="2000" dirty="0">
                <a:latin typeface="Times New Roman" panose="02020603050405020304" pitchFamily="18" charset="0"/>
                <a:cs typeface="Times New Roman" panose="02020603050405020304" pitchFamily="18" charset="0"/>
              </a:rPr>
              <a:t>T</a:t>
            </a:r>
            <a:r>
              <a:rPr lang="en-US" sz="2000" b="0" i="0" dirty="0">
                <a:effectLst/>
                <a:latin typeface="Times New Roman" panose="02020603050405020304" pitchFamily="18" charset="0"/>
                <a:cs typeface="Times New Roman" panose="02020603050405020304" pitchFamily="18" charset="0"/>
              </a:rPr>
              <a:t>o tweak the marketing strategies to add more value to their brand, provide features to customers that add the most value, and close the demand-supply gap.</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a:t>
            </a:r>
            <a:r>
              <a:rPr lang="en-US" sz="2000" b="0" i="0" dirty="0">
                <a:effectLst/>
                <a:latin typeface="Times New Roman" panose="02020603050405020304" pitchFamily="18" charset="0"/>
                <a:cs typeface="Times New Roman" panose="02020603050405020304" pitchFamily="18" charset="0"/>
              </a:rPr>
              <a:t>o provide them with some major insights to develop a new product optimally and create some marketing strategies.</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F604ECB-4CE4-BB46-07F9-BCA315E461F5}"/>
              </a:ext>
            </a:extLst>
          </p:cNvPr>
          <p:cNvSpPr txBox="1"/>
          <p:nvPr/>
        </p:nvSpPr>
        <p:spPr>
          <a:xfrm>
            <a:off x="3048000" y="607821"/>
            <a:ext cx="6096000" cy="923330"/>
          </a:xfrm>
          <a:prstGeom prst="rect">
            <a:avLst/>
          </a:prstGeom>
          <a:noFill/>
        </p:spPr>
        <p:txBody>
          <a:bodyPr wrap="square">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OBJECTIVE</a:t>
            </a:r>
            <a:endParaRPr lang="en-IN" sz="54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948562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73039E-E07A-05D6-6510-48A16335B4AA}"/>
              </a:ext>
            </a:extLst>
          </p:cNvPr>
          <p:cNvSpPr>
            <a:spLocks noGrp="1"/>
          </p:cNvSpPr>
          <p:nvPr>
            <p:ph idx="1"/>
          </p:nvPr>
        </p:nvSpPr>
        <p:spPr>
          <a:xfrm>
            <a:off x="1622729" y="2054698"/>
            <a:ext cx="8946541" cy="4195481"/>
          </a:xfrm>
        </p:spPr>
        <p:txBody>
          <a:bodyPr/>
          <a:lstStyle/>
          <a:p>
            <a:pPr marL="0" indent="0">
              <a:lnSpc>
                <a:spcPct val="100000"/>
              </a:lnSpc>
              <a:buNone/>
            </a:pPr>
            <a:r>
              <a:rPr lang="en-US" sz="2000" b="0" i="0" dirty="0">
                <a:effectLst/>
                <a:latin typeface="Times New Roman" panose="02020603050405020304" pitchFamily="18" charset="0"/>
                <a:cs typeface="Times New Roman" panose="02020603050405020304" pitchFamily="18" charset="0"/>
              </a:rPr>
              <a:t>A mobile manufacturing firm based in the US, entered the market three years ago. As they are a new entrant in the sector, they want to understand their competitors and preferences of their users so that they can design their strategies accordingly. </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F604ECB-4CE4-BB46-07F9-BCA315E461F5}"/>
              </a:ext>
            </a:extLst>
          </p:cNvPr>
          <p:cNvSpPr txBox="1"/>
          <p:nvPr/>
        </p:nvSpPr>
        <p:spPr>
          <a:xfrm>
            <a:off x="3048000" y="607821"/>
            <a:ext cx="6096000" cy="923330"/>
          </a:xfrm>
          <a:prstGeom prst="rect">
            <a:avLst/>
          </a:prstGeom>
          <a:noFill/>
        </p:spPr>
        <p:txBody>
          <a:bodyPr wrap="square">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BACKGROUND</a:t>
            </a:r>
          </a:p>
        </p:txBody>
      </p:sp>
    </p:spTree>
    <p:extLst>
      <p:ext uri="{BB962C8B-B14F-4D97-AF65-F5344CB8AC3E}">
        <p14:creationId xmlns:p14="http://schemas.microsoft.com/office/powerpoint/2010/main" val="1509532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604ECB-4CE4-BB46-07F9-BCA315E461F5}"/>
              </a:ext>
            </a:extLst>
          </p:cNvPr>
          <p:cNvSpPr txBox="1"/>
          <p:nvPr/>
        </p:nvSpPr>
        <p:spPr>
          <a:xfrm>
            <a:off x="3048000" y="2551837"/>
            <a:ext cx="6096000" cy="1754326"/>
          </a:xfrm>
          <a:prstGeom prst="rect">
            <a:avLst/>
          </a:prstGeom>
          <a:noFill/>
        </p:spPr>
        <p:txBody>
          <a:bodyPr wrap="square">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VISUALISATION AND INFERENCE</a:t>
            </a:r>
          </a:p>
        </p:txBody>
      </p:sp>
    </p:spTree>
    <p:extLst>
      <p:ext uri="{BB962C8B-B14F-4D97-AF65-F5344CB8AC3E}">
        <p14:creationId xmlns:p14="http://schemas.microsoft.com/office/powerpoint/2010/main" val="4074458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604ECB-4CE4-BB46-07F9-BCA315E461F5}"/>
              </a:ext>
            </a:extLst>
          </p:cNvPr>
          <p:cNvSpPr txBox="1"/>
          <p:nvPr/>
        </p:nvSpPr>
        <p:spPr>
          <a:xfrm>
            <a:off x="2528582" y="609601"/>
            <a:ext cx="6096000" cy="707886"/>
          </a:xfrm>
          <a:prstGeom prst="rect">
            <a:avLst/>
          </a:prstGeom>
          <a:noFill/>
        </p:spPr>
        <p:txBody>
          <a:bodyPr wrap="square">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rPr>
              <a:t>MOST POPULAR BRANDS</a:t>
            </a:r>
          </a:p>
        </p:txBody>
      </p:sp>
      <p:sp>
        <p:nvSpPr>
          <p:cNvPr id="6" name="TextBox 5">
            <a:extLst>
              <a:ext uri="{FF2B5EF4-FFF2-40B4-BE49-F238E27FC236}">
                <a16:creationId xmlns:a16="http://schemas.microsoft.com/office/drawing/2014/main" id="{3B0B9FEE-662B-F5ED-1951-158D2089E2AB}"/>
              </a:ext>
            </a:extLst>
          </p:cNvPr>
          <p:cNvSpPr txBox="1"/>
          <p:nvPr/>
        </p:nvSpPr>
        <p:spPr>
          <a:xfrm>
            <a:off x="1610121" y="2635623"/>
            <a:ext cx="3648635" cy="252376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most reviewed brands that has major popularity among users are Samsung (29.39%), BLU (16.93%), LG (12.08%), Motorola (8.93%), Nokia (8.87%), Apple(7.35%) and Blackberry (6.63%) </a:t>
            </a:r>
          </a:p>
          <a:p>
            <a:endParaRPr lang="en-IN" dirty="0"/>
          </a:p>
        </p:txBody>
      </p:sp>
      <p:pic>
        <p:nvPicPr>
          <p:cNvPr id="8" name="Picture 7">
            <a:extLst>
              <a:ext uri="{FF2B5EF4-FFF2-40B4-BE49-F238E27FC236}">
                <a16:creationId xmlns:a16="http://schemas.microsoft.com/office/drawing/2014/main" id="{C09E2CC7-055A-FF70-4E00-708A3D6F592B}"/>
              </a:ext>
            </a:extLst>
          </p:cNvPr>
          <p:cNvPicPr>
            <a:picLocks noChangeAspect="1"/>
          </p:cNvPicPr>
          <p:nvPr/>
        </p:nvPicPr>
        <p:blipFill>
          <a:blip r:embed="rId2"/>
          <a:stretch>
            <a:fillRect/>
          </a:stretch>
        </p:blipFill>
        <p:spPr>
          <a:xfrm>
            <a:off x="6203576" y="1499184"/>
            <a:ext cx="4835503" cy="4786660"/>
          </a:xfrm>
          <a:prstGeom prst="rect">
            <a:avLst/>
          </a:prstGeom>
        </p:spPr>
      </p:pic>
    </p:spTree>
    <p:extLst>
      <p:ext uri="{BB962C8B-B14F-4D97-AF65-F5344CB8AC3E}">
        <p14:creationId xmlns:p14="http://schemas.microsoft.com/office/powerpoint/2010/main" val="1738552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604ECB-4CE4-BB46-07F9-BCA315E461F5}"/>
              </a:ext>
            </a:extLst>
          </p:cNvPr>
          <p:cNvSpPr txBox="1"/>
          <p:nvPr/>
        </p:nvSpPr>
        <p:spPr>
          <a:xfrm>
            <a:off x="2528582" y="609601"/>
            <a:ext cx="6096000" cy="707886"/>
          </a:xfrm>
          <a:prstGeom prst="rect">
            <a:avLst/>
          </a:prstGeom>
          <a:noFill/>
        </p:spPr>
        <p:txBody>
          <a:bodyPr wrap="square">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rPr>
              <a:t>BRANDS vs PRICE</a:t>
            </a:r>
          </a:p>
        </p:txBody>
      </p:sp>
      <p:sp>
        <p:nvSpPr>
          <p:cNvPr id="6" name="TextBox 5">
            <a:extLst>
              <a:ext uri="{FF2B5EF4-FFF2-40B4-BE49-F238E27FC236}">
                <a16:creationId xmlns:a16="http://schemas.microsoft.com/office/drawing/2014/main" id="{3B0B9FEE-662B-F5ED-1951-158D2089E2AB}"/>
              </a:ext>
            </a:extLst>
          </p:cNvPr>
          <p:cNvSpPr txBox="1"/>
          <p:nvPr/>
        </p:nvSpPr>
        <p:spPr>
          <a:xfrm>
            <a:off x="328703" y="2620233"/>
            <a:ext cx="3648635"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price preferred by the customers lies in the range of 170$ - 60$. </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should be the price segment that we should be targeting.</a:t>
            </a:r>
          </a:p>
          <a:p>
            <a:pPr algn="just"/>
            <a:endParaRPr lang="en-IN" sz="2000" dirty="0"/>
          </a:p>
        </p:txBody>
      </p:sp>
      <p:pic>
        <p:nvPicPr>
          <p:cNvPr id="3" name="Picture 2">
            <a:extLst>
              <a:ext uri="{FF2B5EF4-FFF2-40B4-BE49-F238E27FC236}">
                <a16:creationId xmlns:a16="http://schemas.microsoft.com/office/drawing/2014/main" id="{75312B78-470F-6CB4-E3F4-066F78708B1B}"/>
              </a:ext>
            </a:extLst>
          </p:cNvPr>
          <p:cNvPicPr>
            <a:picLocks noChangeAspect="1"/>
          </p:cNvPicPr>
          <p:nvPr/>
        </p:nvPicPr>
        <p:blipFill>
          <a:blip r:embed="rId2"/>
          <a:stretch>
            <a:fillRect/>
          </a:stretch>
        </p:blipFill>
        <p:spPr>
          <a:xfrm>
            <a:off x="3977338" y="1778908"/>
            <a:ext cx="7649015" cy="4057903"/>
          </a:xfrm>
          <a:prstGeom prst="rect">
            <a:avLst/>
          </a:prstGeom>
        </p:spPr>
      </p:pic>
    </p:spTree>
    <p:extLst>
      <p:ext uri="{BB962C8B-B14F-4D97-AF65-F5344CB8AC3E}">
        <p14:creationId xmlns:p14="http://schemas.microsoft.com/office/powerpoint/2010/main" val="286898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604ECB-4CE4-BB46-07F9-BCA315E461F5}"/>
              </a:ext>
            </a:extLst>
          </p:cNvPr>
          <p:cNvSpPr txBox="1"/>
          <p:nvPr/>
        </p:nvSpPr>
        <p:spPr>
          <a:xfrm>
            <a:off x="2528582" y="609601"/>
            <a:ext cx="6096000" cy="707886"/>
          </a:xfrm>
          <a:prstGeom prst="rect">
            <a:avLst/>
          </a:prstGeom>
          <a:noFill/>
        </p:spPr>
        <p:txBody>
          <a:bodyPr wrap="square">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rPr>
              <a:t>BRANDS WITH PRICE</a:t>
            </a:r>
          </a:p>
        </p:txBody>
      </p:sp>
      <p:sp>
        <p:nvSpPr>
          <p:cNvPr id="6" name="TextBox 5">
            <a:extLst>
              <a:ext uri="{FF2B5EF4-FFF2-40B4-BE49-F238E27FC236}">
                <a16:creationId xmlns:a16="http://schemas.microsoft.com/office/drawing/2014/main" id="{3B0B9FEE-662B-F5ED-1951-158D2089E2AB}"/>
              </a:ext>
            </a:extLst>
          </p:cNvPr>
          <p:cNvSpPr txBox="1"/>
          <p:nvPr/>
        </p:nvSpPr>
        <p:spPr>
          <a:xfrm>
            <a:off x="767439" y="2004680"/>
            <a:ext cx="3648635" cy="4124206"/>
          </a:xfrm>
          <a:prstGeom prst="rect">
            <a:avLst/>
          </a:prstGeom>
          <a:noFill/>
        </p:spPr>
        <p:txBody>
          <a:bodyPr wrap="square" rtlCol="0">
            <a:spAutoFit/>
          </a:bodyPr>
          <a:lstStyle/>
          <a:p>
            <a:pPr marL="342900" indent="-342900" algn="just">
              <a:lnSpc>
                <a:spcPct val="11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a:t>
            </a:r>
            <a:r>
              <a:rPr lang="en-US" sz="2000" b="0" i="0" dirty="0">
                <a:effectLst/>
                <a:latin typeface="Times New Roman" panose="02020603050405020304" pitchFamily="18" charset="0"/>
                <a:cs typeface="Times New Roman" panose="02020603050405020304" pitchFamily="18" charset="0"/>
              </a:rPr>
              <a:t>e can observe that Samsung brand has the highest number of positive reviews.</a:t>
            </a:r>
          </a:p>
          <a:p>
            <a:pPr algn="just">
              <a:lnSpc>
                <a:spcPct val="110000"/>
              </a:lnSpc>
            </a:pPr>
            <a:endParaRPr lang="en-US" sz="2000" b="0" i="0" dirty="0">
              <a:effectLst/>
              <a:latin typeface="Times New Roman" panose="02020603050405020304" pitchFamily="18" charset="0"/>
              <a:cs typeface="Times New Roman" panose="02020603050405020304" pitchFamily="18" charset="0"/>
            </a:endParaRPr>
          </a:p>
          <a:p>
            <a:pPr marL="342900" indent="-342900" algn="just">
              <a:lnSpc>
                <a:spcPct val="11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Samsung controls the major sector of the market in terms of popularity, still other brands like BLU, LG, Motorola, Nokia, Apple, Blackberry, HTC are positively related.</a:t>
            </a:r>
          </a:p>
          <a:p>
            <a:pPr algn="just"/>
            <a:endParaRPr lang="en-IN" sz="2000" dirty="0"/>
          </a:p>
        </p:txBody>
      </p:sp>
      <p:pic>
        <p:nvPicPr>
          <p:cNvPr id="3" name="Picture 2">
            <a:extLst>
              <a:ext uri="{FF2B5EF4-FFF2-40B4-BE49-F238E27FC236}">
                <a16:creationId xmlns:a16="http://schemas.microsoft.com/office/drawing/2014/main" id="{88C60A9C-9B40-F6AD-0DA3-3B6851940284}"/>
              </a:ext>
            </a:extLst>
          </p:cNvPr>
          <p:cNvPicPr>
            <a:picLocks noChangeAspect="1"/>
          </p:cNvPicPr>
          <p:nvPr/>
        </p:nvPicPr>
        <p:blipFill>
          <a:blip r:embed="rId2"/>
          <a:stretch>
            <a:fillRect/>
          </a:stretch>
        </p:blipFill>
        <p:spPr>
          <a:xfrm>
            <a:off x="4607857" y="1582554"/>
            <a:ext cx="6664997" cy="4629905"/>
          </a:xfrm>
          <a:prstGeom prst="rect">
            <a:avLst/>
          </a:prstGeom>
        </p:spPr>
      </p:pic>
    </p:spTree>
    <p:extLst>
      <p:ext uri="{BB962C8B-B14F-4D97-AF65-F5344CB8AC3E}">
        <p14:creationId xmlns:p14="http://schemas.microsoft.com/office/powerpoint/2010/main" val="2410790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604ECB-4CE4-BB46-07F9-BCA315E461F5}"/>
              </a:ext>
            </a:extLst>
          </p:cNvPr>
          <p:cNvSpPr txBox="1"/>
          <p:nvPr/>
        </p:nvSpPr>
        <p:spPr>
          <a:xfrm>
            <a:off x="1645712" y="540916"/>
            <a:ext cx="7226088" cy="707886"/>
          </a:xfrm>
          <a:prstGeom prst="rect">
            <a:avLst/>
          </a:prstGeom>
          <a:noFill/>
        </p:spPr>
        <p:txBody>
          <a:bodyPr wrap="square">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rPr>
              <a:t>MOST FAVORED WRT VOTES</a:t>
            </a:r>
          </a:p>
        </p:txBody>
      </p:sp>
      <p:sp>
        <p:nvSpPr>
          <p:cNvPr id="6" name="TextBox 5">
            <a:extLst>
              <a:ext uri="{FF2B5EF4-FFF2-40B4-BE49-F238E27FC236}">
                <a16:creationId xmlns:a16="http://schemas.microsoft.com/office/drawing/2014/main" id="{3B0B9FEE-662B-F5ED-1951-158D2089E2AB}"/>
              </a:ext>
            </a:extLst>
          </p:cNvPr>
          <p:cNvSpPr txBox="1"/>
          <p:nvPr/>
        </p:nvSpPr>
        <p:spPr>
          <a:xfrm>
            <a:off x="535409" y="1835357"/>
            <a:ext cx="2845338"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Most of the customers have voted for Samsung Galaxy S5.</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 also observe that majority of customers prefer Samsung brand followed by BLU, Nokia, Motorola and Huawei.</a:t>
            </a:r>
          </a:p>
          <a:p>
            <a:pPr algn="just"/>
            <a:endParaRPr lang="en-IN" sz="2000" dirty="0"/>
          </a:p>
        </p:txBody>
      </p:sp>
      <p:pic>
        <p:nvPicPr>
          <p:cNvPr id="7" name="Picture 6">
            <a:extLst>
              <a:ext uri="{FF2B5EF4-FFF2-40B4-BE49-F238E27FC236}">
                <a16:creationId xmlns:a16="http://schemas.microsoft.com/office/drawing/2014/main" id="{293A9D58-F9EA-66BF-4248-65CF2AC66B02}"/>
              </a:ext>
            </a:extLst>
          </p:cNvPr>
          <p:cNvPicPr>
            <a:picLocks noChangeAspect="1"/>
          </p:cNvPicPr>
          <p:nvPr/>
        </p:nvPicPr>
        <p:blipFill>
          <a:blip r:embed="rId2"/>
          <a:stretch>
            <a:fillRect/>
          </a:stretch>
        </p:blipFill>
        <p:spPr>
          <a:xfrm>
            <a:off x="3747246" y="1599387"/>
            <a:ext cx="7909345" cy="4395352"/>
          </a:xfrm>
          <a:prstGeom prst="rect">
            <a:avLst/>
          </a:prstGeom>
        </p:spPr>
      </p:pic>
    </p:spTree>
    <p:extLst>
      <p:ext uri="{BB962C8B-B14F-4D97-AF65-F5344CB8AC3E}">
        <p14:creationId xmlns:p14="http://schemas.microsoft.com/office/powerpoint/2010/main" val="2914764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103</TotalTime>
  <Words>621</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Varshini Srinivasan</dc:creator>
  <cp:lastModifiedBy>Varshini Srinivasan</cp:lastModifiedBy>
  <cp:revision>26</cp:revision>
  <dcterms:created xsi:type="dcterms:W3CDTF">2023-04-06T11:04:00Z</dcterms:created>
  <dcterms:modified xsi:type="dcterms:W3CDTF">2023-04-06T12:47:25Z</dcterms:modified>
</cp:coreProperties>
</file>