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1" r:id="rId6"/>
    <p:sldId id="263" r:id="rId7"/>
    <p:sldId id="264" r:id="rId8"/>
    <p:sldId id="267" r:id="rId9"/>
    <p:sldId id="269" r:id="rId10"/>
    <p:sldId id="270" r:id="rId11"/>
    <p:sldId id="271" r:id="rId12"/>
    <p:sldId id="277" r:id="rId13"/>
    <p:sldId id="272" r:id="rId14"/>
    <p:sldId id="273" r:id="rId15"/>
    <p:sldId id="274" r:id="rId16"/>
    <p:sldId id="275" r:id="rId17"/>
    <p:sldId id="279" r:id="rId18"/>
    <p:sldId id="283" r:id="rId19"/>
    <p:sldId id="284" r:id="rId20"/>
    <p:sldId id="286" r:id="rId21"/>
    <p:sldId id="285" r:id="rId22"/>
    <p:sldId id="287" r:id="rId23"/>
    <p:sldId id="288" r:id="rId24"/>
    <p:sldId id="289"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DC63-0EE6-4266-A9F2-BA4BF324F336}" v="260" dt="2023-10-15T10:58:03.351"/>
    <p1510:client id="{4D4BBAC0-DA14-488D-B9B8-D0549C8DCF88}" v="639" dt="2023-10-19T10:04:22.632"/>
    <p1510:client id="{60068E31-FDCB-46EC-92B3-35A9DAFD49D0}" v="419" dt="2023-10-15T14:34:24.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D3D9E-C8B3-488A-BBD8-4594AA01FA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FD1D07-B723-4657-9F43-3D270F68FF6E}">
      <dgm:prSet/>
      <dgm:spPr/>
      <dgm:t>
        <a:bodyPr/>
        <a:lstStyle/>
        <a:p>
          <a:pPr>
            <a:lnSpc>
              <a:spcPct val="100000"/>
            </a:lnSpc>
          </a:pPr>
          <a:r>
            <a:rPr lang="en-US" dirty="0">
              <a:solidFill>
                <a:schemeClr val="bg1"/>
              </a:solidFill>
            </a:rPr>
            <a:t>Electricity price prediction is a crucial task in the energy sector, helping both consumers and producers make informed decisions about their energy usage and trading.</a:t>
          </a:r>
        </a:p>
      </dgm:t>
    </dgm:pt>
    <dgm:pt modelId="{F580DE37-E998-4E8E-ACA5-DA53F48A1BBD}" type="parTrans" cxnId="{154E175D-030E-4DCD-822B-92DB5B54207D}">
      <dgm:prSet/>
      <dgm:spPr/>
      <dgm:t>
        <a:bodyPr/>
        <a:lstStyle/>
        <a:p>
          <a:endParaRPr lang="en-US"/>
        </a:p>
      </dgm:t>
    </dgm:pt>
    <dgm:pt modelId="{489A4CDC-EFC9-4B5F-8042-F3F84322BC69}" type="sibTrans" cxnId="{154E175D-030E-4DCD-822B-92DB5B54207D}">
      <dgm:prSet/>
      <dgm:spPr/>
      <dgm:t>
        <a:bodyPr/>
        <a:lstStyle/>
        <a:p>
          <a:endParaRPr lang="en-US"/>
        </a:p>
      </dgm:t>
    </dgm:pt>
    <dgm:pt modelId="{FFBA4352-873C-46A1-97AC-ABE33622CF40}">
      <dgm:prSet/>
      <dgm:spPr/>
      <dgm:t>
        <a:bodyPr/>
        <a:lstStyle/>
        <a:p>
          <a:pPr>
            <a:lnSpc>
              <a:spcPct val="100000"/>
            </a:lnSpc>
          </a:pPr>
          <a:r>
            <a:rPr lang="en-US" dirty="0">
              <a:solidFill>
                <a:schemeClr val="bg1"/>
              </a:solidFill>
            </a:rPr>
            <a:t>Predicting electricity prices is a complex task that requires a combination of different analyses and data sources. Here are some approaches and analyses you can consider for electricity price prediction</a:t>
          </a:r>
        </a:p>
      </dgm:t>
    </dgm:pt>
    <dgm:pt modelId="{ACDB6BE3-DF8E-4E25-879D-C82087AF82C0}" type="parTrans" cxnId="{4FB64F33-4354-4CCB-AEA0-17B9DD5935A1}">
      <dgm:prSet/>
      <dgm:spPr/>
      <dgm:t>
        <a:bodyPr/>
        <a:lstStyle/>
        <a:p>
          <a:endParaRPr lang="en-US"/>
        </a:p>
      </dgm:t>
    </dgm:pt>
    <dgm:pt modelId="{4DFADB24-1D7A-4A19-A328-44BFDCD488DD}" type="sibTrans" cxnId="{4FB64F33-4354-4CCB-AEA0-17B9DD5935A1}">
      <dgm:prSet/>
      <dgm:spPr/>
      <dgm:t>
        <a:bodyPr/>
        <a:lstStyle/>
        <a:p>
          <a:endParaRPr lang="en-US"/>
        </a:p>
      </dgm:t>
    </dgm:pt>
    <dgm:pt modelId="{DA2A0D07-810B-449C-A0C6-1106524F7182}" type="pres">
      <dgm:prSet presAssocID="{430D3D9E-C8B3-488A-BBD8-4594AA01FA8E}" presName="root" presStyleCnt="0">
        <dgm:presLayoutVars>
          <dgm:dir/>
          <dgm:resizeHandles val="exact"/>
        </dgm:presLayoutVars>
      </dgm:prSet>
      <dgm:spPr/>
      <dgm:t>
        <a:bodyPr/>
        <a:lstStyle/>
        <a:p>
          <a:endParaRPr lang="en-US"/>
        </a:p>
      </dgm:t>
    </dgm:pt>
    <dgm:pt modelId="{0A3B859A-C24C-47F7-AF00-C843955C66F4}" type="pres">
      <dgm:prSet presAssocID="{2DFD1D07-B723-4657-9F43-3D270F68FF6E}" presName="compNode" presStyleCnt="0"/>
      <dgm:spPr/>
    </dgm:pt>
    <dgm:pt modelId="{66955E04-5F7C-4702-80BD-E0E9294EEE0F}" type="pres">
      <dgm:prSet presAssocID="{2DFD1D07-B723-4657-9F43-3D270F68FF6E}" presName="bgRect" presStyleLbl="bgShp" presStyleIdx="0" presStyleCnt="2"/>
      <dgm:spPr/>
    </dgm:pt>
    <dgm:pt modelId="{F06FD64B-6777-42F0-BB96-9314DB142701}" type="pres">
      <dgm:prSet presAssocID="{2DFD1D07-B723-4657-9F43-3D270F68FF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Lightbulb"/>
        </a:ext>
      </dgm:extLst>
    </dgm:pt>
    <dgm:pt modelId="{58C8358F-FE0B-4AB2-832B-6408FB1C23B0}" type="pres">
      <dgm:prSet presAssocID="{2DFD1D07-B723-4657-9F43-3D270F68FF6E}" presName="spaceRect" presStyleCnt="0"/>
      <dgm:spPr/>
    </dgm:pt>
    <dgm:pt modelId="{131DD31A-E4FB-4CBE-9DC7-BE930EB9E6BF}" type="pres">
      <dgm:prSet presAssocID="{2DFD1D07-B723-4657-9F43-3D270F68FF6E}" presName="parTx" presStyleLbl="revTx" presStyleIdx="0" presStyleCnt="2">
        <dgm:presLayoutVars>
          <dgm:chMax val="0"/>
          <dgm:chPref val="0"/>
        </dgm:presLayoutVars>
      </dgm:prSet>
      <dgm:spPr/>
      <dgm:t>
        <a:bodyPr/>
        <a:lstStyle/>
        <a:p>
          <a:endParaRPr lang="en-US"/>
        </a:p>
      </dgm:t>
    </dgm:pt>
    <dgm:pt modelId="{06E91E15-694B-45C5-8820-DE3AEABACC92}" type="pres">
      <dgm:prSet presAssocID="{489A4CDC-EFC9-4B5F-8042-F3F84322BC69}" presName="sibTrans" presStyleCnt="0"/>
      <dgm:spPr/>
    </dgm:pt>
    <dgm:pt modelId="{3D4A1500-50B4-4063-B5A8-AB25D77608BE}" type="pres">
      <dgm:prSet presAssocID="{FFBA4352-873C-46A1-97AC-ABE33622CF40}" presName="compNode" presStyleCnt="0"/>
      <dgm:spPr/>
    </dgm:pt>
    <dgm:pt modelId="{B6C91135-98F5-478C-A278-BF5E5593AFCA}" type="pres">
      <dgm:prSet presAssocID="{FFBA4352-873C-46A1-97AC-ABE33622CF40}" presName="bgRect" presStyleLbl="bgShp" presStyleIdx="1" presStyleCnt="2"/>
      <dgm:spPr/>
    </dgm:pt>
    <dgm:pt modelId="{7A9967DA-B33F-45E1-9FE5-612088491117}" type="pres">
      <dgm:prSet presAssocID="{FFBA4352-873C-46A1-97AC-ABE33622C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Processor"/>
        </a:ext>
      </dgm:extLst>
    </dgm:pt>
    <dgm:pt modelId="{63DFF8B0-94A4-4456-918A-9B4AA740ED5E}" type="pres">
      <dgm:prSet presAssocID="{FFBA4352-873C-46A1-97AC-ABE33622CF40}" presName="spaceRect" presStyleCnt="0"/>
      <dgm:spPr/>
    </dgm:pt>
    <dgm:pt modelId="{34588C26-DF63-41F9-AA4C-77D73EE8A6B5}" type="pres">
      <dgm:prSet presAssocID="{FFBA4352-873C-46A1-97AC-ABE33622CF40}" presName="parTx" presStyleLbl="revTx" presStyleIdx="1" presStyleCnt="2">
        <dgm:presLayoutVars>
          <dgm:chMax val="0"/>
          <dgm:chPref val="0"/>
        </dgm:presLayoutVars>
      </dgm:prSet>
      <dgm:spPr/>
      <dgm:t>
        <a:bodyPr/>
        <a:lstStyle/>
        <a:p>
          <a:endParaRPr lang="en-US"/>
        </a:p>
      </dgm:t>
    </dgm:pt>
  </dgm:ptLst>
  <dgm:cxnLst>
    <dgm:cxn modelId="{154E175D-030E-4DCD-822B-92DB5B54207D}" srcId="{430D3D9E-C8B3-488A-BBD8-4594AA01FA8E}" destId="{2DFD1D07-B723-4657-9F43-3D270F68FF6E}" srcOrd="0" destOrd="0" parTransId="{F580DE37-E998-4E8E-ACA5-DA53F48A1BBD}" sibTransId="{489A4CDC-EFC9-4B5F-8042-F3F84322BC69}"/>
    <dgm:cxn modelId="{9105C64C-DECA-4608-A89A-792CC0F796AC}" type="presOf" srcId="{FFBA4352-873C-46A1-97AC-ABE33622CF40}" destId="{34588C26-DF63-41F9-AA4C-77D73EE8A6B5}" srcOrd="0" destOrd="0" presId="urn:microsoft.com/office/officeart/2018/2/layout/IconVerticalSolidList"/>
    <dgm:cxn modelId="{51AF46E0-15CD-4F45-BBBC-A8C3D9AC4A3E}" type="presOf" srcId="{2DFD1D07-B723-4657-9F43-3D270F68FF6E}" destId="{131DD31A-E4FB-4CBE-9DC7-BE930EB9E6BF}" srcOrd="0" destOrd="0" presId="urn:microsoft.com/office/officeart/2018/2/layout/IconVerticalSolidList"/>
    <dgm:cxn modelId="{4FB64F33-4354-4CCB-AEA0-17B9DD5935A1}" srcId="{430D3D9E-C8B3-488A-BBD8-4594AA01FA8E}" destId="{FFBA4352-873C-46A1-97AC-ABE33622CF40}" srcOrd="1" destOrd="0" parTransId="{ACDB6BE3-DF8E-4E25-879D-C82087AF82C0}" sibTransId="{4DFADB24-1D7A-4A19-A328-44BFDCD488DD}"/>
    <dgm:cxn modelId="{23A9903E-D7E8-4EA3-88C1-CCF2ED6C2283}" type="presOf" srcId="{430D3D9E-C8B3-488A-BBD8-4594AA01FA8E}" destId="{DA2A0D07-810B-449C-A0C6-1106524F7182}" srcOrd="0" destOrd="0" presId="urn:microsoft.com/office/officeart/2018/2/layout/IconVerticalSolidList"/>
    <dgm:cxn modelId="{8B8BACF1-72A6-4120-869E-AB9275840583}" type="presParOf" srcId="{DA2A0D07-810B-449C-A0C6-1106524F7182}" destId="{0A3B859A-C24C-47F7-AF00-C843955C66F4}" srcOrd="0" destOrd="0" presId="urn:microsoft.com/office/officeart/2018/2/layout/IconVerticalSolidList"/>
    <dgm:cxn modelId="{DC7F6347-D391-4947-BB18-225619C5FE9C}" type="presParOf" srcId="{0A3B859A-C24C-47F7-AF00-C843955C66F4}" destId="{66955E04-5F7C-4702-80BD-E0E9294EEE0F}" srcOrd="0" destOrd="0" presId="urn:microsoft.com/office/officeart/2018/2/layout/IconVerticalSolidList"/>
    <dgm:cxn modelId="{B5A2C605-678C-4382-9455-319167D01219}" type="presParOf" srcId="{0A3B859A-C24C-47F7-AF00-C843955C66F4}" destId="{F06FD64B-6777-42F0-BB96-9314DB142701}" srcOrd="1" destOrd="0" presId="urn:microsoft.com/office/officeart/2018/2/layout/IconVerticalSolidList"/>
    <dgm:cxn modelId="{277F10A1-DFD4-4327-9257-8F82737CB380}" type="presParOf" srcId="{0A3B859A-C24C-47F7-AF00-C843955C66F4}" destId="{58C8358F-FE0B-4AB2-832B-6408FB1C23B0}" srcOrd="2" destOrd="0" presId="urn:microsoft.com/office/officeart/2018/2/layout/IconVerticalSolidList"/>
    <dgm:cxn modelId="{B858EBB3-7525-4EF9-B3DC-957A05B768B7}" type="presParOf" srcId="{0A3B859A-C24C-47F7-AF00-C843955C66F4}" destId="{131DD31A-E4FB-4CBE-9DC7-BE930EB9E6BF}" srcOrd="3" destOrd="0" presId="urn:microsoft.com/office/officeart/2018/2/layout/IconVerticalSolidList"/>
    <dgm:cxn modelId="{0EDEE855-B834-48DB-9E26-46815CC55063}" type="presParOf" srcId="{DA2A0D07-810B-449C-A0C6-1106524F7182}" destId="{06E91E15-694B-45C5-8820-DE3AEABACC92}" srcOrd="1" destOrd="0" presId="urn:microsoft.com/office/officeart/2018/2/layout/IconVerticalSolidList"/>
    <dgm:cxn modelId="{8CAC6FD5-AFD9-4A19-9E45-82B5A7D4D574}" type="presParOf" srcId="{DA2A0D07-810B-449C-A0C6-1106524F7182}" destId="{3D4A1500-50B4-4063-B5A8-AB25D77608BE}" srcOrd="2" destOrd="0" presId="urn:microsoft.com/office/officeart/2018/2/layout/IconVerticalSolidList"/>
    <dgm:cxn modelId="{CB20A376-812C-47D7-AA2D-80F8873B151E}" type="presParOf" srcId="{3D4A1500-50B4-4063-B5A8-AB25D77608BE}" destId="{B6C91135-98F5-478C-A278-BF5E5593AFCA}" srcOrd="0" destOrd="0" presId="urn:microsoft.com/office/officeart/2018/2/layout/IconVerticalSolidList"/>
    <dgm:cxn modelId="{A2170280-7A1A-4FD5-B7D7-C8CB2D44AE6F}" type="presParOf" srcId="{3D4A1500-50B4-4063-B5A8-AB25D77608BE}" destId="{7A9967DA-B33F-45E1-9FE5-612088491117}" srcOrd="1" destOrd="0" presId="urn:microsoft.com/office/officeart/2018/2/layout/IconVerticalSolidList"/>
    <dgm:cxn modelId="{4666810F-C20E-481C-98AF-08EAA7E0DB4D}" type="presParOf" srcId="{3D4A1500-50B4-4063-B5A8-AB25D77608BE}" destId="{63DFF8B0-94A4-4456-918A-9B4AA740ED5E}" srcOrd="2" destOrd="0" presId="urn:microsoft.com/office/officeart/2018/2/layout/IconVerticalSolidList"/>
    <dgm:cxn modelId="{730E2836-C44E-4169-A02F-ABBDC3893920}" type="presParOf" srcId="{3D4A1500-50B4-4063-B5A8-AB25D77608BE}" destId="{34588C26-DF63-41F9-AA4C-77D73EE8A6B5}"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5E04-5F7C-4702-80BD-E0E9294EEE0F}">
      <dsp:nvSpPr>
        <dsp:cNvPr id="0" name=""/>
        <dsp:cNvSpPr/>
      </dsp:nvSpPr>
      <dsp:spPr>
        <a:xfrm>
          <a:off x="0" y="579656"/>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FD64B-6777-42F0-BB96-9314DB142701}">
      <dsp:nvSpPr>
        <dsp:cNvPr id="0" name=""/>
        <dsp:cNvSpPr/>
      </dsp:nvSpPr>
      <dsp:spPr>
        <a:xfrm>
          <a:off x="323715" y="820437"/>
          <a:ext cx="588574" cy="588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DD31A-E4FB-4CBE-9DC7-BE930EB9E6BF}">
      <dsp:nvSpPr>
        <dsp:cNvPr id="0" name=""/>
        <dsp:cNvSpPr/>
      </dsp:nvSpPr>
      <dsp:spPr>
        <a:xfrm>
          <a:off x="1236006" y="579656"/>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bg1"/>
              </a:solidFill>
            </a:rPr>
            <a:t>Electricity price prediction is a crucial task in the energy sector, helping both consumers and producers make informed decisions about their energy usage and trading.</a:t>
          </a:r>
        </a:p>
      </dsp:txBody>
      <dsp:txXfrm>
        <a:off x="1236006" y="579656"/>
        <a:ext cx="8669992" cy="1070135"/>
      </dsp:txXfrm>
    </dsp:sp>
    <dsp:sp modelId="{B6C91135-98F5-478C-A278-BF5E5593AFCA}">
      <dsp:nvSpPr>
        <dsp:cNvPr id="0" name=""/>
        <dsp:cNvSpPr/>
      </dsp:nvSpPr>
      <dsp:spPr>
        <a:xfrm>
          <a:off x="0" y="1917325"/>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967DA-B33F-45E1-9FE5-612088491117}">
      <dsp:nvSpPr>
        <dsp:cNvPr id="0" name=""/>
        <dsp:cNvSpPr/>
      </dsp:nvSpPr>
      <dsp:spPr>
        <a:xfrm>
          <a:off x="323715" y="2158106"/>
          <a:ext cx="588574" cy="588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88C26-DF63-41F9-AA4C-77D73EE8A6B5}">
      <dsp:nvSpPr>
        <dsp:cNvPr id="0" name=""/>
        <dsp:cNvSpPr/>
      </dsp:nvSpPr>
      <dsp:spPr>
        <a:xfrm>
          <a:off x="1236006" y="1917325"/>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bg1"/>
              </a:solidFill>
            </a:rPr>
            <a:t>Predicting electricity prices is a complex task that requires a combination of different analyses and data sources. Here are some approaches and analyses you can consider for electricity price prediction</a:t>
          </a:r>
        </a:p>
      </dsp:txBody>
      <dsp:txXfrm>
        <a:off x="1236006" y="1917325"/>
        <a:ext cx="8669992" cy="10701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pPr/>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0982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1152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0437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130822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65025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19208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94290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405152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236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583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pPr/>
              <a:t>10/17/2023</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pPr/>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xmlns="" val="310838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10/17/2023</a:t>
            </a:fld>
            <a:endParaRPr lang="en-US" dirty="0"/>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102994319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70105F5E-5B61-4F51-927C-5B28DB7DD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EC48354D-16E9-4575-B90B-6F6DE75D4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9850010" cy="3793336"/>
          </a:xfrm>
        </p:spPr>
        <p:txBody>
          <a:bodyPr anchor="t">
            <a:normAutofit/>
          </a:bodyPr>
          <a:lstStyle/>
          <a:p>
            <a:r>
              <a:rPr lang="en-US" sz="6600" dirty="0"/>
              <a:t>APPLIED DATA SCIENCE</a:t>
            </a:r>
          </a:p>
        </p:txBody>
      </p:sp>
      <p:sp>
        <p:nvSpPr>
          <p:cNvPr id="3" name="Subtitle 2"/>
          <p:cNvSpPr>
            <a:spLocks noGrp="1"/>
          </p:cNvSpPr>
          <p:nvPr>
            <p:ph type="subTitle" idx="1"/>
          </p:nvPr>
        </p:nvSpPr>
        <p:spPr>
          <a:xfrm>
            <a:off x="884208" y="4274638"/>
            <a:ext cx="9816405" cy="1509373"/>
          </a:xfrm>
        </p:spPr>
        <p:txBody>
          <a:bodyPr anchor="t">
            <a:normAutofit/>
          </a:bodyPr>
          <a:lstStyle/>
          <a:p>
            <a:r>
              <a:rPr lang="en-US" sz="2400" b="1" dirty="0">
                <a:latin typeface="Bookman Old Style"/>
                <a:cs typeface="Calibri"/>
              </a:rPr>
              <a:t>SRINIVASAN.C , </a:t>
            </a:r>
            <a:endParaRPr lang="en-US" dirty="0">
              <a:latin typeface="Bookman Old Style"/>
              <a:cs typeface="Calibri"/>
            </a:endParaRPr>
          </a:p>
          <a:p>
            <a:r>
              <a:rPr lang="en-US" sz="2400" b="1" dirty="0">
                <a:latin typeface="Bookman Old Style"/>
                <a:cs typeface="Calibri"/>
              </a:rPr>
              <a:t>VIDYAA VIKAS COLLEGE OF ENGINEERING AND TECHNOLOGY</a:t>
            </a:r>
            <a:endParaRPr lang="en-US" dirty="0">
              <a:latin typeface="Bookman Old Style"/>
            </a:endParaRPr>
          </a:p>
        </p:txBody>
      </p:sp>
      <p:cxnSp>
        <p:nvCxnSpPr>
          <p:cNvPr id="25" name="Straight Connector 24">
            <a:extLst>
              <a:ext uri="{FF2B5EF4-FFF2-40B4-BE49-F238E27FC236}">
                <a16:creationId xmlns:a16="http://schemas.microsoft.com/office/drawing/2014/main" xmlns="" id="{336FDCA7-0AF2-4082-9481-EF2C115F22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76036A1-3888-65A9-A989-6C17EDD22931}"/>
              </a:ext>
            </a:extLst>
          </p:cNvPr>
          <p:cNvSpPr>
            <a:spLocks noGrp="1"/>
          </p:cNvSpPr>
          <p:nvPr>
            <p:ph type="title"/>
          </p:nvPr>
        </p:nvSpPr>
        <p:spPr>
          <a:xfrm>
            <a:off x="1143001" y="1203678"/>
            <a:ext cx="3894412" cy="2028707"/>
          </a:xfrm>
        </p:spPr>
        <p:txBody>
          <a:bodyPr anchor="t">
            <a:normAutofit/>
          </a:bodyPr>
          <a:lstStyle/>
          <a:p>
            <a:r>
              <a:rPr lang="en-US" dirty="0"/>
              <a:t>TIME OF USE ANALYSIS</a:t>
            </a:r>
          </a:p>
        </p:txBody>
      </p:sp>
      <p:sp>
        <p:nvSpPr>
          <p:cNvPr id="3" name="Content Placeholder 2">
            <a:extLst>
              <a:ext uri="{FF2B5EF4-FFF2-40B4-BE49-F238E27FC236}">
                <a16:creationId xmlns:a16="http://schemas.microsoft.com/office/drawing/2014/main" xmlns="" id="{844AF6D7-FD92-D3D8-2535-C64C1B9356F5}"/>
              </a:ext>
            </a:extLst>
          </p:cNvPr>
          <p:cNvSpPr>
            <a:spLocks noGrp="1"/>
          </p:cNvSpPr>
          <p:nvPr>
            <p:ph idx="1"/>
          </p:nvPr>
        </p:nvSpPr>
        <p:spPr>
          <a:xfrm>
            <a:off x="5582944" y="555022"/>
            <a:ext cx="5595452" cy="4268582"/>
          </a:xfrm>
        </p:spPr>
        <p:txBody>
          <a:bodyPr vert="horz" lIns="91440" tIns="45720" rIns="91440" bIns="45720" rtlCol="0" anchor="b">
            <a:normAutofit/>
          </a:bodyPr>
          <a:lstStyle/>
          <a:p>
            <a:pPr algn="just"/>
            <a:r>
              <a:rPr lang="en-US" dirty="0">
                <a:latin typeface="Consolas"/>
                <a:ea typeface="+mn-lt"/>
                <a:cs typeface="+mn-lt"/>
              </a:rPr>
              <a:t>Some regions have time-of-use pricing structures where prices vary based on the time of day. Incorporating this information can be crucial for accurate predictions.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9585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8CAF6A9-38D1-D1E5-F6CC-F76D1C371336}"/>
              </a:ext>
            </a:extLst>
          </p:cNvPr>
          <p:cNvSpPr>
            <a:spLocks noGrp="1"/>
          </p:cNvSpPr>
          <p:nvPr>
            <p:ph type="title"/>
          </p:nvPr>
        </p:nvSpPr>
        <p:spPr>
          <a:xfrm>
            <a:off x="1143001" y="1203678"/>
            <a:ext cx="3894412" cy="2028707"/>
          </a:xfrm>
        </p:spPr>
        <p:txBody>
          <a:bodyPr anchor="t">
            <a:normAutofit/>
          </a:bodyPr>
          <a:lstStyle/>
          <a:p>
            <a:r>
              <a:rPr lang="en-US" dirty="0"/>
              <a:t>MACHINE LEARNING ENSEMBLES</a:t>
            </a:r>
          </a:p>
        </p:txBody>
      </p:sp>
      <p:sp>
        <p:nvSpPr>
          <p:cNvPr id="3" name="Content Placeholder 2">
            <a:extLst>
              <a:ext uri="{FF2B5EF4-FFF2-40B4-BE49-F238E27FC236}">
                <a16:creationId xmlns:a16="http://schemas.microsoft.com/office/drawing/2014/main" xmlns="" id="{4F9472ED-7BE5-8C63-1008-8963829B4B55}"/>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Combine multiple machine learning models to create an ensemble for more robust predictions. Techniques like stacking and bagging can be helpful.</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1135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613D117D-374B-3232-F46C-51C74E273047}"/>
              </a:ext>
            </a:extLst>
          </p:cNvPr>
          <p:cNvSpPr>
            <a:spLocks noGrp="1"/>
          </p:cNvSpPr>
          <p:nvPr>
            <p:ph type="title"/>
          </p:nvPr>
        </p:nvSpPr>
        <p:spPr>
          <a:xfrm>
            <a:off x="1143001" y="1203678"/>
            <a:ext cx="3894412" cy="2028707"/>
          </a:xfrm>
        </p:spPr>
        <p:txBody>
          <a:bodyPr anchor="t">
            <a:normAutofit/>
          </a:bodyPr>
          <a:lstStyle/>
          <a:p>
            <a:r>
              <a:rPr lang="en-US" dirty="0"/>
              <a:t>ANALOMY DETECTION</a:t>
            </a:r>
          </a:p>
        </p:txBody>
      </p:sp>
      <p:sp>
        <p:nvSpPr>
          <p:cNvPr id="3" name="Content Placeholder 2">
            <a:extLst>
              <a:ext uri="{FF2B5EF4-FFF2-40B4-BE49-F238E27FC236}">
                <a16:creationId xmlns:a16="http://schemas.microsoft.com/office/drawing/2014/main" xmlns="" id="{E4B95ACB-0F85-3F52-BAAA-8B3EDA2F443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Implement anomaly detection techniques to identify sudden and unexpected price changes. These anomalies may be due to market manipulation or unforeseen events.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3603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28AC838-92EA-6CF2-0451-B768AAB052B2}"/>
              </a:ext>
            </a:extLst>
          </p:cNvPr>
          <p:cNvSpPr>
            <a:spLocks noGrp="1"/>
          </p:cNvSpPr>
          <p:nvPr>
            <p:ph type="title"/>
          </p:nvPr>
        </p:nvSpPr>
        <p:spPr>
          <a:xfrm>
            <a:off x="1143001" y="1203678"/>
            <a:ext cx="3894412" cy="2028707"/>
          </a:xfrm>
        </p:spPr>
        <p:txBody>
          <a:bodyPr anchor="t">
            <a:normAutofit/>
          </a:bodyPr>
          <a:lstStyle/>
          <a:p>
            <a:r>
              <a:rPr lang="en-US" dirty="0"/>
              <a:t>BACKTESTING AND EVALUATION</a:t>
            </a:r>
            <a:endParaRPr lang="en-US">
              <a:ea typeface="+mj-lt"/>
              <a:cs typeface="+mj-lt"/>
            </a:endParaRPr>
          </a:p>
        </p:txBody>
      </p:sp>
      <p:sp>
        <p:nvSpPr>
          <p:cNvPr id="3" name="Content Placeholder 2">
            <a:extLst>
              <a:ext uri="{FF2B5EF4-FFF2-40B4-BE49-F238E27FC236}">
                <a16:creationId xmlns:a16="http://schemas.microsoft.com/office/drawing/2014/main" xmlns="" id="{EBA678D8-09E2-3781-C281-CD0C55BFC304}"/>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Regularly </a:t>
            </a:r>
            <a:r>
              <a:rPr lang="en-US" err="1">
                <a:latin typeface="Consolas"/>
                <a:ea typeface="+mn-lt"/>
                <a:cs typeface="+mn-lt"/>
              </a:rPr>
              <a:t>backtest</a:t>
            </a:r>
            <a:r>
              <a:rPr lang="en-US" dirty="0">
                <a:latin typeface="Consolas"/>
                <a:ea typeface="+mn-lt"/>
                <a:cs typeface="+mn-lt"/>
              </a:rPr>
              <a:t> your models and evaluate their performance using metrics like Mean Absolute Error (MAE), Mean Squared Error (MSE), or Root Mean Squared Error (RMSE).</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770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26BC624-B020-BB6A-C143-B6E49558F93F}"/>
              </a:ext>
            </a:extLst>
          </p:cNvPr>
          <p:cNvSpPr>
            <a:spLocks noGrp="1"/>
          </p:cNvSpPr>
          <p:nvPr>
            <p:ph type="title"/>
          </p:nvPr>
        </p:nvSpPr>
        <p:spPr>
          <a:xfrm>
            <a:off x="1143001" y="1203678"/>
            <a:ext cx="3894412" cy="2028707"/>
          </a:xfrm>
        </p:spPr>
        <p:txBody>
          <a:bodyPr anchor="t">
            <a:normAutofit/>
          </a:bodyPr>
          <a:lstStyle/>
          <a:p>
            <a:r>
              <a:rPr lang="en-US" dirty="0"/>
              <a:t>DATA SOURCES</a:t>
            </a:r>
          </a:p>
        </p:txBody>
      </p:sp>
      <p:sp>
        <p:nvSpPr>
          <p:cNvPr id="3" name="Content Placeholder 2">
            <a:extLst>
              <a:ext uri="{FF2B5EF4-FFF2-40B4-BE49-F238E27FC236}">
                <a16:creationId xmlns:a16="http://schemas.microsoft.com/office/drawing/2014/main" xmlns="" id="{3C401D95-B62C-1291-0090-5CA7618ADE7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Access a wide range of data sources, including market data, historical electricity prices, weather data, and more. Ensure data quality and consistency.</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2883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3B1DEAD-5D04-59B4-2F4C-DF33AFEB183C}"/>
              </a:ext>
            </a:extLst>
          </p:cNvPr>
          <p:cNvSpPr>
            <a:spLocks noGrp="1"/>
          </p:cNvSpPr>
          <p:nvPr>
            <p:ph type="title"/>
          </p:nvPr>
        </p:nvSpPr>
        <p:spPr>
          <a:xfrm>
            <a:off x="1143001" y="1203678"/>
            <a:ext cx="3894412" cy="2028707"/>
          </a:xfrm>
        </p:spPr>
        <p:txBody>
          <a:bodyPr anchor="t">
            <a:normAutofit/>
          </a:bodyPr>
          <a:lstStyle/>
          <a:p>
            <a:r>
              <a:rPr lang="en-US" dirty="0"/>
              <a:t>REGULATORY CHANGES</a:t>
            </a:r>
          </a:p>
        </p:txBody>
      </p:sp>
      <p:sp>
        <p:nvSpPr>
          <p:cNvPr id="3" name="Content Placeholder 2">
            <a:extLst>
              <a:ext uri="{FF2B5EF4-FFF2-40B4-BE49-F238E27FC236}">
                <a16:creationId xmlns:a16="http://schemas.microsoft.com/office/drawing/2014/main" xmlns="" id="{007C3ED8-6772-23ED-9249-062FBBF1149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Stay informed about regulatory changes and their potential impacts on electricity prices. Incorporate this information into your analysis.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8203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A0F1732-AFE2-9380-40E5-798068400E92}"/>
              </a:ext>
            </a:extLst>
          </p:cNvPr>
          <p:cNvSpPr>
            <a:spLocks noGrp="1"/>
          </p:cNvSpPr>
          <p:nvPr>
            <p:ph type="title"/>
          </p:nvPr>
        </p:nvSpPr>
        <p:spPr>
          <a:xfrm>
            <a:off x="1143001" y="1203678"/>
            <a:ext cx="3894412" cy="2028707"/>
          </a:xfrm>
        </p:spPr>
        <p:txBody>
          <a:bodyPr anchor="t">
            <a:normAutofit/>
          </a:bodyPr>
          <a:lstStyle/>
          <a:p>
            <a:r>
              <a:rPr lang="en-US" sz="3700"/>
              <a:t>MACHINE LEARNING AND LIBRARIES</a:t>
            </a:r>
          </a:p>
        </p:txBody>
      </p:sp>
      <p:sp>
        <p:nvSpPr>
          <p:cNvPr id="3" name="Content Placeholder 2">
            <a:extLst>
              <a:ext uri="{FF2B5EF4-FFF2-40B4-BE49-F238E27FC236}">
                <a16:creationId xmlns:a16="http://schemas.microsoft.com/office/drawing/2014/main" xmlns="" id="{A1B9D763-083A-DA50-ACA3-3D31706F41BA}"/>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Utilize machine learning libraries such as scikit-learn, TensorFlow, or </a:t>
            </a:r>
            <a:r>
              <a:rPr lang="en-US" dirty="0" err="1">
                <a:latin typeface="Consolas"/>
                <a:ea typeface="+mn-lt"/>
                <a:cs typeface="+mn-lt"/>
              </a:rPr>
              <a:t>PyTorch</a:t>
            </a:r>
            <a:r>
              <a:rPr lang="en-US" dirty="0">
                <a:latin typeface="Consolas"/>
                <a:ea typeface="+mn-lt"/>
                <a:cs typeface="+mn-lt"/>
              </a:rPr>
              <a:t>, and platforms like Python or R for analysis and modeling.</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1278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F10620F-8A01-0BC4-37FC-63E0990C437C}"/>
              </a:ext>
            </a:extLst>
          </p:cNvPr>
          <p:cNvSpPr>
            <a:spLocks noGrp="1"/>
          </p:cNvSpPr>
          <p:nvPr>
            <p:ph type="title"/>
          </p:nvPr>
        </p:nvSpPr>
        <p:spPr>
          <a:xfrm>
            <a:off x="682926" y="1002395"/>
            <a:ext cx="3894412" cy="2028707"/>
          </a:xfrm>
        </p:spPr>
        <p:txBody>
          <a:bodyPr anchor="t">
            <a:normAutofit/>
          </a:bodyPr>
          <a:lstStyle/>
          <a:p>
            <a:r>
              <a:rPr lang="en-US" dirty="0"/>
              <a:t>REAL-TIME DATA INTEGRATION</a:t>
            </a:r>
          </a:p>
        </p:txBody>
      </p:sp>
      <p:sp>
        <p:nvSpPr>
          <p:cNvPr id="3" name="Content Placeholder 2">
            <a:extLst>
              <a:ext uri="{FF2B5EF4-FFF2-40B4-BE49-F238E27FC236}">
                <a16:creationId xmlns:a16="http://schemas.microsoft.com/office/drawing/2014/main" xmlns="" id="{407C7602-B349-0224-7E64-0DC1BF318BE7}"/>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Implement real-time data feeds for up-to-the-minute information that can affect electricity prices.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5428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BC5A6525-7696-BD37-23B1-7729D0596368}"/>
              </a:ext>
            </a:extLst>
          </p:cNvPr>
          <p:cNvSpPr>
            <a:spLocks noGrp="1"/>
          </p:cNvSpPr>
          <p:nvPr>
            <p:ph type="title"/>
          </p:nvPr>
        </p:nvSpPr>
        <p:spPr>
          <a:xfrm>
            <a:off x="1143001" y="1203678"/>
            <a:ext cx="3894412" cy="2028707"/>
          </a:xfrm>
        </p:spPr>
        <p:txBody>
          <a:bodyPr anchor="t">
            <a:normAutofit/>
          </a:bodyPr>
          <a:lstStyle/>
          <a:p>
            <a:r>
              <a:rPr lang="en-US" dirty="0"/>
              <a:t>REQUIRED LIBRARIES</a:t>
            </a:r>
          </a:p>
        </p:txBody>
      </p:sp>
      <p:sp>
        <p:nvSpPr>
          <p:cNvPr id="3" name="Content Placeholder 2">
            <a:extLst>
              <a:ext uri="{FF2B5EF4-FFF2-40B4-BE49-F238E27FC236}">
                <a16:creationId xmlns:a16="http://schemas.microsoft.com/office/drawing/2014/main" xmlns="" id="{DA2076D8-89BC-ABE6-B453-6E090271AF66}"/>
              </a:ext>
            </a:extLst>
          </p:cNvPr>
          <p:cNvSpPr>
            <a:spLocks noGrp="1"/>
          </p:cNvSpPr>
          <p:nvPr>
            <p:ph idx="1"/>
          </p:nvPr>
        </p:nvSpPr>
        <p:spPr>
          <a:xfrm>
            <a:off x="5453548" y="1446418"/>
            <a:ext cx="5595452" cy="4268582"/>
          </a:xfrm>
        </p:spPr>
        <p:txBody>
          <a:bodyPr vert="horz" lIns="91440" tIns="45720" rIns="91440" bIns="45720" rtlCol="0" anchor="b">
            <a:noAutofit/>
          </a:bodyPr>
          <a:lstStyle/>
          <a:p>
            <a:pPr>
              <a:lnSpc>
                <a:spcPct val="110000"/>
              </a:lnSpc>
            </a:pPr>
            <a:r>
              <a:rPr lang="en-US" sz="1800" dirty="0">
                <a:latin typeface="Consolas"/>
                <a:ea typeface="+mn-lt"/>
                <a:cs typeface="+mn-lt"/>
              </a:rPr>
              <a:t>To import the required libraries for your electricity price prediction project, you can use Python. Here's an example of how to import the necessary libraries:</a:t>
            </a:r>
            <a:endParaRPr lang="en-US" sz="1800"/>
          </a:p>
          <a:p>
            <a:pPr marL="0" indent="0">
              <a:lnSpc>
                <a:spcPct val="110000"/>
              </a:lnSpc>
              <a:buNone/>
            </a:pPr>
            <a:r>
              <a:rPr lang="en-US" sz="1800" dirty="0">
                <a:latin typeface="Consolas"/>
                <a:ea typeface="+mn-lt"/>
                <a:cs typeface="+mn-lt"/>
              </a:rPr>
              <a:t>PROGRAM :</a:t>
            </a:r>
          </a:p>
          <a:p>
            <a:pPr marL="0" indent="0">
              <a:lnSpc>
                <a:spcPct val="110000"/>
              </a:lnSpc>
              <a:buNone/>
            </a:pPr>
            <a:r>
              <a:rPr lang="en-US" sz="1800" dirty="0">
                <a:latin typeface="Calibri"/>
                <a:ea typeface="+mn-lt"/>
                <a:cs typeface="+mn-lt"/>
              </a:rPr>
              <a:t>    import pandas as pd</a:t>
            </a:r>
            <a:endParaRPr lang="en-US" sz="1800">
              <a:latin typeface="Calibri"/>
              <a:ea typeface="+mn-lt"/>
              <a:cs typeface="Calibri"/>
            </a:endParaRPr>
          </a:p>
          <a:p>
            <a:pPr marL="0" indent="0">
              <a:lnSpc>
                <a:spcPct val="110000"/>
              </a:lnSpc>
              <a:buNone/>
            </a:pPr>
            <a:r>
              <a:rPr lang="en-US" sz="1800" dirty="0">
                <a:latin typeface="Calibri"/>
                <a:ea typeface="+mn-lt"/>
                <a:cs typeface="+mn-lt"/>
              </a:rPr>
              <a:t>    from </a:t>
            </a:r>
            <a:r>
              <a:rPr lang="en-US" sz="1800" err="1">
                <a:latin typeface="Calibri"/>
                <a:ea typeface="+mn-lt"/>
                <a:cs typeface="+mn-lt"/>
              </a:rPr>
              <a:t>sklearn.preprocessing</a:t>
            </a:r>
            <a:r>
              <a:rPr lang="en-US" sz="1800" dirty="0">
                <a:latin typeface="Calibri"/>
                <a:ea typeface="+mn-lt"/>
                <a:cs typeface="+mn-lt"/>
              </a:rPr>
              <a:t> import Imputer </a:t>
            </a:r>
            <a:endParaRPr lang="en-US" sz="1800">
              <a:latin typeface="Calibri"/>
              <a:ea typeface="+mn-lt"/>
              <a:cs typeface="Calibri"/>
            </a:endParaRPr>
          </a:p>
          <a:p>
            <a:pPr marL="0" indent="0">
              <a:lnSpc>
                <a:spcPct val="110000"/>
              </a:lnSpc>
              <a:buNone/>
            </a:pPr>
            <a:r>
              <a:rPr lang="en-US" sz="1800" dirty="0">
                <a:latin typeface="Calibri"/>
                <a:ea typeface="+mn-lt"/>
                <a:cs typeface="+mn-lt"/>
              </a:rPr>
              <a:t>    from </a:t>
            </a:r>
            <a:r>
              <a:rPr lang="en-US" sz="1800" err="1">
                <a:latin typeface="Calibri"/>
                <a:ea typeface="+mn-lt"/>
                <a:cs typeface="+mn-lt"/>
              </a:rPr>
              <a:t>sklearn.preprocessing</a:t>
            </a:r>
            <a:r>
              <a:rPr lang="en-US" sz="1800" dirty="0">
                <a:latin typeface="Calibri"/>
                <a:ea typeface="+mn-lt"/>
                <a:cs typeface="+mn-lt"/>
              </a:rPr>
              <a:t> import </a:t>
            </a:r>
            <a:r>
              <a:rPr lang="en-US" sz="1800" err="1">
                <a:latin typeface="Calibri"/>
                <a:ea typeface="+mn-lt"/>
                <a:cs typeface="+mn-lt"/>
              </a:rPr>
              <a:t>OneHotEncoder</a:t>
            </a:r>
            <a:endParaRPr lang="en-US" sz="1800">
              <a:latin typeface="Calibri"/>
              <a:ea typeface="+mn-lt"/>
              <a:cs typeface="Calibri"/>
            </a:endParaRPr>
          </a:p>
          <a:p>
            <a:pPr marL="0" indent="0">
              <a:lnSpc>
                <a:spcPct val="110000"/>
              </a:lnSpc>
              <a:buNone/>
            </a:pPr>
            <a:r>
              <a:rPr lang="en-US" sz="1800" dirty="0">
                <a:latin typeface="Calibri"/>
                <a:ea typeface="+mn-lt"/>
                <a:cs typeface="+mn-lt"/>
              </a:rPr>
              <a:t>    from </a:t>
            </a:r>
            <a:r>
              <a:rPr lang="en-US" sz="1800" err="1">
                <a:latin typeface="Calibri"/>
                <a:ea typeface="+mn-lt"/>
                <a:cs typeface="+mn-lt"/>
              </a:rPr>
              <a:t>sklearn.model_selection</a:t>
            </a:r>
            <a:r>
              <a:rPr lang="en-US" sz="1800" dirty="0">
                <a:latin typeface="Calibri"/>
                <a:ea typeface="+mn-lt"/>
                <a:cs typeface="+mn-lt"/>
              </a:rPr>
              <a:t> import </a:t>
            </a:r>
            <a:r>
              <a:rPr lang="en-US" sz="1800" err="1">
                <a:latin typeface="Calibri"/>
                <a:ea typeface="+mn-lt"/>
                <a:cs typeface="+mn-lt"/>
              </a:rPr>
              <a:t>train_test_split</a:t>
            </a:r>
            <a:endParaRPr lang="en-US" sz="1800">
              <a:latin typeface="Calibri"/>
              <a:ea typeface="+mn-lt"/>
              <a:cs typeface="Calibri"/>
            </a:endParaRPr>
          </a:p>
          <a:p>
            <a:pPr marL="0" indent="0">
              <a:lnSpc>
                <a:spcPct val="110000"/>
              </a:lnSpc>
              <a:buNone/>
            </a:pPr>
            <a:r>
              <a:rPr lang="en-US" sz="1800" dirty="0">
                <a:latin typeface="Calibri"/>
                <a:ea typeface="+mn-lt"/>
                <a:cs typeface="+mn-lt"/>
              </a:rPr>
              <a:t>    from </a:t>
            </a:r>
            <a:r>
              <a:rPr lang="en-US" sz="1800" err="1">
                <a:latin typeface="Calibri"/>
                <a:ea typeface="+mn-lt"/>
                <a:cs typeface="+mn-lt"/>
              </a:rPr>
              <a:t>sklearn.preprocessing</a:t>
            </a:r>
            <a:r>
              <a:rPr lang="en-US" sz="1800" dirty="0">
                <a:latin typeface="Calibri"/>
                <a:ea typeface="+mn-lt"/>
                <a:cs typeface="+mn-lt"/>
              </a:rPr>
              <a:t> import </a:t>
            </a:r>
            <a:r>
              <a:rPr lang="en-US" sz="1800" err="1">
                <a:latin typeface="Calibri"/>
                <a:ea typeface="+mn-lt"/>
                <a:cs typeface="+mn-lt"/>
              </a:rPr>
              <a:t>StandardScaler</a:t>
            </a:r>
            <a:endParaRPr lang="en-US" sz="1800">
              <a:latin typeface="Calibri"/>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5215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BDC37EF7-38CD-604F-21A7-3AF34CD5B787}"/>
              </a:ext>
            </a:extLst>
          </p:cNvPr>
          <p:cNvSpPr>
            <a:spLocks noGrp="1"/>
          </p:cNvSpPr>
          <p:nvPr>
            <p:ph type="title"/>
          </p:nvPr>
        </p:nvSpPr>
        <p:spPr>
          <a:xfrm>
            <a:off x="1143001" y="1203678"/>
            <a:ext cx="3894412" cy="2028707"/>
          </a:xfrm>
        </p:spPr>
        <p:txBody>
          <a:bodyPr anchor="t">
            <a:normAutofit/>
          </a:bodyPr>
          <a:lstStyle/>
          <a:p>
            <a:r>
              <a:rPr lang="en-US" dirty="0"/>
              <a:t>DATA SET</a:t>
            </a:r>
          </a:p>
        </p:txBody>
      </p:sp>
      <p:sp>
        <p:nvSpPr>
          <p:cNvPr id="3" name="Content Placeholder 2">
            <a:extLst>
              <a:ext uri="{FF2B5EF4-FFF2-40B4-BE49-F238E27FC236}">
                <a16:creationId xmlns:a16="http://schemas.microsoft.com/office/drawing/2014/main" xmlns="" id="{8FBA2E47-12E3-C081-99A2-C6753BABB2E3}"/>
              </a:ext>
            </a:extLst>
          </p:cNvPr>
          <p:cNvSpPr>
            <a:spLocks noGrp="1"/>
          </p:cNvSpPr>
          <p:nvPr>
            <p:ph idx="1"/>
          </p:nvPr>
        </p:nvSpPr>
        <p:spPr>
          <a:xfrm>
            <a:off x="5453548" y="1446418"/>
            <a:ext cx="5595452" cy="4268582"/>
          </a:xfrm>
        </p:spPr>
        <p:txBody>
          <a:bodyPr vert="horz" lIns="91440" tIns="45720" rIns="91440" bIns="45720" rtlCol="0" anchor="b">
            <a:normAutofit/>
          </a:bodyPr>
          <a:lstStyle/>
          <a:p>
            <a:r>
              <a:rPr lang="en-US" dirty="0">
                <a:latin typeface="Calibri"/>
                <a:ea typeface="+mn-lt"/>
                <a:cs typeface="+mn-lt"/>
              </a:rPr>
              <a:t>You can read your dataset from a CSV file using Pandas. Assuming your dataset is in a file named 'data.csv,' you can read it as follows:</a:t>
            </a:r>
            <a:endParaRPr lang="en-US">
              <a:latin typeface="Calibri"/>
              <a:ea typeface="+mn-lt"/>
              <a:cs typeface="+mn-lt"/>
            </a:endParaRPr>
          </a:p>
          <a:p>
            <a:pPr marL="0" indent="0">
              <a:buNone/>
            </a:pPr>
            <a:r>
              <a:rPr lang="en-US">
                <a:latin typeface="Calibri"/>
                <a:ea typeface="+mn-lt"/>
                <a:cs typeface="+mn-lt"/>
              </a:rPr>
              <a:t>PROGRAM:</a:t>
            </a:r>
          </a:p>
          <a:p>
            <a:pPr marL="0" indent="0">
              <a:buNone/>
            </a:pPr>
            <a:r>
              <a:rPr lang="en-US" dirty="0">
                <a:latin typeface="Calibri"/>
                <a:ea typeface="+mn-lt"/>
                <a:cs typeface="+mn-lt"/>
              </a:rPr>
              <a:t>    dataset = </a:t>
            </a:r>
            <a:r>
              <a:rPr lang="en-US" err="1">
                <a:latin typeface="Calibri"/>
                <a:ea typeface="+mn-lt"/>
                <a:cs typeface="+mn-lt"/>
              </a:rPr>
              <a:t>pd.read_csv</a:t>
            </a:r>
            <a:r>
              <a:rPr lang="en-US" dirty="0">
                <a:latin typeface="Calibri"/>
                <a:ea typeface="+mn-lt"/>
                <a:cs typeface="+mn-lt"/>
              </a:rPr>
              <a:t>(</a:t>
            </a:r>
            <a:r>
              <a:rPr lang="en-US">
                <a:latin typeface="Calibri"/>
                <a:ea typeface="+mn-lt"/>
                <a:cs typeface="+mn-lt"/>
              </a:rPr>
              <a:t>'data.csv'</a:t>
            </a:r>
            <a:r>
              <a:rPr lang="en-US" dirty="0">
                <a:latin typeface="Calibri"/>
                <a:ea typeface="+mn-lt"/>
                <a:cs typeface="+mn-lt"/>
              </a:rPr>
              <a:t>)</a:t>
            </a:r>
            <a:endParaRPr lang="en-US">
              <a:latin typeface="Calibri"/>
              <a:ea typeface="+mn-lt"/>
              <a:cs typeface="Calibri"/>
            </a:endParaRPr>
          </a:p>
          <a:p>
            <a:pPr marL="0" indent="0">
              <a:buNone/>
            </a:pPr>
            <a:r>
              <a:rPr lang="en-US" dirty="0">
                <a:latin typeface="Calibri"/>
                <a:ea typeface="+mn-lt"/>
                <a:cs typeface="+mn-lt"/>
              </a:rPr>
              <a:t>    X = </a:t>
            </a:r>
            <a:r>
              <a:rPr lang="en-US" err="1">
                <a:latin typeface="Calibri"/>
                <a:ea typeface="+mn-lt"/>
                <a:cs typeface="+mn-lt"/>
              </a:rPr>
              <a:t>dataset.iloc</a:t>
            </a:r>
            <a:r>
              <a:rPr lang="en-US" dirty="0">
                <a:latin typeface="Calibri"/>
                <a:ea typeface="+mn-lt"/>
                <a:cs typeface="+mn-lt"/>
              </a:rPr>
              <a:t>[:, :-</a:t>
            </a:r>
            <a:r>
              <a:rPr lang="en-US">
                <a:latin typeface="Calibri"/>
                <a:ea typeface="+mn-lt"/>
                <a:cs typeface="+mn-lt"/>
              </a:rPr>
              <a:t>1</a:t>
            </a:r>
            <a:r>
              <a:rPr lang="en-US" dirty="0">
                <a:latin typeface="Calibri"/>
                <a:ea typeface="+mn-lt"/>
                <a:cs typeface="+mn-lt"/>
              </a:rPr>
              <a:t>].values # Assuming the last column is the target </a:t>
            </a:r>
            <a:endParaRPr lang="en-US">
              <a:latin typeface="Calibri"/>
              <a:ea typeface="+mn-lt"/>
              <a:cs typeface="Calibri"/>
            </a:endParaRPr>
          </a:p>
          <a:p>
            <a:pPr marL="0" indent="0">
              <a:buNone/>
            </a:pPr>
            <a:r>
              <a:rPr lang="en-US" dirty="0">
                <a:latin typeface="Calibri"/>
                <a:ea typeface="+mn-lt"/>
                <a:cs typeface="+mn-lt"/>
              </a:rPr>
              <a:t>    Y = </a:t>
            </a:r>
            <a:r>
              <a:rPr lang="en-US" err="1">
                <a:latin typeface="Calibri"/>
                <a:ea typeface="+mn-lt"/>
                <a:cs typeface="+mn-lt"/>
              </a:rPr>
              <a:t>dataset.iloc</a:t>
            </a:r>
            <a:r>
              <a:rPr lang="en-US" dirty="0">
                <a:latin typeface="Calibri"/>
                <a:ea typeface="+mn-lt"/>
                <a:cs typeface="+mn-lt"/>
              </a:rPr>
              <a:t>[:, -</a:t>
            </a:r>
            <a:r>
              <a:rPr lang="en-US">
                <a:latin typeface="Calibri"/>
                <a:ea typeface="+mn-lt"/>
                <a:cs typeface="+mn-lt"/>
              </a:rPr>
              <a:t>1</a:t>
            </a:r>
            <a:r>
              <a:rPr lang="en-US" dirty="0">
                <a:latin typeface="Calibri"/>
                <a:ea typeface="+mn-lt"/>
                <a:cs typeface="+mn-lt"/>
              </a:rPr>
              <a:t>].values # Assuming the last column is the target variable</a:t>
            </a:r>
            <a:endParaRPr lang="en-US">
              <a:latin typeface="Calibri"/>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208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798B7D97-1FE0-4BA9-801E-2CE19FD25C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1660"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F8576F-ACC6-3642-8579-FD23D7CCDD70}"/>
              </a:ext>
            </a:extLst>
          </p:cNvPr>
          <p:cNvSpPr>
            <a:spLocks noGrp="1"/>
          </p:cNvSpPr>
          <p:nvPr>
            <p:ph type="title"/>
          </p:nvPr>
        </p:nvSpPr>
        <p:spPr>
          <a:xfrm>
            <a:off x="1143000" y="1207441"/>
            <a:ext cx="3824111" cy="1916773"/>
          </a:xfrm>
        </p:spPr>
        <p:txBody>
          <a:bodyPr anchor="t">
            <a:normAutofit/>
          </a:bodyPr>
          <a:lstStyle/>
          <a:p>
            <a:pPr>
              <a:lnSpc>
                <a:spcPct val="90000"/>
              </a:lnSpc>
            </a:pPr>
            <a:r>
              <a:rPr lang="en-US" dirty="0"/>
              <a:t>ELECTRICITY PRICE PREDICITON</a:t>
            </a:r>
            <a:endParaRPr lang="en-US"/>
          </a:p>
        </p:txBody>
      </p:sp>
      <p:sp>
        <p:nvSpPr>
          <p:cNvPr id="3" name="Content Placeholder 2">
            <a:extLst>
              <a:ext uri="{FF2B5EF4-FFF2-40B4-BE49-F238E27FC236}">
                <a16:creationId xmlns:a16="http://schemas.microsoft.com/office/drawing/2014/main" xmlns="" id="{0C7F2C7A-EA3B-A26C-DBDB-E3F38A6C1A2A}"/>
              </a:ext>
            </a:extLst>
          </p:cNvPr>
          <p:cNvSpPr>
            <a:spLocks noGrp="1"/>
          </p:cNvSpPr>
          <p:nvPr>
            <p:ph idx="1"/>
          </p:nvPr>
        </p:nvSpPr>
        <p:spPr>
          <a:xfrm>
            <a:off x="7556686" y="3121805"/>
            <a:ext cx="4570615" cy="3225798"/>
          </a:xfrm>
        </p:spPr>
        <p:txBody>
          <a:bodyPr vert="horz" lIns="91440" tIns="45720" rIns="91440" bIns="45720" rtlCol="0" anchor="b">
            <a:noAutofit/>
          </a:bodyPr>
          <a:lstStyle/>
          <a:p>
            <a:pPr>
              <a:lnSpc>
                <a:spcPct val="110000"/>
              </a:lnSpc>
            </a:pPr>
            <a:r>
              <a:rPr lang="en-US" sz="1800" b="1" dirty="0">
                <a:latin typeface="Microsoft YaHei"/>
                <a:ea typeface="Microsoft YaHei"/>
              </a:rPr>
              <a:t>INTRODUCTION</a:t>
            </a:r>
            <a:endParaRPr lang="en-US" dirty="0"/>
          </a:p>
          <a:p>
            <a:pPr>
              <a:lnSpc>
                <a:spcPct val="110000"/>
              </a:lnSpc>
            </a:pPr>
            <a:r>
              <a:rPr lang="en-US" sz="1800" b="1" dirty="0">
                <a:latin typeface="Microsoft YaHei"/>
                <a:ea typeface="Microsoft YaHei"/>
              </a:rPr>
              <a:t>ANALYSIS NEEDED</a:t>
            </a:r>
          </a:p>
          <a:p>
            <a:pPr>
              <a:lnSpc>
                <a:spcPct val="110000"/>
              </a:lnSpc>
            </a:pPr>
            <a:r>
              <a:rPr lang="en-US" sz="1800" b="1" dirty="0">
                <a:latin typeface="Microsoft YaHei"/>
                <a:ea typeface="Microsoft YaHei"/>
              </a:rPr>
              <a:t>LIBRARIES</a:t>
            </a:r>
          </a:p>
          <a:p>
            <a:pPr>
              <a:lnSpc>
                <a:spcPct val="110000"/>
              </a:lnSpc>
            </a:pPr>
            <a:r>
              <a:rPr lang="en-US" sz="1800" b="1" dirty="0">
                <a:latin typeface="Microsoft YaHei"/>
                <a:ea typeface="Microsoft YaHei"/>
              </a:rPr>
              <a:t>DATA SET</a:t>
            </a:r>
          </a:p>
          <a:p>
            <a:pPr>
              <a:lnSpc>
                <a:spcPct val="110000"/>
              </a:lnSpc>
            </a:pPr>
            <a:r>
              <a:rPr lang="en-US" sz="1800" b="1" dirty="0">
                <a:latin typeface="Microsoft YaHei"/>
                <a:ea typeface="Microsoft YaHei"/>
              </a:rPr>
              <a:t>HANDLING MISSING DATA</a:t>
            </a:r>
          </a:p>
          <a:p>
            <a:pPr>
              <a:lnSpc>
                <a:spcPct val="110000"/>
              </a:lnSpc>
            </a:pPr>
            <a:r>
              <a:rPr lang="en-US" sz="1800" b="1" dirty="0">
                <a:latin typeface="Microsoft YaHei"/>
                <a:ea typeface="Microsoft YaHei"/>
              </a:rPr>
              <a:t>ENCODING CATEGORICAL DATA</a:t>
            </a:r>
          </a:p>
          <a:p>
            <a:pPr>
              <a:lnSpc>
                <a:spcPct val="110000"/>
              </a:lnSpc>
            </a:pPr>
            <a:r>
              <a:rPr lang="en-US" sz="1800" b="1" dirty="0">
                <a:latin typeface="Microsoft YaHei"/>
                <a:ea typeface="Microsoft YaHei"/>
              </a:rPr>
              <a:t>SPLITTING THE DATA SET</a:t>
            </a:r>
          </a:p>
          <a:p>
            <a:pPr>
              <a:lnSpc>
                <a:spcPct val="110000"/>
              </a:lnSpc>
            </a:pPr>
            <a:r>
              <a:rPr lang="en-US" sz="1800" b="1" dirty="0">
                <a:latin typeface="Microsoft YaHei"/>
                <a:ea typeface="Microsoft YaHei"/>
              </a:rPr>
              <a:t>FEATURE SCALING</a:t>
            </a:r>
          </a:p>
          <a:p>
            <a:pPr>
              <a:lnSpc>
                <a:spcPct val="110000"/>
              </a:lnSpc>
            </a:pPr>
            <a:r>
              <a:rPr lang="en-US" sz="1800" b="1" dirty="0">
                <a:latin typeface="Microsoft YaHei"/>
                <a:ea typeface="Microsoft YaHei"/>
              </a:rPr>
              <a:t>CONCLUSION</a:t>
            </a:r>
          </a:p>
        </p:txBody>
      </p:sp>
      <p:cxnSp>
        <p:nvCxnSpPr>
          <p:cNvPr id="21" name="Straight Connector 20">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0412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96A48A5-25F8-8D59-690C-4A2D628D6C77}"/>
              </a:ext>
            </a:extLst>
          </p:cNvPr>
          <p:cNvSpPr>
            <a:spLocks noGrp="1"/>
          </p:cNvSpPr>
          <p:nvPr>
            <p:ph type="title"/>
          </p:nvPr>
        </p:nvSpPr>
        <p:spPr>
          <a:xfrm>
            <a:off x="1143001" y="1203678"/>
            <a:ext cx="3894412" cy="2028707"/>
          </a:xfrm>
        </p:spPr>
        <p:txBody>
          <a:bodyPr anchor="t">
            <a:normAutofit/>
          </a:bodyPr>
          <a:lstStyle/>
          <a:p>
            <a:r>
              <a:rPr lang="en-US" dirty="0"/>
              <a:t>ENCODING CATEGORICAL DATA</a:t>
            </a:r>
          </a:p>
        </p:txBody>
      </p:sp>
      <p:sp>
        <p:nvSpPr>
          <p:cNvPr id="3" name="Content Placeholder 2">
            <a:extLst>
              <a:ext uri="{FF2B5EF4-FFF2-40B4-BE49-F238E27FC236}">
                <a16:creationId xmlns:a16="http://schemas.microsoft.com/office/drawing/2014/main" xmlns="" id="{EDC2BEF5-37C4-7FE2-7EE4-0A2D7CCC0B64}"/>
              </a:ext>
            </a:extLst>
          </p:cNvPr>
          <p:cNvSpPr>
            <a:spLocks noGrp="1"/>
          </p:cNvSpPr>
          <p:nvPr>
            <p:ph idx="1"/>
          </p:nvPr>
        </p:nvSpPr>
        <p:spPr>
          <a:xfrm>
            <a:off x="6114907" y="2395324"/>
            <a:ext cx="5595452" cy="4268582"/>
          </a:xfrm>
        </p:spPr>
        <p:txBody>
          <a:bodyPr vert="horz" lIns="91440" tIns="45720" rIns="91440" bIns="45720" rtlCol="0" anchor="b">
            <a:noAutofit/>
          </a:bodyPr>
          <a:lstStyle/>
          <a:p>
            <a:pPr>
              <a:lnSpc>
                <a:spcPct val="110000"/>
              </a:lnSpc>
            </a:pPr>
            <a:r>
              <a:rPr lang="en-US" sz="1800" dirty="0">
                <a:latin typeface="Consolas"/>
                <a:ea typeface="+mn-lt"/>
                <a:cs typeface="+mn-lt"/>
              </a:rPr>
              <a:t>If you have categorical data in your dataset, you should encode it using one-hot encoding. You can use the </a:t>
            </a:r>
            <a:r>
              <a:rPr lang="en-US" sz="1800" dirty="0">
                <a:latin typeface="Consolas"/>
              </a:rPr>
              <a:t>"</a:t>
            </a:r>
            <a:r>
              <a:rPr lang="en-US" sz="1800" b="1" dirty="0" err="1">
                <a:latin typeface="Consolas"/>
              </a:rPr>
              <a:t>OneHotEncoder</a:t>
            </a:r>
            <a:r>
              <a:rPr lang="en-US" sz="1800" b="1" dirty="0">
                <a:latin typeface="Consolas"/>
                <a:ea typeface="+mn-lt"/>
                <a:cs typeface="+mn-lt"/>
              </a:rPr>
              <a:t>"</a:t>
            </a:r>
            <a:r>
              <a:rPr lang="en-US" sz="1800" dirty="0">
                <a:latin typeface="Consolas"/>
                <a:ea typeface="+mn-lt"/>
                <a:cs typeface="+mn-lt"/>
              </a:rPr>
              <a:t> for this:</a:t>
            </a:r>
            <a:endParaRPr lang="en-US" sz="1800" dirty="0"/>
          </a:p>
          <a:p>
            <a:pPr marL="0" indent="0">
              <a:lnSpc>
                <a:spcPct val="110000"/>
              </a:lnSpc>
              <a:buNone/>
            </a:pPr>
            <a:endParaRPr lang="en-US" sz="1800" dirty="0">
              <a:latin typeface="Consolas"/>
            </a:endParaRPr>
          </a:p>
          <a:p>
            <a:pPr marL="0" indent="0">
              <a:lnSpc>
                <a:spcPct val="110000"/>
              </a:lnSpc>
              <a:buNone/>
            </a:pPr>
            <a:r>
              <a:rPr lang="en-US" sz="1800" dirty="0">
                <a:latin typeface="Consolas"/>
              </a:rPr>
              <a:t>PROGRAM :</a:t>
            </a:r>
          </a:p>
          <a:p>
            <a:pPr marL="0" indent="0">
              <a:lnSpc>
                <a:spcPct val="110000"/>
              </a:lnSpc>
              <a:buNone/>
            </a:pPr>
            <a:r>
              <a:rPr lang="en-US" sz="1800" dirty="0">
                <a:latin typeface="Calibri"/>
                <a:ea typeface="+mn-lt"/>
                <a:cs typeface="+mn-lt"/>
              </a:rPr>
              <a:t>from </a:t>
            </a:r>
            <a:r>
              <a:rPr lang="en-US" sz="1800" dirty="0" err="1">
                <a:latin typeface="Calibri"/>
                <a:ea typeface="+mn-lt"/>
                <a:cs typeface="+mn-lt"/>
              </a:rPr>
              <a:t>sklearn.compose</a:t>
            </a:r>
            <a:r>
              <a:rPr lang="en-US" sz="1800" dirty="0">
                <a:latin typeface="Calibri"/>
                <a:ea typeface="+mn-lt"/>
                <a:cs typeface="+mn-lt"/>
              </a:rPr>
              <a:t> import </a:t>
            </a:r>
            <a:r>
              <a:rPr lang="en-US" sz="1800" dirty="0" err="1">
                <a:latin typeface="Calibri"/>
                <a:ea typeface="+mn-lt"/>
                <a:cs typeface="+mn-lt"/>
              </a:rPr>
              <a:t>ColumnTransformer</a:t>
            </a:r>
            <a:endParaRPr lang="en-US" sz="1800">
              <a:latin typeface="Calibri"/>
              <a:ea typeface="+mn-lt"/>
              <a:cs typeface="Calibri"/>
            </a:endParaRPr>
          </a:p>
          <a:p>
            <a:pPr marL="0" indent="0">
              <a:lnSpc>
                <a:spcPct val="110000"/>
              </a:lnSpc>
              <a:buNone/>
            </a:pPr>
            <a:r>
              <a:rPr lang="en-US" sz="1800" dirty="0">
                <a:latin typeface="Calibri"/>
                <a:ea typeface="+mn-lt"/>
                <a:cs typeface="+mn-lt"/>
              </a:rPr>
              <a:t> from </a:t>
            </a:r>
            <a:r>
              <a:rPr lang="en-US" sz="1800" dirty="0" err="1">
                <a:latin typeface="Calibri"/>
                <a:ea typeface="+mn-lt"/>
                <a:cs typeface="+mn-lt"/>
              </a:rPr>
              <a:t>sklearn.preprocessing</a:t>
            </a:r>
            <a:r>
              <a:rPr lang="en-US" sz="1800" dirty="0">
                <a:latin typeface="Calibri"/>
                <a:ea typeface="+mn-lt"/>
                <a:cs typeface="+mn-lt"/>
              </a:rPr>
              <a:t> import </a:t>
            </a:r>
            <a:r>
              <a:rPr lang="en-US" sz="1800" dirty="0" err="1">
                <a:latin typeface="Calibri"/>
                <a:ea typeface="+mn-lt"/>
                <a:cs typeface="+mn-lt"/>
              </a:rPr>
              <a:t>OneHotEncoder</a:t>
            </a:r>
            <a:r>
              <a:rPr lang="en-US" sz="1800" dirty="0">
                <a:latin typeface="Calibri"/>
                <a:ea typeface="+mn-lt"/>
                <a:cs typeface="+mn-lt"/>
              </a:rPr>
              <a:t> </a:t>
            </a:r>
            <a:endParaRPr lang="en-US" sz="1800">
              <a:latin typeface="Calibri"/>
              <a:ea typeface="+mn-lt"/>
              <a:cs typeface="Calibri"/>
            </a:endParaRPr>
          </a:p>
          <a:p>
            <a:pPr marL="0" indent="0">
              <a:lnSpc>
                <a:spcPct val="110000"/>
              </a:lnSpc>
              <a:buNone/>
            </a:pPr>
            <a:r>
              <a:rPr lang="en-US" sz="1800" dirty="0">
                <a:latin typeface="Calibri"/>
                <a:ea typeface="+mn-lt"/>
                <a:cs typeface="+mn-lt"/>
              </a:rPr>
              <a:t># Assuming '</a:t>
            </a:r>
            <a:r>
              <a:rPr lang="en-US" sz="1800" dirty="0" err="1">
                <a:latin typeface="Calibri"/>
                <a:ea typeface="+mn-lt"/>
                <a:cs typeface="+mn-lt"/>
              </a:rPr>
              <a:t>categorical_cols</a:t>
            </a:r>
            <a:r>
              <a:rPr lang="en-US" sz="1800" dirty="0">
                <a:latin typeface="Calibri"/>
                <a:ea typeface="+mn-lt"/>
                <a:cs typeface="+mn-lt"/>
              </a:rPr>
              <a:t>' contains the indices of categorical columns</a:t>
            </a:r>
            <a:endParaRPr lang="en-US" sz="1800">
              <a:latin typeface="Calibri"/>
              <a:ea typeface="+mn-lt"/>
              <a:cs typeface="Calibri"/>
            </a:endParaRPr>
          </a:p>
          <a:p>
            <a:pPr marL="0" indent="0">
              <a:lnSpc>
                <a:spcPct val="110000"/>
              </a:lnSpc>
              <a:buNone/>
            </a:pPr>
            <a:r>
              <a:rPr lang="en-US" sz="1800" dirty="0">
                <a:latin typeface="Calibri"/>
                <a:ea typeface="+mn-lt"/>
                <a:cs typeface="+mn-lt"/>
              </a:rPr>
              <a:t> </a:t>
            </a:r>
            <a:r>
              <a:rPr lang="en-US" sz="1800" dirty="0" err="1">
                <a:latin typeface="Calibri"/>
                <a:ea typeface="+mn-lt"/>
                <a:cs typeface="+mn-lt"/>
              </a:rPr>
              <a:t>ct</a:t>
            </a:r>
            <a:r>
              <a:rPr lang="en-US" sz="1800" dirty="0">
                <a:latin typeface="Calibri"/>
                <a:ea typeface="+mn-lt"/>
                <a:cs typeface="+mn-lt"/>
              </a:rPr>
              <a:t> = </a:t>
            </a:r>
            <a:r>
              <a:rPr lang="en-US" sz="1800" dirty="0" err="1">
                <a:latin typeface="Calibri"/>
                <a:ea typeface="+mn-lt"/>
                <a:cs typeface="+mn-lt"/>
              </a:rPr>
              <a:t>ColumnTransformer</a:t>
            </a:r>
            <a:r>
              <a:rPr lang="en-US" sz="1800" dirty="0">
                <a:latin typeface="Calibri"/>
                <a:ea typeface="+mn-lt"/>
                <a:cs typeface="+mn-lt"/>
              </a:rPr>
              <a:t>(transformers=[('encoder', </a:t>
            </a:r>
            <a:r>
              <a:rPr lang="en-US" sz="1800" dirty="0" err="1">
                <a:latin typeface="Calibri"/>
                <a:ea typeface="+mn-lt"/>
                <a:cs typeface="+mn-lt"/>
              </a:rPr>
              <a:t>OneHotEncoder</a:t>
            </a:r>
            <a:r>
              <a:rPr lang="en-US" sz="1800" dirty="0">
                <a:latin typeface="Calibri"/>
                <a:ea typeface="+mn-lt"/>
                <a:cs typeface="+mn-lt"/>
              </a:rPr>
              <a:t>(), </a:t>
            </a:r>
            <a:r>
              <a:rPr lang="en-US" sz="1800" dirty="0" err="1">
                <a:latin typeface="Calibri"/>
                <a:ea typeface="+mn-lt"/>
                <a:cs typeface="+mn-lt"/>
              </a:rPr>
              <a:t>categorical_cols</a:t>
            </a:r>
            <a:r>
              <a:rPr lang="en-US" sz="1800" dirty="0">
                <a:latin typeface="Calibri"/>
                <a:ea typeface="+mn-lt"/>
                <a:cs typeface="+mn-lt"/>
              </a:rPr>
              <a:t>)], remainder='passthrough')</a:t>
            </a:r>
            <a:endParaRPr lang="en-US" sz="1800">
              <a:latin typeface="Calibri"/>
              <a:ea typeface="+mn-lt"/>
              <a:cs typeface="Calibri"/>
            </a:endParaRPr>
          </a:p>
          <a:p>
            <a:pPr marL="0" indent="0">
              <a:lnSpc>
                <a:spcPct val="110000"/>
              </a:lnSpc>
              <a:buNone/>
            </a:pPr>
            <a:r>
              <a:rPr lang="en-US" sz="1800" dirty="0">
                <a:latin typeface="Calibri"/>
                <a:ea typeface="+mn-lt"/>
                <a:cs typeface="+mn-lt"/>
              </a:rPr>
              <a:t> X = </a:t>
            </a:r>
            <a:r>
              <a:rPr lang="en-US" sz="1800" dirty="0" err="1">
                <a:latin typeface="Calibri"/>
                <a:ea typeface="+mn-lt"/>
                <a:cs typeface="+mn-lt"/>
              </a:rPr>
              <a:t>ct.fit_transform</a:t>
            </a:r>
            <a:r>
              <a:rPr lang="en-US" sz="1800" dirty="0">
                <a:latin typeface="Calibri"/>
                <a:ea typeface="+mn-lt"/>
                <a:cs typeface="+mn-lt"/>
              </a:rPr>
              <a:t>(X)</a:t>
            </a:r>
            <a:endParaRPr lang="en-US" sz="1800" dirty="0">
              <a:latin typeface="Calibri"/>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432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B34CE78-0DB4-7CB0-3E79-A36815753E22}"/>
              </a:ext>
            </a:extLst>
          </p:cNvPr>
          <p:cNvSpPr>
            <a:spLocks noGrp="1"/>
          </p:cNvSpPr>
          <p:nvPr>
            <p:ph type="title"/>
          </p:nvPr>
        </p:nvSpPr>
        <p:spPr>
          <a:xfrm>
            <a:off x="1143001" y="1203678"/>
            <a:ext cx="3894412" cy="2028707"/>
          </a:xfrm>
        </p:spPr>
        <p:txBody>
          <a:bodyPr anchor="t">
            <a:normAutofit/>
          </a:bodyPr>
          <a:lstStyle/>
          <a:p>
            <a:r>
              <a:rPr lang="en-US" dirty="0"/>
              <a:t>HANDLING THE MISSING DATA</a:t>
            </a:r>
          </a:p>
        </p:txBody>
      </p:sp>
      <p:sp>
        <p:nvSpPr>
          <p:cNvPr id="3" name="Content Placeholder 2">
            <a:extLst>
              <a:ext uri="{FF2B5EF4-FFF2-40B4-BE49-F238E27FC236}">
                <a16:creationId xmlns:a16="http://schemas.microsoft.com/office/drawing/2014/main" xmlns="" id="{5DBFAB8B-073F-E634-FBC2-E910E9C0B494}"/>
              </a:ext>
            </a:extLst>
          </p:cNvPr>
          <p:cNvSpPr>
            <a:spLocks noGrp="1"/>
          </p:cNvSpPr>
          <p:nvPr>
            <p:ph idx="1"/>
          </p:nvPr>
        </p:nvSpPr>
        <p:spPr>
          <a:xfrm>
            <a:off x="6114907" y="1992758"/>
            <a:ext cx="5595452" cy="4268582"/>
          </a:xfrm>
        </p:spPr>
        <p:txBody>
          <a:bodyPr vert="horz" lIns="91440" tIns="45720" rIns="91440" bIns="45720" rtlCol="0" anchor="b">
            <a:normAutofit/>
          </a:bodyPr>
          <a:lstStyle/>
          <a:p>
            <a:r>
              <a:rPr lang="en-US" dirty="0">
                <a:latin typeface="Consolas"/>
                <a:ea typeface="+mn-lt"/>
                <a:cs typeface="+mn-lt"/>
              </a:rPr>
              <a:t>To handle missing data, you can use the </a:t>
            </a:r>
            <a:r>
              <a:rPr lang="en-US" dirty="0">
                <a:latin typeface="Consolas"/>
              </a:rPr>
              <a:t>"</a:t>
            </a:r>
            <a:r>
              <a:rPr lang="en-US" b="1" dirty="0">
                <a:latin typeface="Consolas"/>
              </a:rPr>
              <a:t>Imputer</a:t>
            </a:r>
            <a:r>
              <a:rPr lang="en-US" b="1" dirty="0">
                <a:latin typeface="Consolas"/>
                <a:ea typeface="+mn-lt"/>
                <a:cs typeface="+mn-lt"/>
              </a:rPr>
              <a:t>"</a:t>
            </a:r>
            <a:r>
              <a:rPr lang="en-US" dirty="0">
                <a:latin typeface="Consolas"/>
                <a:ea typeface="+mn-lt"/>
                <a:cs typeface="+mn-lt"/>
              </a:rPr>
              <a:t> class from the </a:t>
            </a:r>
            <a:r>
              <a:rPr lang="en-US" dirty="0">
                <a:latin typeface="Consolas"/>
              </a:rPr>
              <a:t>"</a:t>
            </a:r>
            <a:r>
              <a:rPr lang="en-US" b="1" err="1">
                <a:latin typeface="Consolas"/>
              </a:rPr>
              <a:t>sklearn.preprocessing</a:t>
            </a:r>
            <a:r>
              <a:rPr lang="en-US" b="1" dirty="0">
                <a:latin typeface="Consolas"/>
                <a:ea typeface="+mn-lt"/>
                <a:cs typeface="+mn-lt"/>
              </a:rPr>
              <a:t>"</a:t>
            </a:r>
            <a:r>
              <a:rPr lang="en-US" dirty="0">
                <a:latin typeface="Consolas"/>
                <a:ea typeface="+mn-lt"/>
                <a:cs typeface="+mn-lt"/>
              </a:rPr>
              <a:t> library. Here's how you can fill missing values with the mean:</a:t>
            </a:r>
            <a:endParaRPr lang="en-US">
              <a:latin typeface="Consolas"/>
              <a:ea typeface="+mn-lt"/>
              <a:cs typeface="+mn-lt"/>
            </a:endParaRPr>
          </a:p>
          <a:p>
            <a:pPr marL="0" indent="0">
              <a:buNone/>
            </a:pPr>
            <a:r>
              <a:rPr lang="en-US">
                <a:latin typeface="Consolas"/>
                <a:ea typeface="+mn-lt"/>
                <a:cs typeface="+mn-lt"/>
              </a:rPr>
              <a:t>PROGRAM :</a:t>
            </a:r>
          </a:p>
          <a:p>
            <a:pPr marL="0" indent="0">
              <a:buNone/>
            </a:pPr>
            <a:r>
              <a:rPr lang="en-US" dirty="0">
                <a:latin typeface="Calibri"/>
                <a:ea typeface="+mn-lt"/>
                <a:cs typeface="+mn-lt"/>
              </a:rPr>
              <a:t>    imputer = Imputer(</a:t>
            </a:r>
            <a:r>
              <a:rPr lang="en-US" dirty="0" err="1">
                <a:latin typeface="Calibri"/>
                <a:ea typeface="+mn-lt"/>
                <a:cs typeface="+mn-lt"/>
              </a:rPr>
              <a:t>missing_values</a:t>
            </a:r>
            <a:r>
              <a:rPr lang="en-US" dirty="0">
                <a:latin typeface="Calibri"/>
                <a:ea typeface="+mn-lt"/>
                <a:cs typeface="+mn-lt"/>
              </a:rPr>
              <a:t>='</a:t>
            </a:r>
            <a:r>
              <a:rPr lang="en-US" dirty="0" err="1">
                <a:latin typeface="Calibri"/>
                <a:ea typeface="+mn-lt"/>
                <a:cs typeface="+mn-lt"/>
              </a:rPr>
              <a:t>NaN</a:t>
            </a:r>
            <a:r>
              <a:rPr lang="en-US" dirty="0">
                <a:latin typeface="Calibri"/>
                <a:ea typeface="+mn-lt"/>
                <a:cs typeface="+mn-lt"/>
              </a:rPr>
              <a:t>', strategy='mean', axis=0)</a:t>
            </a:r>
            <a:endParaRPr lang="en-US">
              <a:latin typeface="Calibri"/>
              <a:ea typeface="+mn-lt"/>
              <a:cs typeface="Calibri"/>
            </a:endParaRPr>
          </a:p>
          <a:p>
            <a:pPr marL="0" indent="0">
              <a:buNone/>
            </a:pPr>
            <a:r>
              <a:rPr lang="en-US" dirty="0">
                <a:latin typeface="Calibri"/>
                <a:ea typeface="+mn-lt"/>
                <a:cs typeface="+mn-lt"/>
              </a:rPr>
              <a:t>    </a:t>
            </a:r>
            <a:r>
              <a:rPr lang="en-US" err="1">
                <a:latin typeface="Calibri"/>
                <a:ea typeface="+mn-lt"/>
                <a:cs typeface="+mn-lt"/>
              </a:rPr>
              <a:t>imputer.fit</a:t>
            </a:r>
            <a:r>
              <a:rPr lang="en-US" dirty="0">
                <a:latin typeface="Calibri"/>
                <a:ea typeface="+mn-lt"/>
                <a:cs typeface="+mn-lt"/>
              </a:rPr>
              <a:t>(X) </a:t>
            </a:r>
            <a:endParaRPr lang="en-US">
              <a:latin typeface="Calibri"/>
              <a:ea typeface="+mn-lt"/>
              <a:cs typeface="Calibri"/>
            </a:endParaRPr>
          </a:p>
          <a:p>
            <a:pPr marL="0" indent="0">
              <a:buNone/>
            </a:pPr>
            <a:r>
              <a:rPr lang="en-US" dirty="0">
                <a:latin typeface="Calibri"/>
                <a:ea typeface="+mn-lt"/>
                <a:cs typeface="+mn-lt"/>
              </a:rPr>
              <a:t>    X = </a:t>
            </a:r>
            <a:r>
              <a:rPr lang="en-US" err="1">
                <a:latin typeface="Calibri"/>
                <a:ea typeface="+mn-lt"/>
                <a:cs typeface="+mn-lt"/>
              </a:rPr>
              <a:t>imputer.transform</a:t>
            </a:r>
            <a:r>
              <a:rPr lang="en-US" dirty="0">
                <a:latin typeface="Calibri"/>
                <a:ea typeface="+mn-lt"/>
                <a:cs typeface="+mn-lt"/>
              </a:rPr>
              <a:t>(X)</a:t>
            </a:r>
            <a:endParaRPr lang="en-US">
              <a:latin typeface="Calibri"/>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8931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C9D1D0D-0CE7-87CD-B639-87C217854DC5}"/>
              </a:ext>
            </a:extLst>
          </p:cNvPr>
          <p:cNvSpPr>
            <a:spLocks noGrp="1"/>
          </p:cNvSpPr>
          <p:nvPr>
            <p:ph type="title"/>
          </p:nvPr>
        </p:nvSpPr>
        <p:spPr>
          <a:xfrm>
            <a:off x="1143001" y="1203678"/>
            <a:ext cx="3894412" cy="2028707"/>
          </a:xfrm>
        </p:spPr>
        <p:txBody>
          <a:bodyPr anchor="t">
            <a:normAutofit/>
          </a:bodyPr>
          <a:lstStyle/>
          <a:p>
            <a:pPr>
              <a:lnSpc>
                <a:spcPct val="90000"/>
              </a:lnSpc>
            </a:pPr>
            <a:r>
              <a:rPr lang="en-US" sz="3400"/>
              <a:t>SPLITTING THE DATA SET INTO TEST SET TRAINING SET</a:t>
            </a:r>
          </a:p>
        </p:txBody>
      </p:sp>
      <p:sp>
        <p:nvSpPr>
          <p:cNvPr id="3" name="Content Placeholder 2">
            <a:extLst>
              <a:ext uri="{FF2B5EF4-FFF2-40B4-BE49-F238E27FC236}">
                <a16:creationId xmlns:a16="http://schemas.microsoft.com/office/drawing/2014/main" xmlns="" id="{722DBFCF-06ED-3B59-CBE3-F1DC522B6437}"/>
              </a:ext>
            </a:extLst>
          </p:cNvPr>
          <p:cNvSpPr>
            <a:spLocks noGrp="1"/>
          </p:cNvSpPr>
          <p:nvPr>
            <p:ph idx="1"/>
          </p:nvPr>
        </p:nvSpPr>
        <p:spPr>
          <a:xfrm>
            <a:off x="5453548" y="1446418"/>
            <a:ext cx="5595452" cy="4268582"/>
          </a:xfrm>
        </p:spPr>
        <p:txBody>
          <a:bodyPr vert="horz" lIns="91440" tIns="45720" rIns="91440" bIns="45720" rtlCol="0" anchor="b">
            <a:normAutofit/>
          </a:bodyPr>
          <a:lstStyle/>
          <a:p>
            <a:r>
              <a:rPr lang="en-US" dirty="0">
                <a:latin typeface="Consolas"/>
                <a:ea typeface="+mn-lt"/>
                <a:cs typeface="+mn-lt"/>
              </a:rPr>
              <a:t>To split your dataset into a training set and a test set, you can use the </a:t>
            </a:r>
            <a:r>
              <a:rPr lang="en-US" dirty="0">
                <a:latin typeface="Consolas"/>
              </a:rPr>
              <a:t>"</a:t>
            </a:r>
            <a:r>
              <a:rPr lang="en-US" b="1" err="1">
                <a:latin typeface="Consolas"/>
              </a:rPr>
              <a:t>train_test_split</a:t>
            </a:r>
            <a:r>
              <a:rPr lang="en-US" b="1" dirty="0">
                <a:latin typeface="Consolas"/>
                <a:ea typeface="+mn-lt"/>
                <a:cs typeface="+mn-lt"/>
              </a:rPr>
              <a:t>"</a:t>
            </a:r>
            <a:r>
              <a:rPr lang="en-US" dirty="0">
                <a:latin typeface="Consolas"/>
                <a:ea typeface="+mn-lt"/>
                <a:cs typeface="+mn-lt"/>
              </a:rPr>
              <a:t> function from </a:t>
            </a:r>
            <a:r>
              <a:rPr lang="en-US" dirty="0">
                <a:latin typeface="Consolas"/>
              </a:rPr>
              <a:t>"</a:t>
            </a:r>
            <a:r>
              <a:rPr lang="en-US" b="1" err="1">
                <a:latin typeface="Consolas"/>
              </a:rPr>
              <a:t>sklearn.model_selection</a:t>
            </a:r>
            <a:r>
              <a:rPr lang="en-US" b="1" dirty="0">
                <a:latin typeface="Consolas"/>
                <a:ea typeface="+mn-lt"/>
                <a:cs typeface="+mn-lt"/>
              </a:rPr>
              <a:t>"</a:t>
            </a:r>
            <a:r>
              <a:rPr lang="en-US" dirty="0">
                <a:latin typeface="Consolas"/>
                <a:ea typeface="+mn-lt"/>
                <a:cs typeface="+mn-lt"/>
              </a:rPr>
              <a:t>:</a:t>
            </a:r>
            <a:endParaRPr lang="en-US">
              <a:latin typeface="Consolas"/>
              <a:ea typeface="+mn-lt"/>
              <a:cs typeface="+mn-lt"/>
            </a:endParaRPr>
          </a:p>
          <a:p>
            <a:pPr marL="0" indent="0">
              <a:buNone/>
            </a:pPr>
            <a:endParaRPr lang="en-US">
              <a:latin typeface="Consolas"/>
            </a:endParaRPr>
          </a:p>
          <a:p>
            <a:pPr marL="0" indent="0">
              <a:buNone/>
            </a:pPr>
            <a:r>
              <a:rPr lang="en-US" dirty="0">
                <a:latin typeface="Consolas"/>
              </a:rPr>
              <a:t>PROGRAM :</a:t>
            </a:r>
          </a:p>
          <a:p>
            <a:pPr marL="0" indent="0">
              <a:buNone/>
            </a:pPr>
            <a:r>
              <a:rPr lang="en-US" err="1">
                <a:ea typeface="+mn-lt"/>
                <a:cs typeface="+mn-lt"/>
              </a:rPr>
              <a:t>X_train</a:t>
            </a:r>
            <a:r>
              <a:rPr lang="en-US" dirty="0">
                <a:ea typeface="+mn-lt"/>
                <a:cs typeface="+mn-lt"/>
              </a:rPr>
              <a:t>, </a:t>
            </a:r>
            <a:r>
              <a:rPr lang="en-US" err="1">
                <a:ea typeface="+mn-lt"/>
                <a:cs typeface="+mn-lt"/>
              </a:rPr>
              <a:t>X_test</a:t>
            </a:r>
            <a:r>
              <a:rPr lang="en-US" dirty="0">
                <a:ea typeface="+mn-lt"/>
                <a:cs typeface="+mn-lt"/>
              </a:rPr>
              <a:t>, </a:t>
            </a:r>
            <a:r>
              <a:rPr lang="en-US" err="1">
                <a:ea typeface="+mn-lt"/>
                <a:cs typeface="+mn-lt"/>
              </a:rPr>
              <a:t>Y_train</a:t>
            </a:r>
            <a:r>
              <a:rPr lang="en-US" dirty="0">
                <a:ea typeface="+mn-lt"/>
                <a:cs typeface="+mn-lt"/>
              </a:rPr>
              <a:t>, </a:t>
            </a:r>
            <a:r>
              <a:rPr lang="en-US" err="1">
                <a:ea typeface="+mn-lt"/>
                <a:cs typeface="+mn-lt"/>
              </a:rPr>
              <a:t>Y_test</a:t>
            </a:r>
            <a:r>
              <a:rPr lang="en-US" dirty="0">
                <a:ea typeface="+mn-lt"/>
                <a:cs typeface="+mn-lt"/>
              </a:rPr>
              <a:t> = </a:t>
            </a:r>
            <a:r>
              <a:rPr lang="en-US" err="1">
                <a:ea typeface="+mn-lt"/>
                <a:cs typeface="+mn-lt"/>
              </a:rPr>
              <a:t>train_test_split</a:t>
            </a:r>
            <a:r>
              <a:rPr lang="en-US" dirty="0">
                <a:ea typeface="+mn-lt"/>
                <a:cs typeface="+mn-lt"/>
              </a:rPr>
              <a:t>(X, Y, </a:t>
            </a:r>
            <a:r>
              <a:rPr lang="en-US" err="1">
                <a:ea typeface="+mn-lt"/>
                <a:cs typeface="+mn-lt"/>
              </a:rPr>
              <a:t>test_size</a:t>
            </a:r>
            <a:r>
              <a:rPr lang="en-US" dirty="0">
                <a:ea typeface="+mn-lt"/>
                <a:cs typeface="+mn-lt"/>
              </a:rPr>
              <a:t>=0.2, </a:t>
            </a:r>
            <a:r>
              <a:rPr lang="en-US" err="1">
                <a:ea typeface="+mn-lt"/>
                <a:cs typeface="+mn-lt"/>
              </a:rPr>
              <a:t>random_state</a:t>
            </a:r>
            <a:r>
              <a:rPr lang="en-US" dirty="0">
                <a:ea typeface="+mn-lt"/>
                <a:cs typeface="+mn-lt"/>
              </a:rPr>
              <a:t>=0)</a:t>
            </a:r>
            <a:endParaRPr lang="en-US"/>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0893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8C39666-78E2-57A9-1E27-12B4A55509CB}"/>
              </a:ext>
            </a:extLst>
          </p:cNvPr>
          <p:cNvSpPr>
            <a:spLocks noGrp="1"/>
          </p:cNvSpPr>
          <p:nvPr>
            <p:ph type="title"/>
          </p:nvPr>
        </p:nvSpPr>
        <p:spPr>
          <a:xfrm>
            <a:off x="1143001" y="1203678"/>
            <a:ext cx="3894412" cy="2028707"/>
          </a:xfrm>
        </p:spPr>
        <p:txBody>
          <a:bodyPr anchor="t">
            <a:normAutofit/>
          </a:bodyPr>
          <a:lstStyle/>
          <a:p>
            <a:r>
              <a:rPr lang="en-US" dirty="0"/>
              <a:t>FEATURE SCALING</a:t>
            </a:r>
          </a:p>
        </p:txBody>
      </p:sp>
      <p:sp>
        <p:nvSpPr>
          <p:cNvPr id="3" name="Content Placeholder 2">
            <a:extLst>
              <a:ext uri="{FF2B5EF4-FFF2-40B4-BE49-F238E27FC236}">
                <a16:creationId xmlns:a16="http://schemas.microsoft.com/office/drawing/2014/main" xmlns="" id="{A1EB021A-32B7-CC34-D0ED-727E1C133B6B}"/>
              </a:ext>
            </a:extLst>
          </p:cNvPr>
          <p:cNvSpPr>
            <a:spLocks noGrp="1"/>
          </p:cNvSpPr>
          <p:nvPr>
            <p:ph idx="1"/>
          </p:nvPr>
        </p:nvSpPr>
        <p:spPr>
          <a:xfrm>
            <a:off x="5812982" y="2150909"/>
            <a:ext cx="5595452" cy="4268582"/>
          </a:xfrm>
        </p:spPr>
        <p:txBody>
          <a:bodyPr vert="horz" lIns="91440" tIns="45720" rIns="91440" bIns="45720" rtlCol="0" anchor="b">
            <a:noAutofit/>
          </a:bodyPr>
          <a:lstStyle/>
          <a:p>
            <a:pPr>
              <a:lnSpc>
                <a:spcPct val="110000"/>
              </a:lnSpc>
            </a:pPr>
            <a:r>
              <a:rPr lang="en-US" dirty="0">
                <a:latin typeface="Consolas"/>
                <a:ea typeface="+mn-lt"/>
                <a:cs typeface="+mn-lt"/>
              </a:rPr>
              <a:t>It's often a good practice to scale your features, especially if you're using machine learning algorithms that are sensitive to the scale of the data. You can use the </a:t>
            </a:r>
            <a:r>
              <a:rPr lang="en-US" dirty="0">
                <a:latin typeface="Consolas"/>
              </a:rPr>
              <a:t>"</a:t>
            </a:r>
            <a:r>
              <a:rPr lang="en-US" b="1" dirty="0" err="1">
                <a:latin typeface="Consolas"/>
              </a:rPr>
              <a:t>StandardScaler</a:t>
            </a:r>
            <a:r>
              <a:rPr lang="en-US" b="1" dirty="0">
                <a:latin typeface="Consolas"/>
                <a:ea typeface="+mn-lt"/>
                <a:cs typeface="+mn-lt"/>
              </a:rPr>
              <a:t>"</a:t>
            </a:r>
            <a:r>
              <a:rPr lang="en-US" dirty="0">
                <a:latin typeface="Consolas"/>
                <a:ea typeface="+mn-lt"/>
                <a:cs typeface="+mn-lt"/>
              </a:rPr>
              <a:t> from </a:t>
            </a:r>
            <a:r>
              <a:rPr lang="en-US" dirty="0">
                <a:latin typeface="Consolas"/>
              </a:rPr>
              <a:t>"</a:t>
            </a:r>
            <a:r>
              <a:rPr lang="en-US" b="1" dirty="0" err="1">
                <a:latin typeface="Consolas"/>
              </a:rPr>
              <a:t>sklearn.preprocessing</a:t>
            </a:r>
            <a:r>
              <a:rPr lang="en-US" b="1" dirty="0">
                <a:latin typeface="Consolas"/>
                <a:ea typeface="+mn-lt"/>
                <a:cs typeface="+mn-lt"/>
              </a:rPr>
              <a:t>"</a:t>
            </a:r>
            <a:r>
              <a:rPr lang="en-US" dirty="0">
                <a:latin typeface="Consolas"/>
                <a:ea typeface="+mn-lt"/>
                <a:cs typeface="+mn-lt"/>
              </a:rPr>
              <a:t>:</a:t>
            </a:r>
            <a:endParaRPr lang="en-US"/>
          </a:p>
          <a:p>
            <a:pPr marL="0" indent="0">
              <a:lnSpc>
                <a:spcPct val="110000"/>
              </a:lnSpc>
              <a:buNone/>
            </a:pPr>
            <a:r>
              <a:rPr lang="en-US" dirty="0">
                <a:latin typeface="Consolas"/>
              </a:rPr>
              <a:t>PROGRAM :</a:t>
            </a:r>
          </a:p>
          <a:p>
            <a:pPr marL="0" indent="0">
              <a:lnSpc>
                <a:spcPct val="110000"/>
              </a:lnSpc>
              <a:buNone/>
            </a:pPr>
            <a:r>
              <a:rPr lang="en-US" dirty="0">
                <a:latin typeface="Calibri"/>
                <a:ea typeface="+mn-lt"/>
                <a:cs typeface="+mn-lt"/>
              </a:rPr>
              <a:t>from </a:t>
            </a:r>
            <a:r>
              <a:rPr lang="en-US" dirty="0" err="1">
                <a:latin typeface="Calibri"/>
                <a:ea typeface="+mn-lt"/>
                <a:cs typeface="+mn-lt"/>
              </a:rPr>
              <a:t>sklearn.preprocessing</a:t>
            </a:r>
            <a:r>
              <a:rPr lang="en-US" dirty="0">
                <a:latin typeface="Calibri"/>
                <a:ea typeface="+mn-lt"/>
                <a:cs typeface="+mn-lt"/>
              </a:rPr>
              <a:t> import </a:t>
            </a:r>
            <a:r>
              <a:rPr lang="en-US" dirty="0" err="1">
                <a:latin typeface="Calibri"/>
                <a:ea typeface="+mn-lt"/>
                <a:cs typeface="+mn-lt"/>
              </a:rPr>
              <a:t>StandardScaler</a:t>
            </a:r>
            <a:endParaRPr lang="en-US" dirty="0">
              <a:latin typeface="Calibri"/>
              <a:ea typeface="+mn-lt"/>
              <a:cs typeface="Calibri"/>
            </a:endParaRPr>
          </a:p>
          <a:p>
            <a:pPr marL="0" indent="0">
              <a:lnSpc>
                <a:spcPct val="110000"/>
              </a:lnSpc>
              <a:buNone/>
            </a:pPr>
            <a:r>
              <a:rPr lang="en-US" dirty="0">
                <a:latin typeface="Calibri"/>
                <a:ea typeface="+mn-lt"/>
                <a:cs typeface="+mn-lt"/>
              </a:rPr>
              <a:t> </a:t>
            </a:r>
            <a:r>
              <a:rPr lang="en-US" dirty="0" err="1">
                <a:latin typeface="Calibri"/>
                <a:ea typeface="+mn-lt"/>
                <a:cs typeface="+mn-lt"/>
              </a:rPr>
              <a:t>sc</a:t>
            </a:r>
            <a:r>
              <a:rPr lang="en-US" dirty="0">
                <a:latin typeface="Calibri"/>
                <a:ea typeface="+mn-lt"/>
                <a:cs typeface="+mn-lt"/>
              </a:rPr>
              <a:t> = </a:t>
            </a:r>
            <a:r>
              <a:rPr lang="en-US" dirty="0" err="1">
                <a:latin typeface="Calibri"/>
                <a:ea typeface="+mn-lt"/>
                <a:cs typeface="+mn-lt"/>
              </a:rPr>
              <a:t>StandardScaler</a:t>
            </a:r>
            <a:r>
              <a:rPr lang="en-US" dirty="0">
                <a:latin typeface="Calibri"/>
                <a:ea typeface="+mn-lt"/>
                <a:cs typeface="+mn-lt"/>
              </a:rPr>
              <a:t>()</a:t>
            </a:r>
            <a:endParaRPr lang="en-US" dirty="0">
              <a:latin typeface="Calibri"/>
              <a:ea typeface="+mn-lt"/>
              <a:cs typeface="Calibri"/>
            </a:endParaRPr>
          </a:p>
          <a:p>
            <a:pPr marL="0" indent="0">
              <a:lnSpc>
                <a:spcPct val="110000"/>
              </a:lnSpc>
              <a:buNone/>
            </a:pPr>
            <a:r>
              <a:rPr lang="en-US" dirty="0">
                <a:latin typeface="Calibri"/>
                <a:ea typeface="+mn-lt"/>
                <a:cs typeface="+mn-lt"/>
              </a:rPr>
              <a:t> </a:t>
            </a:r>
            <a:r>
              <a:rPr lang="en-US" dirty="0" err="1">
                <a:latin typeface="Calibri"/>
                <a:ea typeface="+mn-lt"/>
                <a:cs typeface="+mn-lt"/>
              </a:rPr>
              <a:t>X_train</a:t>
            </a:r>
            <a:r>
              <a:rPr lang="en-US" dirty="0">
                <a:latin typeface="Calibri"/>
                <a:ea typeface="+mn-lt"/>
                <a:cs typeface="+mn-lt"/>
              </a:rPr>
              <a:t> = </a:t>
            </a:r>
            <a:r>
              <a:rPr lang="en-US" dirty="0" err="1">
                <a:latin typeface="Calibri"/>
                <a:ea typeface="+mn-lt"/>
                <a:cs typeface="+mn-lt"/>
              </a:rPr>
              <a:t>sc.fit_transform</a:t>
            </a:r>
            <a:r>
              <a:rPr lang="en-US" dirty="0">
                <a:latin typeface="Calibri"/>
                <a:ea typeface="+mn-lt"/>
                <a:cs typeface="+mn-lt"/>
              </a:rPr>
              <a:t>(</a:t>
            </a:r>
            <a:r>
              <a:rPr lang="en-US" dirty="0" err="1">
                <a:latin typeface="Calibri"/>
                <a:ea typeface="+mn-lt"/>
                <a:cs typeface="+mn-lt"/>
              </a:rPr>
              <a:t>X_train</a:t>
            </a:r>
            <a:r>
              <a:rPr lang="en-US" dirty="0">
                <a:latin typeface="Calibri"/>
                <a:ea typeface="+mn-lt"/>
                <a:cs typeface="+mn-lt"/>
              </a:rPr>
              <a:t>)</a:t>
            </a:r>
            <a:endParaRPr lang="en-US" dirty="0">
              <a:latin typeface="Calibri"/>
              <a:ea typeface="+mn-lt"/>
              <a:cs typeface="Calibri"/>
            </a:endParaRPr>
          </a:p>
          <a:p>
            <a:pPr marL="0" indent="0">
              <a:lnSpc>
                <a:spcPct val="110000"/>
              </a:lnSpc>
              <a:buNone/>
            </a:pPr>
            <a:r>
              <a:rPr lang="en-US" dirty="0">
                <a:latin typeface="Calibri"/>
                <a:ea typeface="+mn-lt"/>
                <a:cs typeface="+mn-lt"/>
              </a:rPr>
              <a:t> </a:t>
            </a:r>
            <a:r>
              <a:rPr lang="en-US" dirty="0" err="1">
                <a:latin typeface="Calibri"/>
                <a:ea typeface="+mn-lt"/>
                <a:cs typeface="+mn-lt"/>
              </a:rPr>
              <a:t>X_test</a:t>
            </a:r>
            <a:r>
              <a:rPr lang="en-US" dirty="0">
                <a:latin typeface="Calibri"/>
                <a:ea typeface="+mn-lt"/>
                <a:cs typeface="+mn-lt"/>
              </a:rPr>
              <a:t> = </a:t>
            </a:r>
            <a:r>
              <a:rPr lang="en-US" dirty="0" err="1">
                <a:latin typeface="Calibri"/>
                <a:ea typeface="+mn-lt"/>
                <a:cs typeface="+mn-lt"/>
              </a:rPr>
              <a:t>sc.transform</a:t>
            </a:r>
            <a:r>
              <a:rPr lang="en-US" dirty="0">
                <a:latin typeface="Calibri"/>
                <a:ea typeface="+mn-lt"/>
                <a:cs typeface="+mn-lt"/>
              </a:rPr>
              <a:t>(</a:t>
            </a:r>
            <a:r>
              <a:rPr lang="en-US" dirty="0" err="1">
                <a:latin typeface="Calibri"/>
                <a:ea typeface="+mn-lt"/>
                <a:cs typeface="+mn-lt"/>
              </a:rPr>
              <a:t>X_test</a:t>
            </a:r>
            <a:r>
              <a:rPr lang="en-US" dirty="0">
                <a:latin typeface="Calibri"/>
                <a:ea typeface="+mn-lt"/>
                <a:cs typeface="+mn-lt"/>
              </a:rPr>
              <a:t>)</a:t>
            </a:r>
            <a:endParaRPr lang="en-US" dirty="0">
              <a:latin typeface="Calibri"/>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493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798B7D97-1FE0-4BA9-801E-2CE19FD25C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1660"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824F1C1-637A-D117-B123-2D10AC1A4954}"/>
              </a:ext>
            </a:extLst>
          </p:cNvPr>
          <p:cNvSpPr>
            <a:spLocks noGrp="1"/>
          </p:cNvSpPr>
          <p:nvPr>
            <p:ph type="title"/>
          </p:nvPr>
        </p:nvSpPr>
        <p:spPr>
          <a:xfrm>
            <a:off x="1143000" y="1207441"/>
            <a:ext cx="3824111" cy="1916773"/>
          </a:xfrm>
        </p:spPr>
        <p:txBody>
          <a:bodyPr anchor="t">
            <a:normAutofit/>
          </a:bodyPr>
          <a:lstStyle/>
          <a:p>
            <a:r>
              <a:rPr lang="en-US" dirty="0"/>
              <a:t>CONCLUSION </a:t>
            </a:r>
          </a:p>
        </p:txBody>
      </p:sp>
      <p:sp>
        <p:nvSpPr>
          <p:cNvPr id="3" name="Content Placeholder 2">
            <a:extLst>
              <a:ext uri="{FF2B5EF4-FFF2-40B4-BE49-F238E27FC236}">
                <a16:creationId xmlns:a16="http://schemas.microsoft.com/office/drawing/2014/main" xmlns="" id="{1B6F90C4-A898-5B73-0334-C69551F24FF2}"/>
              </a:ext>
            </a:extLst>
          </p:cNvPr>
          <p:cNvSpPr>
            <a:spLocks noGrp="1"/>
          </p:cNvSpPr>
          <p:nvPr>
            <p:ph idx="1"/>
          </p:nvPr>
        </p:nvSpPr>
        <p:spPr>
          <a:xfrm>
            <a:off x="6478384" y="2489201"/>
            <a:ext cx="4570615" cy="3225798"/>
          </a:xfrm>
        </p:spPr>
        <p:txBody>
          <a:bodyPr vert="horz" lIns="91440" tIns="45720" rIns="91440" bIns="45720" rtlCol="0" anchor="b">
            <a:normAutofit/>
          </a:bodyPr>
          <a:lstStyle/>
          <a:p>
            <a:pPr algn="r">
              <a:lnSpc>
                <a:spcPct val="110000"/>
              </a:lnSpc>
            </a:pPr>
            <a:r>
              <a:rPr lang="en-US" dirty="0">
                <a:latin typeface="Consolas"/>
                <a:ea typeface="+mn-lt"/>
                <a:cs typeface="+mn-lt"/>
              </a:rPr>
              <a:t>These steps are the foundational elements of preparing a dataset for electricity price prediction using machine learning. The specific details may vary depending on your dataset and the machine learning algorithm you plan to use.</a:t>
            </a:r>
            <a:endParaRPr lang="en-US">
              <a:latin typeface="Consolas"/>
            </a:endParaRPr>
          </a:p>
        </p:txBody>
      </p:sp>
      <p:cxnSp>
        <p:nvCxnSpPr>
          <p:cNvPr id="28" name="Straight Connector 27">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794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xmlns="" id="{4C75A547-BCD1-42BE-966E-53CA0AB931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xmlns="" id="{70105F5E-5B61-4F51-927C-5B28DB7DD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713A5A79-79D2-4D9D-A36A-2291A24801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3"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E1CAB13-2559-B578-065C-CE973BB52301}"/>
              </a:ext>
            </a:extLst>
          </p:cNvPr>
          <p:cNvSpPr>
            <a:spLocks noGrp="1"/>
          </p:cNvSpPr>
          <p:nvPr>
            <p:ph type="title"/>
          </p:nvPr>
        </p:nvSpPr>
        <p:spPr>
          <a:xfrm>
            <a:off x="2796294" y="1061686"/>
            <a:ext cx="8252706" cy="3793336"/>
          </a:xfrm>
        </p:spPr>
        <p:txBody>
          <a:bodyPr vert="horz" lIns="91440" tIns="45720" rIns="91440" bIns="45720" rtlCol="0" anchor="t">
            <a:normAutofit/>
          </a:bodyPr>
          <a:lstStyle/>
          <a:p>
            <a:pPr algn="r"/>
            <a:r>
              <a:rPr lang="en-US" sz="6600" cap="all" spc="300"/>
              <a:t>THANK YOU</a:t>
            </a:r>
          </a:p>
        </p:txBody>
      </p:sp>
      <p:cxnSp>
        <p:nvCxnSpPr>
          <p:cNvPr id="15" name="Straight Connector 14">
            <a:extLst>
              <a:ext uri="{FF2B5EF4-FFF2-40B4-BE49-F238E27FC236}">
                <a16:creationId xmlns:a16="http://schemas.microsoft.com/office/drawing/2014/main" xmlns="" id="{336FDCA7-0AF2-4082-9481-EF2C115F22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095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15169-42E8-F4FB-9B01-DAF9D7F93F98}"/>
              </a:ext>
            </a:extLst>
          </p:cNvPr>
          <p:cNvSpPr>
            <a:spLocks noGrp="1"/>
          </p:cNvSpPr>
          <p:nvPr>
            <p:ph type="title"/>
          </p:nvPr>
        </p:nvSpPr>
        <p:spPr/>
        <p:txBody>
          <a:bodyPr/>
          <a:lstStyle/>
          <a:p>
            <a:r>
              <a:rPr lang="en-US" dirty="0"/>
              <a:t>INTRODUCTION</a:t>
            </a:r>
          </a:p>
        </p:txBody>
      </p:sp>
      <p:graphicFrame>
        <p:nvGraphicFramePr>
          <p:cNvPr id="10" name="Content Placeholder 2">
            <a:extLst>
              <a:ext uri="{FF2B5EF4-FFF2-40B4-BE49-F238E27FC236}">
                <a16:creationId xmlns:a16="http://schemas.microsoft.com/office/drawing/2014/main" xmlns="" id="{628F9D63-CB27-0E52-9D76-281458DA511A}"/>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9500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6C958F7D-B55D-593A-1986-424C864C426B}"/>
              </a:ext>
            </a:extLst>
          </p:cNvPr>
          <p:cNvSpPr>
            <a:spLocks noGrp="1"/>
          </p:cNvSpPr>
          <p:nvPr>
            <p:ph type="title"/>
          </p:nvPr>
        </p:nvSpPr>
        <p:spPr>
          <a:xfrm>
            <a:off x="1143001" y="1203678"/>
            <a:ext cx="3894412" cy="2028707"/>
          </a:xfrm>
        </p:spPr>
        <p:txBody>
          <a:bodyPr anchor="t">
            <a:normAutofit/>
          </a:bodyPr>
          <a:lstStyle/>
          <a:p>
            <a:r>
              <a:rPr lang="en-US" dirty="0"/>
              <a:t>TIME SERIES ANALYSIS:</a:t>
            </a:r>
          </a:p>
        </p:txBody>
      </p:sp>
      <p:sp>
        <p:nvSpPr>
          <p:cNvPr id="3" name="Content Placeholder 2">
            <a:extLst>
              <a:ext uri="{FF2B5EF4-FFF2-40B4-BE49-F238E27FC236}">
                <a16:creationId xmlns:a16="http://schemas.microsoft.com/office/drawing/2014/main" xmlns="" id="{C939D662-0605-A13A-71EC-1C863FD69E32}"/>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r"/>
            <a:r>
              <a:rPr lang="en-US" dirty="0">
                <a:latin typeface="Consolas"/>
                <a:ea typeface="+mn-lt"/>
                <a:cs typeface="+mn-lt"/>
              </a:rPr>
              <a:t>Historical electricity price data can be analyzed using time series techniques like ARIMA (</a:t>
            </a:r>
            <a:r>
              <a:rPr lang="en-US" dirty="0" err="1">
                <a:latin typeface="Consolas"/>
                <a:ea typeface="+mn-lt"/>
                <a:cs typeface="+mn-lt"/>
              </a:rPr>
              <a:t>AutoRegressive</a:t>
            </a:r>
            <a:r>
              <a:rPr lang="en-US" dirty="0">
                <a:latin typeface="Consolas"/>
                <a:ea typeface="+mn-lt"/>
                <a:cs typeface="+mn-lt"/>
              </a:rPr>
              <a:t> Integrated Moving Average) or more advanced models like SARIMA (Seasonal ARIMA) to capture trends, seasonality, and autocorrelation.</a:t>
            </a:r>
            <a:endParaRPr lang="en-US"/>
          </a:p>
        </p:txBody>
      </p:sp>
      <p:cxnSp>
        <p:nvCxnSpPr>
          <p:cNvPr id="25" name="Straight Connector 24">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1403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93DDC9A-7740-92D8-D34D-09E18AC1CAD4}"/>
              </a:ext>
            </a:extLst>
          </p:cNvPr>
          <p:cNvSpPr>
            <a:spLocks noGrp="1"/>
          </p:cNvSpPr>
          <p:nvPr>
            <p:ph type="title"/>
          </p:nvPr>
        </p:nvSpPr>
        <p:spPr>
          <a:xfrm>
            <a:off x="1143001" y="1203678"/>
            <a:ext cx="3894412" cy="2028707"/>
          </a:xfrm>
        </p:spPr>
        <p:txBody>
          <a:bodyPr anchor="t">
            <a:normAutofit/>
          </a:bodyPr>
          <a:lstStyle/>
          <a:p>
            <a:r>
              <a:rPr lang="en-US" dirty="0"/>
              <a:t>MACHINE LEARNING MODELS</a:t>
            </a:r>
          </a:p>
        </p:txBody>
      </p:sp>
      <p:sp>
        <p:nvSpPr>
          <p:cNvPr id="3" name="Content Placeholder 2">
            <a:extLst>
              <a:ext uri="{FF2B5EF4-FFF2-40B4-BE49-F238E27FC236}">
                <a16:creationId xmlns:a16="http://schemas.microsoft.com/office/drawing/2014/main" xmlns="" id="{2689B9ED-4C3A-6ACA-8C44-EEA6AC99745C}"/>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Supervised learning models such as linear regression, decision trees, random forests, support vector machines, and neural networks can be used to predict electricity prices. Feature engineering is crucial in this approach to include relevant factors affecting prices.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734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C3F4A7C-F1BC-22DF-5759-24252AA29354}"/>
              </a:ext>
            </a:extLst>
          </p:cNvPr>
          <p:cNvSpPr>
            <a:spLocks noGrp="1"/>
          </p:cNvSpPr>
          <p:nvPr>
            <p:ph type="title"/>
          </p:nvPr>
        </p:nvSpPr>
        <p:spPr>
          <a:xfrm>
            <a:off x="1143001" y="1203678"/>
            <a:ext cx="3894412" cy="2028707"/>
          </a:xfrm>
        </p:spPr>
        <p:txBody>
          <a:bodyPr anchor="t">
            <a:normAutofit/>
          </a:bodyPr>
          <a:lstStyle/>
          <a:p>
            <a:pPr>
              <a:lnSpc>
                <a:spcPct val="90000"/>
              </a:lnSpc>
            </a:pPr>
            <a:r>
              <a:rPr lang="en-US" sz="3400"/>
              <a:t>FEATURE SELECTION AND ENGINEERING</a:t>
            </a:r>
          </a:p>
        </p:txBody>
      </p:sp>
      <p:sp>
        <p:nvSpPr>
          <p:cNvPr id="3" name="Content Placeholder 2">
            <a:extLst>
              <a:ext uri="{FF2B5EF4-FFF2-40B4-BE49-F238E27FC236}">
                <a16:creationId xmlns:a16="http://schemas.microsoft.com/office/drawing/2014/main" xmlns="" id="{2FF0CF65-40E4-DDB9-B197-F4CD379DC025}"/>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Identify and incorporate relevant features that may impact electricity prices. These could include weather data, demand patterns, fuel prices, renewable energy production, geopolitical events, and more.</a:t>
            </a:r>
            <a:endParaRPr lang="en-US">
              <a:latin typeface="Consolas"/>
              <a:ea typeface="+mn-lt"/>
              <a:cs typeface="+mn-lt"/>
            </a:endParaRPr>
          </a:p>
          <a:p>
            <a:pPr algn="just"/>
            <a:endParaRPr lang="en-US">
              <a:latin typeface="Consolas"/>
            </a:endParaRPr>
          </a:p>
          <a:p>
            <a:pPr marL="0" indent="0" algn="just">
              <a:buNone/>
            </a:pPr>
            <a:endParaRPr lang="en-US">
              <a:latin typeface="Walbaum Display"/>
              <a:cs typeface="Calibri"/>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9974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4E627D2-0427-11D3-A14F-441527D0E590}"/>
              </a:ext>
            </a:extLst>
          </p:cNvPr>
          <p:cNvSpPr>
            <a:spLocks noGrp="1"/>
          </p:cNvSpPr>
          <p:nvPr>
            <p:ph type="title"/>
          </p:nvPr>
        </p:nvSpPr>
        <p:spPr>
          <a:xfrm>
            <a:off x="1143001" y="1203678"/>
            <a:ext cx="3894412" cy="2028707"/>
          </a:xfrm>
        </p:spPr>
        <p:txBody>
          <a:bodyPr anchor="t">
            <a:normAutofit/>
          </a:bodyPr>
          <a:lstStyle/>
          <a:p>
            <a:r>
              <a:rPr lang="en-US" dirty="0"/>
              <a:t>WEATHER DATA ANALYSIS</a:t>
            </a:r>
          </a:p>
        </p:txBody>
      </p:sp>
      <p:sp>
        <p:nvSpPr>
          <p:cNvPr id="3" name="Content Placeholder 2">
            <a:extLst>
              <a:ext uri="{FF2B5EF4-FFF2-40B4-BE49-F238E27FC236}">
                <a16:creationId xmlns:a16="http://schemas.microsoft.com/office/drawing/2014/main" xmlns="" id="{60D4C2F0-6464-2FB4-5139-FF923B4DD1D4}"/>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Weather conditions can significantly influence electricity demand and supply. Incorporating historical and forecasted weather data can improve the accuracy of predictions.</a:t>
            </a:r>
            <a:endParaRPr lang="en-US">
              <a:latin typeface="Consolas"/>
              <a:ea typeface="+mn-lt"/>
              <a:cs typeface="+mn-lt"/>
            </a:endParaRPr>
          </a:p>
          <a:p>
            <a:pPr algn="just"/>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3307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76292C9-D6B5-C2AF-084E-67CA4231B3EF}"/>
              </a:ext>
            </a:extLst>
          </p:cNvPr>
          <p:cNvSpPr>
            <a:spLocks noGrp="1"/>
          </p:cNvSpPr>
          <p:nvPr>
            <p:ph type="title"/>
          </p:nvPr>
        </p:nvSpPr>
        <p:spPr>
          <a:xfrm>
            <a:off x="1143001" y="1203678"/>
            <a:ext cx="3894412" cy="2028707"/>
          </a:xfrm>
        </p:spPr>
        <p:txBody>
          <a:bodyPr anchor="t">
            <a:normAutofit/>
          </a:bodyPr>
          <a:lstStyle/>
          <a:p>
            <a:r>
              <a:rPr lang="en-US" dirty="0"/>
              <a:t>DEMAND FORECASTING</a:t>
            </a:r>
          </a:p>
        </p:txBody>
      </p:sp>
      <p:sp>
        <p:nvSpPr>
          <p:cNvPr id="3" name="Content Placeholder 2">
            <a:extLst>
              <a:ext uri="{FF2B5EF4-FFF2-40B4-BE49-F238E27FC236}">
                <a16:creationId xmlns:a16="http://schemas.microsoft.com/office/drawing/2014/main" xmlns="" id="{FF72758E-0DD4-25EB-4402-E7DE158064E7}"/>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Predicting electricity demand is often a key component of price prediction. Advanced forecasting techniques, like Holt-Winters, can be applied to demand data.</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9339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B20E7A4-EC2C-47C8-BE55-65771E3F2E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CF23DDA-0D09-4FE5-AE88-EBBE5E024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6EB752D-F26F-9201-CC50-B315602857A2}"/>
              </a:ext>
            </a:extLst>
          </p:cNvPr>
          <p:cNvSpPr>
            <a:spLocks noGrp="1"/>
          </p:cNvSpPr>
          <p:nvPr>
            <p:ph type="title"/>
          </p:nvPr>
        </p:nvSpPr>
        <p:spPr>
          <a:xfrm>
            <a:off x="1143001" y="1203678"/>
            <a:ext cx="3894412" cy="2028707"/>
          </a:xfrm>
        </p:spPr>
        <p:txBody>
          <a:bodyPr anchor="t">
            <a:normAutofit/>
          </a:bodyPr>
          <a:lstStyle/>
          <a:p>
            <a:r>
              <a:rPr lang="en-US" dirty="0"/>
              <a:t>MARKET DATA ANALYSIS</a:t>
            </a:r>
          </a:p>
        </p:txBody>
      </p:sp>
      <p:sp>
        <p:nvSpPr>
          <p:cNvPr id="3" name="Content Placeholder 2">
            <a:extLst>
              <a:ext uri="{FF2B5EF4-FFF2-40B4-BE49-F238E27FC236}">
                <a16:creationId xmlns:a16="http://schemas.microsoft.com/office/drawing/2014/main" xmlns="" id="{C10613BF-7DDA-38B3-23EA-F93681F02303}"/>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Consider factors related to electricity market dynamics, such as the availability of renewable energy sources, supply-demand balance, transmission constraints, and regulatory changes.</a:t>
            </a:r>
            <a:endParaRPr lang="en-US">
              <a:latin typeface="Consolas"/>
            </a:endParaRPr>
          </a:p>
        </p:txBody>
      </p:sp>
      <p:cxnSp>
        <p:nvCxnSpPr>
          <p:cNvPr id="12" name="Straight Connector 11">
            <a:extLst>
              <a:ext uri="{FF2B5EF4-FFF2-40B4-BE49-F238E27FC236}">
                <a16:creationId xmlns:a16="http://schemas.microsoft.com/office/drawing/2014/main" xmlns="" id="{1766FD2F-248A-4AA1-8078-E26D6E690B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52163006"/>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790</Words>
  <Application>Microsoft Office PowerPoint</Application>
  <PresentationFormat>Custom</PresentationFormat>
  <Paragraphs>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RegattaVTI</vt:lpstr>
      <vt:lpstr>APPLIED DATA SCIENCE</vt:lpstr>
      <vt:lpstr>ELECTRICITY PRICE PREDICITON</vt:lpstr>
      <vt:lpstr>INTRODUCTION</vt:lpstr>
      <vt:lpstr>TIME SERIES ANALYSIS:</vt:lpstr>
      <vt:lpstr>MACHINE LEARNING MODELS</vt:lpstr>
      <vt:lpstr>FEATURE SELECTION AND ENGINEERING</vt:lpstr>
      <vt:lpstr>WEATHER DATA ANALYSIS</vt:lpstr>
      <vt:lpstr>DEMAND FORECASTING</vt:lpstr>
      <vt:lpstr>MARKET DATA ANALYSIS</vt:lpstr>
      <vt:lpstr>TIME OF USE ANALYSIS</vt:lpstr>
      <vt:lpstr>MACHINE LEARNING ENSEMBLES</vt:lpstr>
      <vt:lpstr>ANALOMY DETECTION</vt:lpstr>
      <vt:lpstr>BACKTESTING AND EVALUATION</vt:lpstr>
      <vt:lpstr>DATA SOURCES</vt:lpstr>
      <vt:lpstr>REGULATORY CHANGES</vt:lpstr>
      <vt:lpstr>MACHINE LEARNING AND LIBRARIES</vt:lpstr>
      <vt:lpstr>REAL-TIME DATA INTEGRATION</vt:lpstr>
      <vt:lpstr>REQUIRED LIBRARIES</vt:lpstr>
      <vt:lpstr>DATA SET</vt:lpstr>
      <vt:lpstr>ENCODING CATEGORICAL DATA</vt:lpstr>
      <vt:lpstr>HANDLING THE MISSING DATA</vt:lpstr>
      <vt:lpstr>SPLITTING THE DATA SET INTO TEST SET TRAINING SET</vt:lpstr>
      <vt:lpstr>FEATURE SCALING</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MECH</cp:lastModifiedBy>
  <cp:revision>554</cp:revision>
  <dcterms:created xsi:type="dcterms:W3CDTF">2023-10-15T10:23:21Z</dcterms:created>
  <dcterms:modified xsi:type="dcterms:W3CDTF">2023-10-17T02:12:09Z</dcterms:modified>
</cp:coreProperties>
</file>