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73" r:id="rId1"/>
  </p:sldMasterIdLst>
  <p:sldIdLst>
    <p:sldId id="256" r:id="rId2"/>
    <p:sldId id="259" r:id="rId3"/>
    <p:sldId id="260" r:id="rId4"/>
    <p:sldId id="261" r:id="rId5"/>
    <p:sldId id="262" r:id="rId6"/>
    <p:sldId id="263" r:id="rId7"/>
    <p:sldId id="264" r:id="rId8"/>
    <p:sldId id="265" r:id="rId9"/>
    <p:sldId id="267" r:id="rId10"/>
    <p:sldId id="266" r:id="rId11"/>
    <p:sldId id="27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C111E-BCF2-4E07-8AA7-6253AF666899}" v="18" dt="2023-10-11T06:28:09.093"/>
    <p1510:client id="{29FC907E-03D1-4608-8CD4-6148D79DFA16}" v="9" dt="2023-10-11T06:41:24.844"/>
    <p1510:client id="{41BB1C30-1FC2-42A1-994A-8E5330719506}" v="35" dt="2023-10-11T06:50:54.114"/>
    <p1510:client id="{4E9CE5FC-1AB1-49BE-9412-C39DE90607D0}" v="69" dt="2023-10-11T10:44:17.621"/>
    <p1510:client id="{A6175D21-DF2B-401D-9C57-A03171EF1F4C}" v="802" dt="2023-10-11T09:23:53.831"/>
    <p1510:client id="{EBA0CAF5-6C62-4F67-8AC0-D19645BD246F}" v="46" dt="2023-10-11T10:30:54.5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76" d="100"/>
          <a:sy n="76" d="100"/>
        </p:scale>
        <p:origin x="-96" y="-8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A8B3E-F144-4288-8326-D433F50C3E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7F9B55B-6722-48CC-8FED-ECEF74DDAF96}">
      <dgm:prSet/>
      <dgm:spPr/>
      <dgm:t>
        <a:bodyPr/>
        <a:lstStyle/>
        <a:p>
          <a:r>
            <a:rPr lang="en-US" dirty="0"/>
            <a:t>INTRODUCTION</a:t>
          </a:r>
        </a:p>
      </dgm:t>
    </dgm:pt>
    <dgm:pt modelId="{E9910DEB-3940-4F07-9501-8EDA503F5824}" type="parTrans" cxnId="{06039E7F-1D83-4C3B-BF78-3AFEFF4E6DF5}">
      <dgm:prSet/>
      <dgm:spPr/>
      <dgm:t>
        <a:bodyPr/>
        <a:lstStyle/>
        <a:p>
          <a:endParaRPr lang="en-US"/>
        </a:p>
      </dgm:t>
    </dgm:pt>
    <dgm:pt modelId="{6D4AF656-F0B7-4B31-9BD1-D18E24B8E7B6}" type="sibTrans" cxnId="{06039E7F-1D83-4C3B-BF78-3AFEFF4E6DF5}">
      <dgm:prSet/>
      <dgm:spPr/>
      <dgm:t>
        <a:bodyPr/>
        <a:lstStyle/>
        <a:p>
          <a:endParaRPr lang="en-US"/>
        </a:p>
      </dgm:t>
    </dgm:pt>
    <dgm:pt modelId="{A29F6BAE-6B56-45D5-B7E2-10B8ADA23DD3}">
      <dgm:prSet phldr="0"/>
      <dgm:spPr/>
      <dgm:t>
        <a:bodyPr/>
        <a:lstStyle/>
        <a:p>
          <a:pPr rtl="0"/>
          <a:r>
            <a:rPr lang="en-US" dirty="0">
              <a:latin typeface="Century Gothic" panose="020B0502020202020204"/>
            </a:rPr>
            <a:t>DATA COLLECTIONS AND COLUMNS</a:t>
          </a:r>
          <a:endParaRPr lang="en-US" dirty="0"/>
        </a:p>
      </dgm:t>
    </dgm:pt>
    <dgm:pt modelId="{CED397B6-87DE-481D-AC99-D860CE4BB73A}" type="parTrans" cxnId="{812D643E-CA88-4910-98C6-7C2D68F41BBE}">
      <dgm:prSet/>
      <dgm:spPr/>
      <dgm:t>
        <a:bodyPr/>
        <a:lstStyle/>
        <a:p>
          <a:endParaRPr lang="en-US"/>
        </a:p>
      </dgm:t>
    </dgm:pt>
    <dgm:pt modelId="{FC464EB7-BEFE-445E-9CF8-50A52F1EF287}" type="sibTrans" cxnId="{812D643E-CA88-4910-98C6-7C2D68F41BBE}">
      <dgm:prSet/>
      <dgm:spPr/>
      <dgm:t>
        <a:bodyPr/>
        <a:lstStyle/>
        <a:p>
          <a:endParaRPr lang="en-US"/>
        </a:p>
      </dgm:t>
    </dgm:pt>
    <dgm:pt modelId="{28D68F51-FF45-4C4C-93B4-F353D99A59F3}">
      <dgm:prSet/>
      <dgm:spPr/>
      <dgm:t>
        <a:bodyPr/>
        <a:lstStyle/>
        <a:p>
          <a:r>
            <a:rPr lang="en-US" dirty="0"/>
            <a:t>LIBRARIES</a:t>
          </a:r>
        </a:p>
      </dgm:t>
    </dgm:pt>
    <dgm:pt modelId="{C637C73B-21F3-4849-9638-CF591A186AAD}" type="parTrans" cxnId="{5854C360-34AD-4947-BB5A-9ECFAE8645A0}">
      <dgm:prSet/>
      <dgm:spPr/>
      <dgm:t>
        <a:bodyPr/>
        <a:lstStyle/>
        <a:p>
          <a:endParaRPr lang="en-US"/>
        </a:p>
      </dgm:t>
    </dgm:pt>
    <dgm:pt modelId="{57A4A28B-048F-43C2-A269-F767643D39AE}" type="sibTrans" cxnId="{5854C360-34AD-4947-BB5A-9ECFAE8645A0}">
      <dgm:prSet/>
      <dgm:spPr/>
      <dgm:t>
        <a:bodyPr/>
        <a:lstStyle/>
        <a:p>
          <a:endParaRPr lang="en-US"/>
        </a:p>
      </dgm:t>
    </dgm:pt>
    <dgm:pt modelId="{A3A128D9-6789-4C4B-A9BF-B14E9B489C36}">
      <dgm:prSet/>
      <dgm:spPr/>
      <dgm:t>
        <a:bodyPr/>
        <a:lstStyle/>
        <a:p>
          <a:r>
            <a:rPr lang="en-US" dirty="0"/>
            <a:t>TRAINING AND TESTING</a:t>
          </a:r>
        </a:p>
      </dgm:t>
    </dgm:pt>
    <dgm:pt modelId="{A5629B9B-0945-4457-BB11-CC448CDB0CCC}" type="parTrans" cxnId="{7CBDCE7A-F82D-4410-B1BA-78EAE6934201}">
      <dgm:prSet/>
      <dgm:spPr/>
      <dgm:t>
        <a:bodyPr/>
        <a:lstStyle/>
        <a:p>
          <a:endParaRPr lang="en-US"/>
        </a:p>
      </dgm:t>
    </dgm:pt>
    <dgm:pt modelId="{C2BFF245-AF9B-49CD-83AE-64EE48A8DC2D}" type="sibTrans" cxnId="{7CBDCE7A-F82D-4410-B1BA-78EAE6934201}">
      <dgm:prSet/>
      <dgm:spPr/>
      <dgm:t>
        <a:bodyPr/>
        <a:lstStyle/>
        <a:p>
          <a:endParaRPr lang="en-US"/>
        </a:p>
      </dgm:t>
    </dgm:pt>
    <dgm:pt modelId="{5278C9EC-27E0-444A-AADF-B842D5D3D6EE}">
      <dgm:prSet phldr="0"/>
      <dgm:spPr/>
      <dgm:t>
        <a:bodyPr/>
        <a:lstStyle/>
        <a:p>
          <a:pPr rtl="0"/>
          <a:r>
            <a:rPr lang="en-US" dirty="0">
              <a:latin typeface="Century Gothic" panose="020B0502020202020204"/>
            </a:rPr>
            <a:t>METRICS FOR CHECK</a:t>
          </a:r>
          <a:endParaRPr lang="en-US" dirty="0"/>
        </a:p>
      </dgm:t>
    </dgm:pt>
    <dgm:pt modelId="{494D8B12-7F2F-4F19-A08A-38D79C9AA297}" type="parTrans" cxnId="{42357266-83B3-4EF4-BDD1-7F778BE82162}">
      <dgm:prSet/>
      <dgm:spPr/>
      <dgm:t>
        <a:bodyPr/>
        <a:lstStyle/>
        <a:p>
          <a:endParaRPr lang="en-US"/>
        </a:p>
      </dgm:t>
    </dgm:pt>
    <dgm:pt modelId="{A4EC0128-EDF0-4C69-8060-6FD5CBB203C6}" type="sibTrans" cxnId="{42357266-83B3-4EF4-BDD1-7F778BE82162}">
      <dgm:prSet/>
      <dgm:spPr/>
      <dgm:t>
        <a:bodyPr/>
        <a:lstStyle/>
        <a:p>
          <a:endParaRPr lang="en-US"/>
        </a:p>
      </dgm:t>
    </dgm:pt>
    <dgm:pt modelId="{D05418C2-04BD-4CF0-B248-3FDB60730A41}">
      <dgm:prSet/>
      <dgm:spPr/>
      <dgm:t>
        <a:bodyPr/>
        <a:lstStyle/>
        <a:p>
          <a:r>
            <a:rPr lang="en-US" dirty="0"/>
            <a:t>CONCLUSION</a:t>
          </a:r>
        </a:p>
      </dgm:t>
    </dgm:pt>
    <dgm:pt modelId="{114AD52F-DC0F-4E38-96D0-F374BDC71018}" type="parTrans" cxnId="{619462D7-7E87-4D01-B886-7B94245C43F0}">
      <dgm:prSet/>
      <dgm:spPr/>
      <dgm:t>
        <a:bodyPr/>
        <a:lstStyle/>
        <a:p>
          <a:endParaRPr lang="en-US"/>
        </a:p>
      </dgm:t>
    </dgm:pt>
    <dgm:pt modelId="{CE9CA8C9-8ED7-4180-8609-80C40AADE2A9}" type="sibTrans" cxnId="{619462D7-7E87-4D01-B886-7B94245C43F0}">
      <dgm:prSet/>
      <dgm:spPr/>
      <dgm:t>
        <a:bodyPr/>
        <a:lstStyle/>
        <a:p>
          <a:endParaRPr lang="en-US"/>
        </a:p>
      </dgm:t>
    </dgm:pt>
    <dgm:pt modelId="{69473E4F-94B1-49D7-AFB7-0C7D6B2E8BFF}">
      <dgm:prSet phldr="0"/>
      <dgm:spPr/>
      <dgm:t>
        <a:bodyPr/>
        <a:lstStyle/>
        <a:p>
          <a:pPr rtl="0"/>
          <a:r>
            <a:rPr lang="en-US" dirty="0">
              <a:latin typeface="Century Gothic" panose="020B0502020202020204"/>
            </a:rPr>
            <a:t>REST OF EXPLANATION</a:t>
          </a:r>
        </a:p>
      </dgm:t>
    </dgm:pt>
    <dgm:pt modelId="{AFC08CDA-840F-4288-A131-3D950AB2A53A}" type="parTrans" cxnId="{7909E767-0EEA-4C54-85AA-74D067EBCA04}">
      <dgm:prSet/>
      <dgm:spPr/>
    </dgm:pt>
    <dgm:pt modelId="{163B08D5-8C01-4791-8616-417C2DB0506A}" type="sibTrans" cxnId="{7909E767-0EEA-4C54-85AA-74D067EBCA04}">
      <dgm:prSet/>
      <dgm:spPr/>
    </dgm:pt>
    <dgm:pt modelId="{C5DA7F51-F8B7-4ECA-A75B-BB4638673EBE}">
      <dgm:prSet phldr="0"/>
      <dgm:spPr/>
      <dgm:t>
        <a:bodyPr/>
        <a:lstStyle/>
        <a:p>
          <a:r>
            <a:rPr lang="en-US" dirty="0">
              <a:latin typeface="Century Gothic" panose="020B0502020202020204"/>
            </a:rPr>
            <a:t>CODING</a:t>
          </a:r>
        </a:p>
      </dgm:t>
    </dgm:pt>
    <dgm:pt modelId="{01BA20A0-7CA4-4411-841A-8286A7F249D6}" type="parTrans" cxnId="{6C05D5D2-08BA-4971-8E54-9F264A7F3CE7}">
      <dgm:prSet/>
      <dgm:spPr/>
    </dgm:pt>
    <dgm:pt modelId="{3630FF42-F96E-473D-8D7E-E4D790AD4E92}" type="sibTrans" cxnId="{6C05D5D2-08BA-4971-8E54-9F264A7F3CE7}">
      <dgm:prSet/>
      <dgm:spPr/>
    </dgm:pt>
    <dgm:pt modelId="{CC007260-EE80-4FF4-84BB-D8E8A63B5A95}" type="pres">
      <dgm:prSet presAssocID="{873A8B3E-F144-4288-8326-D433F50C3E09}" presName="linear" presStyleCnt="0">
        <dgm:presLayoutVars>
          <dgm:animLvl val="lvl"/>
          <dgm:resizeHandles val="exact"/>
        </dgm:presLayoutVars>
      </dgm:prSet>
      <dgm:spPr/>
      <dgm:t>
        <a:bodyPr/>
        <a:lstStyle/>
        <a:p>
          <a:endParaRPr lang="en-IN"/>
        </a:p>
      </dgm:t>
    </dgm:pt>
    <dgm:pt modelId="{7C424494-3D47-4FBB-B4FD-B046EB92D9DC}" type="pres">
      <dgm:prSet presAssocID="{D7F9B55B-6722-48CC-8FED-ECEF74DDAF96}" presName="parentText" presStyleLbl="node1" presStyleIdx="0" presStyleCnt="8">
        <dgm:presLayoutVars>
          <dgm:chMax val="0"/>
          <dgm:bulletEnabled val="1"/>
        </dgm:presLayoutVars>
      </dgm:prSet>
      <dgm:spPr/>
      <dgm:t>
        <a:bodyPr/>
        <a:lstStyle/>
        <a:p>
          <a:endParaRPr lang="en-IN"/>
        </a:p>
      </dgm:t>
    </dgm:pt>
    <dgm:pt modelId="{130E6A0A-C414-4A1C-813E-350186EAC48B}" type="pres">
      <dgm:prSet presAssocID="{6D4AF656-F0B7-4B31-9BD1-D18E24B8E7B6}" presName="spacer" presStyleCnt="0"/>
      <dgm:spPr/>
    </dgm:pt>
    <dgm:pt modelId="{FDBA7039-9341-46E7-8177-F250393C418D}" type="pres">
      <dgm:prSet presAssocID="{A29F6BAE-6B56-45D5-B7E2-10B8ADA23DD3}" presName="parentText" presStyleLbl="node1" presStyleIdx="1" presStyleCnt="8">
        <dgm:presLayoutVars>
          <dgm:chMax val="0"/>
          <dgm:bulletEnabled val="1"/>
        </dgm:presLayoutVars>
      </dgm:prSet>
      <dgm:spPr/>
      <dgm:t>
        <a:bodyPr/>
        <a:lstStyle/>
        <a:p>
          <a:endParaRPr lang="en-IN"/>
        </a:p>
      </dgm:t>
    </dgm:pt>
    <dgm:pt modelId="{A88E6242-F8E1-4078-A137-96377CA9B99C}" type="pres">
      <dgm:prSet presAssocID="{FC464EB7-BEFE-445E-9CF8-50A52F1EF287}" presName="spacer" presStyleCnt="0"/>
      <dgm:spPr/>
    </dgm:pt>
    <dgm:pt modelId="{EC6DB995-552E-4185-970F-F13CD7D31B29}" type="pres">
      <dgm:prSet presAssocID="{28D68F51-FF45-4C4C-93B4-F353D99A59F3}" presName="parentText" presStyleLbl="node1" presStyleIdx="2" presStyleCnt="8">
        <dgm:presLayoutVars>
          <dgm:chMax val="0"/>
          <dgm:bulletEnabled val="1"/>
        </dgm:presLayoutVars>
      </dgm:prSet>
      <dgm:spPr/>
      <dgm:t>
        <a:bodyPr/>
        <a:lstStyle/>
        <a:p>
          <a:endParaRPr lang="en-IN"/>
        </a:p>
      </dgm:t>
    </dgm:pt>
    <dgm:pt modelId="{49ED7A25-B7CF-4FAA-82D9-7E1CA68D57BA}" type="pres">
      <dgm:prSet presAssocID="{57A4A28B-048F-43C2-A269-F767643D39AE}" presName="spacer" presStyleCnt="0"/>
      <dgm:spPr/>
    </dgm:pt>
    <dgm:pt modelId="{96689D71-9691-4D51-9AE8-3EE823903305}" type="pres">
      <dgm:prSet presAssocID="{A3A128D9-6789-4C4B-A9BF-B14E9B489C36}" presName="parentText" presStyleLbl="node1" presStyleIdx="3" presStyleCnt="8">
        <dgm:presLayoutVars>
          <dgm:chMax val="0"/>
          <dgm:bulletEnabled val="1"/>
        </dgm:presLayoutVars>
      </dgm:prSet>
      <dgm:spPr/>
      <dgm:t>
        <a:bodyPr/>
        <a:lstStyle/>
        <a:p>
          <a:endParaRPr lang="en-IN"/>
        </a:p>
      </dgm:t>
    </dgm:pt>
    <dgm:pt modelId="{5A149117-6B89-4965-BAC9-20E0878EB3E2}" type="pres">
      <dgm:prSet presAssocID="{C2BFF245-AF9B-49CD-83AE-64EE48A8DC2D}" presName="spacer" presStyleCnt="0"/>
      <dgm:spPr/>
    </dgm:pt>
    <dgm:pt modelId="{D29D9290-991F-463C-A00C-EF81157A2D51}" type="pres">
      <dgm:prSet presAssocID="{5278C9EC-27E0-444A-AADF-B842D5D3D6EE}" presName="parentText" presStyleLbl="node1" presStyleIdx="4" presStyleCnt="8">
        <dgm:presLayoutVars>
          <dgm:chMax val="0"/>
          <dgm:bulletEnabled val="1"/>
        </dgm:presLayoutVars>
      </dgm:prSet>
      <dgm:spPr/>
      <dgm:t>
        <a:bodyPr/>
        <a:lstStyle/>
        <a:p>
          <a:endParaRPr lang="en-IN"/>
        </a:p>
      </dgm:t>
    </dgm:pt>
    <dgm:pt modelId="{189000F7-25FD-4D15-B187-4A936F89EA31}" type="pres">
      <dgm:prSet presAssocID="{A4EC0128-EDF0-4C69-8060-6FD5CBB203C6}" presName="spacer" presStyleCnt="0"/>
      <dgm:spPr/>
    </dgm:pt>
    <dgm:pt modelId="{05EBF617-651B-4989-A73F-E1681845D412}" type="pres">
      <dgm:prSet presAssocID="{69473E4F-94B1-49D7-AFB7-0C7D6B2E8BFF}" presName="parentText" presStyleLbl="node1" presStyleIdx="5" presStyleCnt="8">
        <dgm:presLayoutVars>
          <dgm:chMax val="0"/>
          <dgm:bulletEnabled val="1"/>
        </dgm:presLayoutVars>
      </dgm:prSet>
      <dgm:spPr/>
      <dgm:t>
        <a:bodyPr/>
        <a:lstStyle/>
        <a:p>
          <a:endParaRPr lang="en-IN"/>
        </a:p>
      </dgm:t>
    </dgm:pt>
    <dgm:pt modelId="{03BC6CE4-2CAF-4E05-970D-C2581848D39F}" type="pres">
      <dgm:prSet presAssocID="{163B08D5-8C01-4791-8616-417C2DB0506A}" presName="spacer" presStyleCnt="0"/>
      <dgm:spPr/>
    </dgm:pt>
    <dgm:pt modelId="{B47FB8AB-3F97-417A-8A98-6D3D2C76C8F4}" type="pres">
      <dgm:prSet presAssocID="{C5DA7F51-F8B7-4ECA-A75B-BB4638673EBE}" presName="parentText" presStyleLbl="node1" presStyleIdx="6" presStyleCnt="8">
        <dgm:presLayoutVars>
          <dgm:chMax val="0"/>
          <dgm:bulletEnabled val="1"/>
        </dgm:presLayoutVars>
      </dgm:prSet>
      <dgm:spPr/>
      <dgm:t>
        <a:bodyPr/>
        <a:lstStyle/>
        <a:p>
          <a:endParaRPr lang="en-IN"/>
        </a:p>
      </dgm:t>
    </dgm:pt>
    <dgm:pt modelId="{25856A1F-7631-4B9E-85B4-0A0F4266EAA6}" type="pres">
      <dgm:prSet presAssocID="{3630FF42-F96E-473D-8D7E-E4D790AD4E92}" presName="spacer" presStyleCnt="0"/>
      <dgm:spPr/>
    </dgm:pt>
    <dgm:pt modelId="{EF799CB2-08A7-486C-A588-B2128B8348F8}" type="pres">
      <dgm:prSet presAssocID="{D05418C2-04BD-4CF0-B248-3FDB60730A41}" presName="parentText" presStyleLbl="node1" presStyleIdx="7" presStyleCnt="8">
        <dgm:presLayoutVars>
          <dgm:chMax val="0"/>
          <dgm:bulletEnabled val="1"/>
        </dgm:presLayoutVars>
      </dgm:prSet>
      <dgm:spPr/>
      <dgm:t>
        <a:bodyPr/>
        <a:lstStyle/>
        <a:p>
          <a:endParaRPr lang="en-IN"/>
        </a:p>
      </dgm:t>
    </dgm:pt>
  </dgm:ptLst>
  <dgm:cxnLst>
    <dgm:cxn modelId="{D49FDD84-E322-4C78-AC7C-C71043163804}" type="presOf" srcId="{69473E4F-94B1-49D7-AFB7-0C7D6B2E8BFF}" destId="{05EBF617-651B-4989-A73F-E1681845D412}" srcOrd="0" destOrd="0" presId="urn:microsoft.com/office/officeart/2005/8/layout/vList2"/>
    <dgm:cxn modelId="{619462D7-7E87-4D01-B886-7B94245C43F0}" srcId="{873A8B3E-F144-4288-8326-D433F50C3E09}" destId="{D05418C2-04BD-4CF0-B248-3FDB60730A41}" srcOrd="7" destOrd="0" parTransId="{114AD52F-DC0F-4E38-96D0-F374BDC71018}" sibTransId="{CE9CA8C9-8ED7-4180-8609-80C40AADE2A9}"/>
    <dgm:cxn modelId="{C2623E83-DD33-4A10-AC0B-C6A25965341B}" type="presOf" srcId="{C5DA7F51-F8B7-4ECA-A75B-BB4638673EBE}" destId="{B47FB8AB-3F97-417A-8A98-6D3D2C76C8F4}" srcOrd="0" destOrd="0" presId="urn:microsoft.com/office/officeart/2005/8/layout/vList2"/>
    <dgm:cxn modelId="{C19953FC-2AE0-44F4-88C3-CDC2438453B4}" type="presOf" srcId="{28D68F51-FF45-4C4C-93B4-F353D99A59F3}" destId="{EC6DB995-552E-4185-970F-F13CD7D31B29}" srcOrd="0" destOrd="0" presId="urn:microsoft.com/office/officeart/2005/8/layout/vList2"/>
    <dgm:cxn modelId="{6C05D5D2-08BA-4971-8E54-9F264A7F3CE7}" srcId="{873A8B3E-F144-4288-8326-D433F50C3E09}" destId="{C5DA7F51-F8B7-4ECA-A75B-BB4638673EBE}" srcOrd="6" destOrd="0" parTransId="{01BA20A0-7CA4-4411-841A-8286A7F249D6}" sibTransId="{3630FF42-F96E-473D-8D7E-E4D790AD4E92}"/>
    <dgm:cxn modelId="{B6FEA2B1-183C-4D7A-BB4B-2C66EB3C7893}" type="presOf" srcId="{A3A128D9-6789-4C4B-A9BF-B14E9B489C36}" destId="{96689D71-9691-4D51-9AE8-3EE823903305}" srcOrd="0" destOrd="0" presId="urn:microsoft.com/office/officeart/2005/8/layout/vList2"/>
    <dgm:cxn modelId="{6E17F7B4-4360-4AA8-9754-AE8B917B6C93}" type="presOf" srcId="{D05418C2-04BD-4CF0-B248-3FDB60730A41}" destId="{EF799CB2-08A7-486C-A588-B2128B8348F8}" srcOrd="0" destOrd="0" presId="urn:microsoft.com/office/officeart/2005/8/layout/vList2"/>
    <dgm:cxn modelId="{0DC26F55-2AB0-48D3-92E8-CC02BF6C9925}" type="presOf" srcId="{D7F9B55B-6722-48CC-8FED-ECEF74DDAF96}" destId="{7C424494-3D47-4FBB-B4FD-B046EB92D9DC}" srcOrd="0" destOrd="0" presId="urn:microsoft.com/office/officeart/2005/8/layout/vList2"/>
    <dgm:cxn modelId="{2CCDDB4D-0827-4766-83D4-7081D31128FC}" type="presOf" srcId="{A29F6BAE-6B56-45D5-B7E2-10B8ADA23DD3}" destId="{FDBA7039-9341-46E7-8177-F250393C418D}" srcOrd="0" destOrd="0" presId="urn:microsoft.com/office/officeart/2005/8/layout/vList2"/>
    <dgm:cxn modelId="{5854C360-34AD-4947-BB5A-9ECFAE8645A0}" srcId="{873A8B3E-F144-4288-8326-D433F50C3E09}" destId="{28D68F51-FF45-4C4C-93B4-F353D99A59F3}" srcOrd="2" destOrd="0" parTransId="{C637C73B-21F3-4849-9638-CF591A186AAD}" sibTransId="{57A4A28B-048F-43C2-A269-F767643D39AE}"/>
    <dgm:cxn modelId="{42357266-83B3-4EF4-BDD1-7F778BE82162}" srcId="{873A8B3E-F144-4288-8326-D433F50C3E09}" destId="{5278C9EC-27E0-444A-AADF-B842D5D3D6EE}" srcOrd="4" destOrd="0" parTransId="{494D8B12-7F2F-4F19-A08A-38D79C9AA297}" sibTransId="{A4EC0128-EDF0-4C69-8060-6FD5CBB203C6}"/>
    <dgm:cxn modelId="{7CBDCE7A-F82D-4410-B1BA-78EAE6934201}" srcId="{873A8B3E-F144-4288-8326-D433F50C3E09}" destId="{A3A128D9-6789-4C4B-A9BF-B14E9B489C36}" srcOrd="3" destOrd="0" parTransId="{A5629B9B-0945-4457-BB11-CC448CDB0CCC}" sibTransId="{C2BFF245-AF9B-49CD-83AE-64EE48A8DC2D}"/>
    <dgm:cxn modelId="{06039E7F-1D83-4C3B-BF78-3AFEFF4E6DF5}" srcId="{873A8B3E-F144-4288-8326-D433F50C3E09}" destId="{D7F9B55B-6722-48CC-8FED-ECEF74DDAF96}" srcOrd="0" destOrd="0" parTransId="{E9910DEB-3940-4F07-9501-8EDA503F5824}" sibTransId="{6D4AF656-F0B7-4B31-9BD1-D18E24B8E7B6}"/>
    <dgm:cxn modelId="{E2F658DA-7780-44DB-964A-22DE7B9AF111}" type="presOf" srcId="{873A8B3E-F144-4288-8326-D433F50C3E09}" destId="{CC007260-EE80-4FF4-84BB-D8E8A63B5A95}" srcOrd="0" destOrd="0" presId="urn:microsoft.com/office/officeart/2005/8/layout/vList2"/>
    <dgm:cxn modelId="{13E5B311-9DF4-4F5E-B1B9-6E51C0EDEB19}" type="presOf" srcId="{5278C9EC-27E0-444A-AADF-B842D5D3D6EE}" destId="{D29D9290-991F-463C-A00C-EF81157A2D51}" srcOrd="0" destOrd="0" presId="urn:microsoft.com/office/officeart/2005/8/layout/vList2"/>
    <dgm:cxn modelId="{812D643E-CA88-4910-98C6-7C2D68F41BBE}" srcId="{873A8B3E-F144-4288-8326-D433F50C3E09}" destId="{A29F6BAE-6B56-45D5-B7E2-10B8ADA23DD3}" srcOrd="1" destOrd="0" parTransId="{CED397B6-87DE-481D-AC99-D860CE4BB73A}" sibTransId="{FC464EB7-BEFE-445E-9CF8-50A52F1EF287}"/>
    <dgm:cxn modelId="{7909E767-0EEA-4C54-85AA-74D067EBCA04}" srcId="{873A8B3E-F144-4288-8326-D433F50C3E09}" destId="{69473E4F-94B1-49D7-AFB7-0C7D6B2E8BFF}" srcOrd="5" destOrd="0" parTransId="{AFC08CDA-840F-4288-A131-3D950AB2A53A}" sibTransId="{163B08D5-8C01-4791-8616-417C2DB0506A}"/>
    <dgm:cxn modelId="{613904D7-364D-4F0B-BD17-93F592E65F47}" type="presParOf" srcId="{CC007260-EE80-4FF4-84BB-D8E8A63B5A95}" destId="{7C424494-3D47-4FBB-B4FD-B046EB92D9DC}" srcOrd="0" destOrd="0" presId="urn:microsoft.com/office/officeart/2005/8/layout/vList2"/>
    <dgm:cxn modelId="{4C3AAA77-F7F1-4816-8D99-1B6428D3590E}" type="presParOf" srcId="{CC007260-EE80-4FF4-84BB-D8E8A63B5A95}" destId="{130E6A0A-C414-4A1C-813E-350186EAC48B}" srcOrd="1" destOrd="0" presId="urn:microsoft.com/office/officeart/2005/8/layout/vList2"/>
    <dgm:cxn modelId="{E6EC2901-9B2A-4B0D-B6A6-4739A9373905}" type="presParOf" srcId="{CC007260-EE80-4FF4-84BB-D8E8A63B5A95}" destId="{FDBA7039-9341-46E7-8177-F250393C418D}" srcOrd="2" destOrd="0" presId="urn:microsoft.com/office/officeart/2005/8/layout/vList2"/>
    <dgm:cxn modelId="{19681457-589E-4901-ADFD-3A377DA33053}" type="presParOf" srcId="{CC007260-EE80-4FF4-84BB-D8E8A63B5A95}" destId="{A88E6242-F8E1-4078-A137-96377CA9B99C}" srcOrd="3" destOrd="0" presId="urn:microsoft.com/office/officeart/2005/8/layout/vList2"/>
    <dgm:cxn modelId="{734C1280-CE8A-4661-B3A6-593904143158}" type="presParOf" srcId="{CC007260-EE80-4FF4-84BB-D8E8A63B5A95}" destId="{EC6DB995-552E-4185-970F-F13CD7D31B29}" srcOrd="4" destOrd="0" presId="urn:microsoft.com/office/officeart/2005/8/layout/vList2"/>
    <dgm:cxn modelId="{442B2131-5351-434B-94BC-DFE324EA511C}" type="presParOf" srcId="{CC007260-EE80-4FF4-84BB-D8E8A63B5A95}" destId="{49ED7A25-B7CF-4FAA-82D9-7E1CA68D57BA}" srcOrd="5" destOrd="0" presId="urn:microsoft.com/office/officeart/2005/8/layout/vList2"/>
    <dgm:cxn modelId="{40555597-3C50-4D21-A7EC-C2683300C2A9}" type="presParOf" srcId="{CC007260-EE80-4FF4-84BB-D8E8A63B5A95}" destId="{96689D71-9691-4D51-9AE8-3EE823903305}" srcOrd="6" destOrd="0" presId="urn:microsoft.com/office/officeart/2005/8/layout/vList2"/>
    <dgm:cxn modelId="{02628613-EFD8-4F8F-8204-BE4245B331D1}" type="presParOf" srcId="{CC007260-EE80-4FF4-84BB-D8E8A63B5A95}" destId="{5A149117-6B89-4965-BAC9-20E0878EB3E2}" srcOrd="7" destOrd="0" presId="urn:microsoft.com/office/officeart/2005/8/layout/vList2"/>
    <dgm:cxn modelId="{C9B392FB-84DB-499C-9FA9-19D7F31DF83C}" type="presParOf" srcId="{CC007260-EE80-4FF4-84BB-D8E8A63B5A95}" destId="{D29D9290-991F-463C-A00C-EF81157A2D51}" srcOrd="8" destOrd="0" presId="urn:microsoft.com/office/officeart/2005/8/layout/vList2"/>
    <dgm:cxn modelId="{BB032EB2-A3E5-4659-9B99-D7BB91957F43}" type="presParOf" srcId="{CC007260-EE80-4FF4-84BB-D8E8A63B5A95}" destId="{189000F7-25FD-4D15-B187-4A936F89EA31}" srcOrd="9" destOrd="0" presId="urn:microsoft.com/office/officeart/2005/8/layout/vList2"/>
    <dgm:cxn modelId="{F251B071-4F26-4589-8E76-ADEAE6293BAD}" type="presParOf" srcId="{CC007260-EE80-4FF4-84BB-D8E8A63B5A95}" destId="{05EBF617-651B-4989-A73F-E1681845D412}" srcOrd="10" destOrd="0" presId="urn:microsoft.com/office/officeart/2005/8/layout/vList2"/>
    <dgm:cxn modelId="{85E0685D-3C20-4B78-8C8A-1D30791D78B2}" type="presParOf" srcId="{CC007260-EE80-4FF4-84BB-D8E8A63B5A95}" destId="{03BC6CE4-2CAF-4E05-970D-C2581848D39F}" srcOrd="11" destOrd="0" presId="urn:microsoft.com/office/officeart/2005/8/layout/vList2"/>
    <dgm:cxn modelId="{AD7B7311-41A2-4073-947A-DBCD27F4A12A}" type="presParOf" srcId="{CC007260-EE80-4FF4-84BB-D8E8A63B5A95}" destId="{B47FB8AB-3F97-417A-8A98-6D3D2C76C8F4}" srcOrd="12" destOrd="0" presId="urn:microsoft.com/office/officeart/2005/8/layout/vList2"/>
    <dgm:cxn modelId="{B4731173-3DB8-4CD4-8234-B5E3303878C4}" type="presParOf" srcId="{CC007260-EE80-4FF4-84BB-D8E8A63B5A95}" destId="{25856A1F-7631-4B9E-85B4-0A0F4266EAA6}" srcOrd="13" destOrd="0" presId="urn:microsoft.com/office/officeart/2005/8/layout/vList2"/>
    <dgm:cxn modelId="{E36B0C7F-B8B8-4F73-A26C-2C3BBB871931}" type="presParOf" srcId="{CC007260-EE80-4FF4-84BB-D8E8A63B5A95}" destId="{EF799CB2-08A7-486C-A588-B2128B8348F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424494-3D47-4FBB-B4FD-B046EB92D9DC}">
      <dsp:nvSpPr>
        <dsp:cNvPr id="0" name=""/>
        <dsp:cNvSpPr/>
      </dsp:nvSpPr>
      <dsp:spPr>
        <a:xfrm>
          <a:off x="0" y="584699"/>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INTRODUCTION</a:t>
          </a:r>
        </a:p>
      </dsp:txBody>
      <dsp:txXfrm>
        <a:off x="23417" y="608116"/>
        <a:ext cx="4707729" cy="432866"/>
      </dsp:txXfrm>
    </dsp:sp>
    <dsp:sp modelId="{FDBA7039-9341-46E7-8177-F250393C418D}">
      <dsp:nvSpPr>
        <dsp:cNvPr id="0" name=""/>
        <dsp:cNvSpPr/>
      </dsp:nvSpPr>
      <dsp:spPr>
        <a:xfrm>
          <a:off x="0" y="11220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latin typeface="Century Gothic" panose="020B0502020202020204"/>
            </a:rPr>
            <a:t>DATA COLLECTIONS AND COLUMNS</a:t>
          </a:r>
          <a:endParaRPr lang="en-US" sz="2000" kern="1200" dirty="0"/>
        </a:p>
      </dsp:txBody>
      <dsp:txXfrm>
        <a:off x="23417" y="1145417"/>
        <a:ext cx="4707729" cy="432866"/>
      </dsp:txXfrm>
    </dsp:sp>
    <dsp:sp modelId="{EC6DB995-552E-4185-970F-F13CD7D31B29}">
      <dsp:nvSpPr>
        <dsp:cNvPr id="0" name=""/>
        <dsp:cNvSpPr/>
      </dsp:nvSpPr>
      <dsp:spPr>
        <a:xfrm>
          <a:off x="0" y="16593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LIBRARIES</a:t>
          </a:r>
        </a:p>
      </dsp:txBody>
      <dsp:txXfrm>
        <a:off x="23417" y="1682717"/>
        <a:ext cx="4707729" cy="432866"/>
      </dsp:txXfrm>
    </dsp:sp>
    <dsp:sp modelId="{96689D71-9691-4D51-9AE8-3EE823903305}">
      <dsp:nvSpPr>
        <dsp:cNvPr id="0" name=""/>
        <dsp:cNvSpPr/>
      </dsp:nvSpPr>
      <dsp:spPr>
        <a:xfrm>
          <a:off x="0" y="21966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TRAINING AND TESTING</a:t>
          </a:r>
        </a:p>
      </dsp:txBody>
      <dsp:txXfrm>
        <a:off x="23417" y="2220017"/>
        <a:ext cx="4707729" cy="432866"/>
      </dsp:txXfrm>
    </dsp:sp>
    <dsp:sp modelId="{D29D9290-991F-463C-A00C-EF81157A2D51}">
      <dsp:nvSpPr>
        <dsp:cNvPr id="0" name=""/>
        <dsp:cNvSpPr/>
      </dsp:nvSpPr>
      <dsp:spPr>
        <a:xfrm>
          <a:off x="0" y="27339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latin typeface="Century Gothic" panose="020B0502020202020204"/>
            </a:rPr>
            <a:t>METRICS FOR CHECK</a:t>
          </a:r>
          <a:endParaRPr lang="en-US" sz="2000" kern="1200" dirty="0"/>
        </a:p>
      </dsp:txBody>
      <dsp:txXfrm>
        <a:off x="23417" y="2757317"/>
        <a:ext cx="4707729" cy="432866"/>
      </dsp:txXfrm>
    </dsp:sp>
    <dsp:sp modelId="{05EBF617-651B-4989-A73F-E1681845D412}">
      <dsp:nvSpPr>
        <dsp:cNvPr id="0" name=""/>
        <dsp:cNvSpPr/>
      </dsp:nvSpPr>
      <dsp:spPr>
        <a:xfrm>
          <a:off x="0" y="32712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a:latin typeface="Century Gothic" panose="020B0502020202020204"/>
            </a:rPr>
            <a:t>REST OF EXPLANATION</a:t>
          </a:r>
        </a:p>
      </dsp:txBody>
      <dsp:txXfrm>
        <a:off x="23417" y="3294617"/>
        <a:ext cx="4707729" cy="432866"/>
      </dsp:txXfrm>
    </dsp:sp>
    <dsp:sp modelId="{B47FB8AB-3F97-417A-8A98-6D3D2C76C8F4}">
      <dsp:nvSpPr>
        <dsp:cNvPr id="0" name=""/>
        <dsp:cNvSpPr/>
      </dsp:nvSpPr>
      <dsp:spPr>
        <a:xfrm>
          <a:off x="0" y="38085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Century Gothic" panose="020B0502020202020204"/>
            </a:rPr>
            <a:t>CODING</a:t>
          </a:r>
        </a:p>
      </dsp:txBody>
      <dsp:txXfrm>
        <a:off x="23417" y="3831917"/>
        <a:ext cx="4707729" cy="432866"/>
      </dsp:txXfrm>
    </dsp:sp>
    <dsp:sp modelId="{EF799CB2-08A7-486C-A588-B2128B8348F8}">
      <dsp:nvSpPr>
        <dsp:cNvPr id="0" name=""/>
        <dsp:cNvSpPr/>
      </dsp:nvSpPr>
      <dsp:spPr>
        <a:xfrm>
          <a:off x="0" y="4345800"/>
          <a:ext cx="4754563"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CONCLUSION</a:t>
          </a:r>
        </a:p>
      </dsp:txBody>
      <dsp:txXfrm>
        <a:off x="23417" y="4369217"/>
        <a:ext cx="4707729"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33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396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07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4554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6311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63266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6181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4108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28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726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505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348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557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334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518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938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714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1040873"/>
      </p:ext>
    </p:extLst>
  </p:cSld>
  <p:clrMap bg1="dk1" tx1="lt1" bg2="dk2" tx2="lt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 id="2147484585" r:id="rId12"/>
    <p:sldLayoutId id="2147484586" r:id="rId13"/>
    <p:sldLayoutId id="2147484587" r:id="rId14"/>
    <p:sldLayoutId id="2147484588" r:id="rId15"/>
    <p:sldLayoutId id="2147484589" r:id="rId16"/>
    <p:sldLayoutId id="214748459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xmlns="" id="{313BE87B-D7FD-4BF3-A7BC-511F522528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035A481B-C639-4892-B0EF-4D8373A9B0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052BD58B-6284-459E-9FF4-A97F3A5690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59" name="Group 58">
            <a:extLst>
              <a:ext uri="{FF2B5EF4-FFF2-40B4-BE49-F238E27FC236}">
                <a16:creationId xmlns:a16="http://schemas.microsoft.com/office/drawing/2014/main" xmlns="" id="{AE589C21-CEDE-4D90-AC85-6E43B68D13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3449715"/>
            <a:ext cx="2981858" cy="3208867"/>
            <a:chOff x="9206969" y="2963333"/>
            <a:chExt cx="2981858" cy="3208867"/>
          </a:xfrm>
        </p:grpSpPr>
        <p:cxnSp>
          <p:nvCxnSpPr>
            <p:cNvPr id="60" name="Straight Connector 59">
              <a:extLst>
                <a:ext uri="{FF2B5EF4-FFF2-40B4-BE49-F238E27FC236}">
                  <a16:creationId xmlns:a16="http://schemas.microsoft.com/office/drawing/2014/main" xmlns="" id="{1F4121EC-0ADD-45C0-85F0-D49F67A3ED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xmlns="" id="{422F012F-0680-4AEC-9884-BA712ED2B9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xmlns="" id="{FA5CEDFE-9EC8-436B-AE10-F85A847783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xmlns="" id="{29C70031-55D8-483B-8452-A6B809D0AC8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xmlns="" id="{E24F1E16-B0BE-4400-9A10-95BB1D52CC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116738" y="685798"/>
            <a:ext cx="6159273" cy="4495801"/>
          </a:xfrm>
        </p:spPr>
        <p:txBody>
          <a:bodyPr anchor="ctr">
            <a:normAutofit/>
          </a:bodyPr>
          <a:lstStyle/>
          <a:p>
            <a:r>
              <a:rPr lang="en-US" sz="5400">
                <a:solidFill>
                  <a:srgbClr val="FFFFFF"/>
                </a:solidFill>
              </a:rPr>
              <a:t>Applied data science</a:t>
            </a:r>
          </a:p>
        </p:txBody>
      </p:sp>
      <p:sp>
        <p:nvSpPr>
          <p:cNvPr id="3" name="Subtitle 2"/>
          <p:cNvSpPr>
            <a:spLocks noGrp="1"/>
          </p:cNvSpPr>
          <p:nvPr>
            <p:ph type="subTitle" idx="1"/>
          </p:nvPr>
        </p:nvSpPr>
        <p:spPr>
          <a:xfrm>
            <a:off x="1698171" y="685798"/>
            <a:ext cx="2502578" cy="4495801"/>
          </a:xfrm>
        </p:spPr>
        <p:txBody>
          <a:bodyPr anchor="ctr">
            <a:normAutofit/>
          </a:bodyPr>
          <a:lstStyle/>
          <a:p>
            <a:pPr algn="r"/>
            <a:r>
              <a:rPr lang="en-US" dirty="0">
                <a:solidFill>
                  <a:srgbClr val="FFFFFF"/>
                </a:solidFill>
                <a:latin typeface="Microsoft JhengHei"/>
                <a:ea typeface="Microsoft JhengHei"/>
              </a:rPr>
              <a:t>SRINIVASAN.C</a:t>
            </a:r>
          </a:p>
          <a:p>
            <a:pPr algn="r"/>
            <a:r>
              <a:rPr lang="en-US" dirty="0">
                <a:solidFill>
                  <a:srgbClr val="FFFFFF"/>
                </a:solidFill>
                <a:latin typeface="Microsoft JhengHei"/>
                <a:ea typeface="Microsoft JhengHei"/>
              </a:rPr>
              <a:t>VVCET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24A5A67-C353-253E-587C-13D60EF7B07D}"/>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REST OF EXPLANATION</a:t>
            </a:r>
          </a:p>
        </p:txBody>
      </p:sp>
      <p:sp>
        <p:nvSpPr>
          <p:cNvPr id="3" name="Content Placeholder 2">
            <a:extLst>
              <a:ext uri="{FF2B5EF4-FFF2-40B4-BE49-F238E27FC236}">
                <a16:creationId xmlns:a16="http://schemas.microsoft.com/office/drawing/2014/main" xmlns="" id="{DDF49758-3B22-9A3D-07FF-8F7AA0AC888A}"/>
              </a:ext>
            </a:extLst>
          </p:cNvPr>
          <p:cNvSpPr>
            <a:spLocks noGrp="1"/>
          </p:cNvSpPr>
          <p:nvPr>
            <p:ph idx="1"/>
          </p:nvPr>
        </p:nvSpPr>
        <p:spPr>
          <a:xfrm>
            <a:off x="6516553" y="685800"/>
            <a:ext cx="4754563" cy="5410200"/>
          </a:xfrm>
        </p:spPr>
        <p:txBody>
          <a:bodyPr>
            <a:normAutofit/>
          </a:bodyPr>
          <a:lstStyle/>
          <a:p>
            <a:r>
              <a:rPr lang="en-US" dirty="0">
                <a:solidFill>
                  <a:schemeClr val="tx1"/>
                </a:solidFill>
                <a:latin typeface="Consolas"/>
                <a:ea typeface="+mn-lt"/>
                <a:cs typeface="+mn-lt"/>
              </a:rPr>
              <a:t>Electricity price prediction is a crucial task in the energy sector, helping both consumers and producers make informed decisions about their energy usage and trading</a:t>
            </a:r>
            <a:endParaRPr lang="en-US">
              <a:solidFill>
                <a:schemeClr val="tx1"/>
              </a:solidFill>
              <a:latin typeface="Consolas"/>
            </a:endParaRPr>
          </a:p>
        </p:txBody>
      </p:sp>
    </p:spTree>
    <p:extLst>
      <p:ext uri="{BB962C8B-B14F-4D97-AF65-F5344CB8AC3E}">
        <p14:creationId xmlns:p14="http://schemas.microsoft.com/office/powerpoint/2010/main" val="121738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FEB90296-CFE0-401D-9CA3-32966EC4F01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xmlns="" id="{08C9B4EE-7611-4ED9-B356-7BDD377C39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4A4F266A-F2F7-47CD-8BBC-E3777E982F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20D69C80-8919-4A32-B897-F2A21F9405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F427B072-CC5B-481B-9719-8CD4C54444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xmlns="" id="{313BE87B-D7FD-4BF3-A7BC-511F522528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35A481B-C639-4892-B0EF-4D8373A9B0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052BD58B-6284-459E-9FF4-A97F3A5690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a:extLst>
              <a:ext uri="{FF2B5EF4-FFF2-40B4-BE49-F238E27FC236}">
                <a16:creationId xmlns:a16="http://schemas.microsoft.com/office/drawing/2014/main" xmlns="" id="{AE589C21-CEDE-4D90-AC85-6E43B68D13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3449715"/>
            <a:ext cx="2981858" cy="3208867"/>
            <a:chOff x="9206969" y="2963333"/>
            <a:chExt cx="2981858" cy="3208867"/>
          </a:xfrm>
        </p:grpSpPr>
        <p:cxnSp>
          <p:nvCxnSpPr>
            <p:cNvPr id="25" name="Straight Connector 24">
              <a:extLst>
                <a:ext uri="{FF2B5EF4-FFF2-40B4-BE49-F238E27FC236}">
                  <a16:creationId xmlns:a16="http://schemas.microsoft.com/office/drawing/2014/main" xmlns="" id="{1F4121EC-0ADD-45C0-85F0-D49F67A3ED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422F012F-0680-4AEC-9884-BA712ED2B9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xmlns="" id="{FA5CEDFE-9EC8-436B-AE10-F85A847783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29C70031-55D8-483B-8452-A6B809D0AC8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xmlns="" id="{E24F1E16-B0BE-4400-9A10-95BB1D52CC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xmlns="" id="{19EC8433-EB51-16F0-04BA-E8701454C4F7}"/>
              </a:ext>
            </a:extLst>
          </p:cNvPr>
          <p:cNvSpPr>
            <a:spLocks noGrp="1"/>
          </p:cNvSpPr>
          <p:nvPr>
            <p:ph type="title"/>
          </p:nvPr>
        </p:nvSpPr>
        <p:spPr>
          <a:xfrm>
            <a:off x="5289266" y="1620326"/>
            <a:ext cx="6159273" cy="4495801"/>
          </a:xfrm>
        </p:spPr>
        <p:txBody>
          <a:bodyPr vert="horz" lIns="91440" tIns="45720" rIns="91440" bIns="45720" rtlCol="0" anchor="ctr">
            <a:noAutofit/>
          </a:bodyPr>
          <a:lstStyle/>
          <a:p>
            <a:r>
              <a:rPr lang="en-US" sz="3200" b="1" i="1" dirty="0">
                <a:latin typeface="Consolas"/>
                <a:ea typeface="+mj-lt"/>
                <a:cs typeface="+mj-lt"/>
              </a:rPr>
              <a:t>Coding</a:t>
            </a:r>
            <a:r>
              <a:rPr lang="en-US" sz="1100" dirty="0">
                <a:solidFill>
                  <a:srgbClr val="2E95D3"/>
                </a:solidFill>
                <a:ea typeface="+mj-lt"/>
                <a:cs typeface="+mj-lt"/>
              </a:rPr>
              <a:t/>
            </a:r>
            <a:br>
              <a:rPr lang="en-US" sz="1100" dirty="0">
                <a:solidFill>
                  <a:srgbClr val="2E95D3"/>
                </a:solidFill>
                <a:ea typeface="+mj-lt"/>
                <a:cs typeface="+mj-lt"/>
              </a:rPr>
            </a:br>
            <a:r>
              <a:rPr lang="en-US" sz="1100" dirty="0">
                <a:solidFill>
                  <a:srgbClr val="2E95D3"/>
                </a:solidFill>
                <a:ea typeface="+mj-lt"/>
                <a:cs typeface="+mj-lt"/>
              </a:rPr>
              <a:t>import</a:t>
            </a:r>
            <a:r>
              <a:rPr lang="en-US" sz="1100" dirty="0">
                <a:ea typeface="+mj-lt"/>
                <a:cs typeface="+mj-lt"/>
              </a:rPr>
              <a:t> pandas </a:t>
            </a:r>
            <a:r>
              <a:rPr lang="en-US" sz="1100" dirty="0">
                <a:solidFill>
                  <a:srgbClr val="2E95D3"/>
                </a:solidFill>
                <a:ea typeface="+mj-lt"/>
                <a:cs typeface="+mj-lt"/>
              </a:rPr>
              <a:t>as</a:t>
            </a:r>
            <a:r>
              <a:rPr lang="en-US" sz="1100" dirty="0">
                <a:ea typeface="+mj-lt"/>
                <a:cs typeface="+mj-lt"/>
              </a:rPr>
              <a:t> </a:t>
            </a:r>
            <a:r>
              <a:rPr lang="en-US" sz="1100" err="1">
                <a:ea typeface="+mj-lt"/>
                <a:cs typeface="+mj-lt"/>
              </a:rPr>
              <a:t>pD</a:t>
            </a:r>
            <a:r>
              <a:rPr lang="en-US" sz="1100" dirty="0">
                <a:ea typeface="+mj-lt"/>
                <a:cs typeface="+mj-lt"/>
              </a:rPr>
              <a:t/>
            </a:r>
            <a:br>
              <a:rPr lang="en-US" sz="1100" dirty="0">
                <a:ea typeface="+mj-lt"/>
                <a:cs typeface="+mj-lt"/>
              </a:rPr>
            </a:br>
            <a:r>
              <a:rPr lang="en-US" sz="1100" dirty="0">
                <a:ea typeface="+mj-lt"/>
                <a:cs typeface="+mj-lt"/>
              </a:rPr>
              <a:t> </a:t>
            </a:r>
            <a:r>
              <a:rPr lang="en-US" sz="1100" dirty="0">
                <a:solidFill>
                  <a:srgbClr val="2E95D3"/>
                </a:solidFill>
                <a:ea typeface="+mj-lt"/>
                <a:cs typeface="+mj-lt"/>
              </a:rPr>
              <a:t>import</a:t>
            </a:r>
            <a:r>
              <a:rPr lang="en-US" sz="1100" dirty="0">
                <a:ea typeface="+mj-lt"/>
                <a:cs typeface="+mj-lt"/>
              </a:rPr>
              <a:t> </a:t>
            </a:r>
            <a:r>
              <a:rPr lang="en-US" sz="1100" err="1">
                <a:ea typeface="+mj-lt"/>
                <a:cs typeface="+mj-lt"/>
              </a:rPr>
              <a:t>numpy</a:t>
            </a:r>
            <a:r>
              <a:rPr lang="en-US" sz="1100" dirty="0">
                <a:ea typeface="+mj-lt"/>
                <a:cs typeface="+mj-lt"/>
              </a:rPr>
              <a:t> </a:t>
            </a:r>
            <a:r>
              <a:rPr lang="en-US" sz="1100" dirty="0">
                <a:solidFill>
                  <a:srgbClr val="2E95D3"/>
                </a:solidFill>
                <a:ea typeface="+mj-lt"/>
                <a:cs typeface="+mj-lt"/>
              </a:rPr>
              <a:t>as</a:t>
            </a:r>
            <a:r>
              <a:rPr lang="en-US" sz="1100" dirty="0">
                <a:ea typeface="+mj-lt"/>
                <a:cs typeface="+mj-lt"/>
              </a:rPr>
              <a:t> np </a:t>
            </a:r>
            <a:r>
              <a:rPr lang="en-US" sz="1100" dirty="0">
                <a:solidFill>
                  <a:srgbClr val="FFFFFF"/>
                </a:solidFill>
                <a:ea typeface="+mj-lt"/>
                <a:cs typeface="+mj-lt"/>
              </a:rPr>
              <a:t/>
            </a:r>
            <a:br>
              <a:rPr lang="en-US" sz="1100" dirty="0">
                <a:solidFill>
                  <a:srgbClr val="FFFFFF"/>
                </a:solidFill>
                <a:ea typeface="+mj-lt"/>
                <a:cs typeface="+mj-lt"/>
              </a:rPr>
            </a:br>
            <a:r>
              <a:rPr lang="en-US" sz="1100" dirty="0">
                <a:solidFill>
                  <a:srgbClr val="2E95D3"/>
                </a:solidFill>
                <a:ea typeface="+mj-lt"/>
                <a:cs typeface="+mj-lt"/>
              </a:rPr>
              <a:t>from</a:t>
            </a:r>
            <a:r>
              <a:rPr lang="en-US" sz="1100" dirty="0">
                <a:ea typeface="+mj-lt"/>
                <a:cs typeface="+mj-lt"/>
              </a:rPr>
              <a:t> </a:t>
            </a:r>
            <a:r>
              <a:rPr lang="en-US" sz="1100" err="1">
                <a:ea typeface="+mj-lt"/>
                <a:cs typeface="+mj-lt"/>
              </a:rPr>
              <a:t>sklearn.model_selection</a:t>
            </a:r>
            <a:r>
              <a:rPr lang="en-US" sz="1100" dirty="0">
                <a:ea typeface="+mj-lt"/>
                <a:cs typeface="+mj-lt"/>
              </a:rPr>
              <a:t> </a:t>
            </a:r>
            <a:r>
              <a:rPr lang="en-US" sz="1100" dirty="0">
                <a:solidFill>
                  <a:srgbClr val="2E95D3"/>
                </a:solidFill>
                <a:ea typeface="+mj-lt"/>
                <a:cs typeface="+mj-lt"/>
              </a:rPr>
              <a:t>import</a:t>
            </a:r>
            <a:r>
              <a:rPr lang="en-US" sz="1100" dirty="0">
                <a:ea typeface="+mj-lt"/>
                <a:cs typeface="+mj-lt"/>
              </a:rPr>
              <a:t> </a:t>
            </a:r>
            <a:r>
              <a:rPr lang="en-US" sz="1100" err="1">
                <a:ea typeface="+mj-lt"/>
                <a:cs typeface="+mj-lt"/>
              </a:rPr>
              <a:t>train_test_split</a:t>
            </a:r>
            <a:r>
              <a:rPr lang="en-US" sz="1100" dirty="0">
                <a:ea typeface="+mj-lt"/>
                <a:cs typeface="+mj-lt"/>
              </a:rPr>
              <a:t> </a:t>
            </a:r>
            <a:r>
              <a:rPr lang="en-US" sz="1100" dirty="0">
                <a:solidFill>
                  <a:srgbClr val="FFFFFF"/>
                </a:solidFill>
                <a:ea typeface="+mj-lt"/>
                <a:cs typeface="+mj-lt"/>
              </a:rPr>
              <a:t/>
            </a:r>
            <a:br>
              <a:rPr lang="en-US" sz="1100" dirty="0">
                <a:solidFill>
                  <a:srgbClr val="FFFFFF"/>
                </a:solidFill>
                <a:ea typeface="+mj-lt"/>
                <a:cs typeface="+mj-lt"/>
              </a:rPr>
            </a:br>
            <a:r>
              <a:rPr lang="en-US" sz="1100" dirty="0">
                <a:solidFill>
                  <a:srgbClr val="2E95D3"/>
                </a:solidFill>
                <a:ea typeface="+mj-lt"/>
                <a:cs typeface="+mj-lt"/>
              </a:rPr>
              <a:t>from</a:t>
            </a:r>
            <a:r>
              <a:rPr lang="en-US" sz="1100" dirty="0">
                <a:ea typeface="+mj-lt"/>
                <a:cs typeface="+mj-lt"/>
              </a:rPr>
              <a:t> </a:t>
            </a:r>
            <a:r>
              <a:rPr lang="en-US" sz="1100" err="1">
                <a:ea typeface="+mj-lt"/>
                <a:cs typeface="+mj-lt"/>
              </a:rPr>
              <a:t>sklearn.linear_model</a:t>
            </a:r>
            <a:r>
              <a:rPr lang="en-US" sz="1100" dirty="0">
                <a:ea typeface="+mj-lt"/>
                <a:cs typeface="+mj-lt"/>
              </a:rPr>
              <a:t>  </a:t>
            </a:r>
            <a:r>
              <a:rPr lang="en-US" sz="1100" dirty="0">
                <a:solidFill>
                  <a:srgbClr val="2E95D3"/>
                </a:solidFill>
                <a:ea typeface="+mj-lt"/>
                <a:cs typeface="+mj-lt"/>
              </a:rPr>
              <a:t>import</a:t>
            </a:r>
            <a:r>
              <a:rPr lang="en-US" sz="1100" dirty="0">
                <a:ea typeface="+mj-lt"/>
                <a:cs typeface="+mj-lt"/>
              </a:rPr>
              <a:t> </a:t>
            </a:r>
            <a:r>
              <a:rPr lang="en-US" sz="1100" err="1">
                <a:ea typeface="+mj-lt"/>
                <a:cs typeface="+mj-lt"/>
              </a:rPr>
              <a:t>LinearRegression</a:t>
            </a:r>
            <a:r>
              <a:rPr lang="en-US" sz="1100" dirty="0">
                <a:ea typeface="+mj-lt"/>
                <a:cs typeface="+mj-lt"/>
              </a:rPr>
              <a:t/>
            </a:r>
            <a:br>
              <a:rPr lang="en-US" sz="1100" dirty="0">
                <a:ea typeface="+mj-lt"/>
                <a:cs typeface="+mj-lt"/>
              </a:rPr>
            </a:br>
            <a:r>
              <a:rPr lang="en-US" sz="1100" dirty="0">
                <a:ea typeface="+mj-lt"/>
                <a:cs typeface="+mj-lt"/>
              </a:rPr>
              <a:t> </a:t>
            </a:r>
            <a:r>
              <a:rPr lang="en-US" sz="1100" dirty="0">
                <a:solidFill>
                  <a:srgbClr val="2E95D3"/>
                </a:solidFill>
                <a:ea typeface="+mj-lt"/>
                <a:cs typeface="+mj-lt"/>
              </a:rPr>
              <a:t>from</a:t>
            </a:r>
            <a:r>
              <a:rPr lang="en-US" sz="1100" dirty="0">
                <a:ea typeface="+mj-lt"/>
                <a:cs typeface="+mj-lt"/>
              </a:rPr>
              <a:t> </a:t>
            </a:r>
            <a:r>
              <a:rPr lang="en-US" sz="1100" err="1">
                <a:ea typeface="+mj-lt"/>
                <a:cs typeface="+mj-lt"/>
              </a:rPr>
              <a:t>sklearn.metrics</a:t>
            </a:r>
            <a:r>
              <a:rPr lang="en-US" sz="1100" dirty="0">
                <a:ea typeface="+mj-lt"/>
                <a:cs typeface="+mj-lt"/>
              </a:rPr>
              <a:t> </a:t>
            </a:r>
            <a:r>
              <a:rPr lang="en-US" sz="1100" dirty="0">
                <a:solidFill>
                  <a:srgbClr val="FFFFFF"/>
                </a:solidFill>
                <a:ea typeface="+mj-lt"/>
                <a:cs typeface="+mj-lt"/>
              </a:rPr>
              <a:t> </a:t>
            </a:r>
            <a:r>
              <a:rPr lang="en-US" sz="1100" dirty="0">
                <a:solidFill>
                  <a:srgbClr val="2E95D3"/>
                </a:solidFill>
                <a:ea typeface="+mj-lt"/>
                <a:cs typeface="+mj-lt"/>
              </a:rPr>
              <a:t>import</a:t>
            </a:r>
            <a:r>
              <a:rPr lang="en-US" sz="1100" dirty="0">
                <a:ea typeface="+mj-lt"/>
                <a:cs typeface="+mj-lt"/>
              </a:rPr>
              <a:t> </a:t>
            </a:r>
            <a:r>
              <a:rPr lang="en-US" sz="1100" err="1">
                <a:ea typeface="+mj-lt"/>
                <a:cs typeface="+mj-lt"/>
              </a:rPr>
              <a:t>mean_squared_error</a:t>
            </a:r>
            <a:r>
              <a:rPr lang="en-US" sz="1100" dirty="0">
                <a:ea typeface="+mj-lt"/>
                <a:cs typeface="+mj-lt"/>
              </a:rPr>
              <a:t>, r2_score</a:t>
            </a:r>
            <a:br>
              <a:rPr lang="en-US" sz="1100" dirty="0">
                <a:ea typeface="+mj-lt"/>
                <a:cs typeface="+mj-lt"/>
              </a:rPr>
            </a:br>
            <a:r>
              <a:rPr lang="en-US" sz="1100" dirty="0">
                <a:ea typeface="+mj-lt"/>
                <a:cs typeface="+mj-lt"/>
              </a:rPr>
              <a:t> </a:t>
            </a:r>
            <a:r>
              <a:rPr lang="en-US" sz="1100" dirty="0">
                <a:solidFill>
                  <a:srgbClr val="2E95D3"/>
                </a:solidFill>
                <a:ea typeface="+mj-lt"/>
                <a:cs typeface="+mj-lt"/>
              </a:rPr>
              <a:t>import</a:t>
            </a:r>
            <a:r>
              <a:rPr lang="en-US" sz="1100" dirty="0">
                <a:ea typeface="+mj-lt"/>
                <a:cs typeface="+mj-lt"/>
              </a:rPr>
              <a:t> </a:t>
            </a:r>
            <a:r>
              <a:rPr lang="en-US" sz="1100" err="1">
                <a:ea typeface="+mj-lt"/>
                <a:cs typeface="+mj-lt"/>
              </a:rPr>
              <a:t>matplotlib.pyplot</a:t>
            </a:r>
            <a:r>
              <a:rPr lang="en-US" sz="1100" dirty="0">
                <a:ea typeface="+mj-lt"/>
                <a:cs typeface="+mj-lt"/>
              </a:rPr>
              <a:t> </a:t>
            </a:r>
            <a:r>
              <a:rPr lang="en-US" sz="1100" dirty="0">
                <a:solidFill>
                  <a:srgbClr val="2E95D3"/>
                </a:solidFill>
                <a:ea typeface="+mj-lt"/>
                <a:cs typeface="+mj-lt"/>
              </a:rPr>
              <a:t>as</a:t>
            </a:r>
            <a:r>
              <a:rPr lang="en-US" sz="1100" dirty="0">
                <a:ea typeface="+mj-lt"/>
                <a:cs typeface="+mj-lt"/>
              </a:rPr>
              <a:t> </a:t>
            </a:r>
            <a:r>
              <a:rPr lang="en-US" sz="1100" err="1">
                <a:ea typeface="+mj-lt"/>
                <a:cs typeface="+mj-lt"/>
              </a:rPr>
              <a:t>plt</a:t>
            </a:r>
            <a:r>
              <a:rPr lang="en-US" sz="1100" dirty="0">
                <a:ea typeface="+mj-lt"/>
                <a:cs typeface="+mj-lt"/>
              </a:rPr>
              <a:t/>
            </a:r>
            <a:br>
              <a:rPr lang="en-US" sz="1100" dirty="0">
                <a:ea typeface="+mj-lt"/>
                <a:cs typeface="+mj-lt"/>
              </a:rPr>
            </a:br>
            <a:r>
              <a:rPr lang="en-US" sz="1100" dirty="0">
                <a:ea typeface="+mj-lt"/>
                <a:cs typeface="+mj-lt"/>
              </a:rPr>
              <a:t># Load the data from a CSV file</a:t>
            </a:r>
            <a:br>
              <a:rPr lang="en-US" sz="1100" dirty="0">
                <a:ea typeface="+mj-lt"/>
                <a:cs typeface="+mj-lt"/>
              </a:rPr>
            </a:br>
            <a:r>
              <a:rPr lang="en-US" sz="1100" dirty="0">
                <a:ea typeface="+mj-lt"/>
                <a:cs typeface="+mj-lt"/>
              </a:rPr>
              <a:t>data = </a:t>
            </a:r>
            <a:r>
              <a:rPr lang="en-US" sz="1100" err="1">
                <a:ea typeface="+mj-lt"/>
                <a:cs typeface="+mj-lt"/>
              </a:rPr>
              <a:t>pd.read_csv</a:t>
            </a:r>
            <a:r>
              <a:rPr lang="en-US" sz="1100" dirty="0">
                <a:ea typeface="+mj-lt"/>
                <a:cs typeface="+mj-lt"/>
              </a:rPr>
              <a:t>(</a:t>
            </a:r>
            <a:r>
              <a:rPr lang="en-US" sz="1100" dirty="0">
                <a:solidFill>
                  <a:srgbClr val="00A67D"/>
                </a:solidFill>
                <a:ea typeface="+mj-lt"/>
                <a:cs typeface="+mj-lt"/>
              </a:rPr>
              <a:t>'electricity_data.csv'</a:t>
            </a:r>
            <a:r>
              <a:rPr lang="en-US" sz="1100" dirty="0">
                <a:ea typeface="+mj-lt"/>
                <a:cs typeface="+mj-lt"/>
              </a:rPr>
              <a:t>)</a:t>
            </a:r>
            <a:br>
              <a:rPr lang="en-US" sz="1100" dirty="0">
                <a:ea typeface="+mj-lt"/>
                <a:cs typeface="+mj-lt"/>
              </a:rPr>
            </a:br>
            <a:r>
              <a:rPr lang="en-US" sz="1100" dirty="0">
                <a:ea typeface="+mj-lt"/>
                <a:cs typeface="+mj-lt"/>
              </a:rPr>
              <a:t># Extract features and target variable</a:t>
            </a:r>
            <a:br>
              <a:rPr lang="en-US" sz="1100" dirty="0">
                <a:ea typeface="+mj-lt"/>
                <a:cs typeface="+mj-lt"/>
              </a:rPr>
            </a:br>
            <a:r>
              <a:rPr lang="en-US" sz="1100" dirty="0">
                <a:ea typeface="+mj-lt"/>
                <a:cs typeface="+mj-lt"/>
              </a:rPr>
              <a:t> X = data[[</a:t>
            </a:r>
            <a:r>
              <a:rPr lang="en-US" sz="1100" dirty="0">
                <a:solidFill>
                  <a:srgbClr val="00A67D"/>
                </a:solidFill>
                <a:ea typeface="+mj-lt"/>
                <a:cs typeface="+mj-lt"/>
              </a:rPr>
              <a:t>'Other Features'</a:t>
            </a:r>
            <a:r>
              <a:rPr lang="en-US" sz="1100" dirty="0">
                <a:ea typeface="+mj-lt"/>
                <a:cs typeface="+mj-lt"/>
              </a:rPr>
              <a:t>]]</a:t>
            </a:r>
            <a:br>
              <a:rPr lang="en-US" sz="1100" dirty="0">
                <a:ea typeface="+mj-lt"/>
                <a:cs typeface="+mj-lt"/>
              </a:rPr>
            </a:br>
            <a:r>
              <a:rPr lang="en-US" sz="1100" dirty="0">
                <a:ea typeface="+mj-lt"/>
                <a:cs typeface="+mj-lt"/>
              </a:rPr>
              <a:t> y = data[</a:t>
            </a:r>
            <a:r>
              <a:rPr lang="en-US" sz="1100" dirty="0">
                <a:solidFill>
                  <a:srgbClr val="00A67D"/>
                </a:solidFill>
                <a:ea typeface="+mj-lt"/>
                <a:cs typeface="+mj-lt"/>
              </a:rPr>
              <a:t>'Electricity Price'</a:t>
            </a:r>
            <a:r>
              <a:rPr lang="en-US" sz="1100" dirty="0">
                <a:ea typeface="+mj-lt"/>
                <a:cs typeface="+mj-lt"/>
              </a:rPr>
              <a:t>]</a:t>
            </a:r>
            <a:br>
              <a:rPr lang="en-US" sz="1100" dirty="0">
                <a:ea typeface="+mj-lt"/>
                <a:cs typeface="+mj-lt"/>
              </a:rPr>
            </a:br>
            <a:r>
              <a:rPr lang="en-US" sz="1100" dirty="0">
                <a:ea typeface="+mj-lt"/>
                <a:cs typeface="+mj-lt"/>
              </a:rPr>
              <a:t># Split the data into a training set and a testing set</a:t>
            </a:r>
            <a:br>
              <a:rPr lang="en-US" sz="1100" dirty="0">
                <a:ea typeface="+mj-lt"/>
                <a:cs typeface="+mj-lt"/>
              </a:rPr>
            </a:br>
            <a:r>
              <a:rPr lang="en-US" sz="1100" dirty="0">
                <a:ea typeface="+mj-lt"/>
                <a:cs typeface="+mj-lt"/>
              </a:rPr>
              <a:t> </a:t>
            </a:r>
            <a:r>
              <a:rPr lang="en-US" sz="1100" err="1">
                <a:ea typeface="+mj-lt"/>
                <a:cs typeface="+mj-lt"/>
              </a:rPr>
              <a:t>X_train</a:t>
            </a:r>
            <a:r>
              <a:rPr lang="en-US" sz="1100" dirty="0">
                <a:ea typeface="+mj-lt"/>
                <a:cs typeface="+mj-lt"/>
              </a:rPr>
              <a:t>, </a:t>
            </a:r>
            <a:r>
              <a:rPr lang="en-US" sz="1100" err="1">
                <a:ea typeface="+mj-lt"/>
                <a:cs typeface="+mj-lt"/>
              </a:rPr>
              <a:t>X_test</a:t>
            </a:r>
            <a:r>
              <a:rPr lang="en-US" sz="1100" dirty="0">
                <a:ea typeface="+mj-lt"/>
                <a:cs typeface="+mj-lt"/>
              </a:rPr>
              <a:t>, </a:t>
            </a:r>
            <a:r>
              <a:rPr lang="en-US" sz="1100" err="1">
                <a:ea typeface="+mj-lt"/>
                <a:cs typeface="+mj-lt"/>
              </a:rPr>
              <a:t>y_train</a:t>
            </a:r>
            <a:r>
              <a:rPr lang="en-US" sz="1100" dirty="0">
                <a:ea typeface="+mj-lt"/>
                <a:cs typeface="+mj-lt"/>
              </a:rPr>
              <a:t>, </a:t>
            </a:r>
            <a:r>
              <a:rPr lang="en-US" sz="1100" err="1">
                <a:ea typeface="+mj-lt"/>
                <a:cs typeface="+mj-lt"/>
              </a:rPr>
              <a:t>y_test</a:t>
            </a:r>
            <a:r>
              <a:rPr lang="en-US" sz="1100" dirty="0">
                <a:ea typeface="+mj-lt"/>
                <a:cs typeface="+mj-lt"/>
              </a:rPr>
              <a:t> = </a:t>
            </a:r>
            <a:r>
              <a:rPr lang="en-US" sz="1100" err="1">
                <a:ea typeface="+mj-lt"/>
                <a:cs typeface="+mj-lt"/>
              </a:rPr>
              <a:t>train_test_split</a:t>
            </a:r>
            <a:r>
              <a:rPr lang="en-US" sz="1100" dirty="0">
                <a:ea typeface="+mj-lt"/>
                <a:cs typeface="+mj-lt"/>
              </a:rPr>
              <a:t>(X, y, </a:t>
            </a:r>
            <a:r>
              <a:rPr lang="en-US" sz="1100" err="1">
                <a:ea typeface="+mj-lt"/>
                <a:cs typeface="+mj-lt"/>
              </a:rPr>
              <a:t>test_size</a:t>
            </a:r>
            <a:r>
              <a:rPr lang="en-US" sz="1100" dirty="0">
                <a:ea typeface="+mj-lt"/>
                <a:cs typeface="+mj-lt"/>
              </a:rPr>
              <a:t>=</a:t>
            </a:r>
            <a:r>
              <a:rPr lang="en-US" sz="1100" dirty="0">
                <a:solidFill>
                  <a:srgbClr val="DF3079"/>
                </a:solidFill>
                <a:ea typeface="+mj-lt"/>
                <a:cs typeface="+mj-lt"/>
              </a:rPr>
              <a:t>0.2</a:t>
            </a:r>
            <a:r>
              <a:rPr lang="en-US" sz="1100" dirty="0">
                <a:ea typeface="+mj-lt"/>
                <a:cs typeface="+mj-lt"/>
              </a:rPr>
              <a:t>, </a:t>
            </a:r>
            <a:r>
              <a:rPr lang="en-US" sz="1100" err="1">
                <a:ea typeface="+mj-lt"/>
                <a:cs typeface="+mj-lt"/>
              </a:rPr>
              <a:t>random_state</a:t>
            </a:r>
            <a:r>
              <a:rPr lang="en-US" sz="1100" dirty="0">
                <a:ea typeface="+mj-lt"/>
                <a:cs typeface="+mj-lt"/>
              </a:rPr>
              <a:t>=</a:t>
            </a:r>
            <a:r>
              <a:rPr lang="en-US" sz="1100" dirty="0">
                <a:solidFill>
                  <a:srgbClr val="DF3079"/>
                </a:solidFill>
                <a:ea typeface="+mj-lt"/>
                <a:cs typeface="+mj-lt"/>
              </a:rPr>
              <a:t>42</a:t>
            </a:r>
            <a:r>
              <a:rPr lang="en-US" sz="1100" dirty="0">
                <a:ea typeface="+mj-lt"/>
                <a:cs typeface="+mj-lt"/>
              </a:rPr>
              <a:t>)</a:t>
            </a:r>
            <a:br>
              <a:rPr lang="en-US" sz="1100" dirty="0">
                <a:ea typeface="+mj-lt"/>
                <a:cs typeface="+mj-lt"/>
              </a:rPr>
            </a:br>
            <a:r>
              <a:rPr lang="en-US" sz="1100" dirty="0">
                <a:ea typeface="+mj-lt"/>
                <a:cs typeface="+mj-lt"/>
              </a:rPr>
              <a:t># Create and train the linear regression model </a:t>
            </a:r>
            <a:br>
              <a:rPr lang="en-US" sz="1100" dirty="0">
                <a:ea typeface="+mj-lt"/>
                <a:cs typeface="+mj-lt"/>
              </a:rPr>
            </a:br>
            <a:r>
              <a:rPr lang="en-US" sz="1100" dirty="0">
                <a:ea typeface="+mj-lt"/>
                <a:cs typeface="+mj-lt"/>
              </a:rPr>
              <a:t>model = </a:t>
            </a:r>
            <a:r>
              <a:rPr lang="en-US" sz="1100" err="1">
                <a:ea typeface="+mj-lt"/>
                <a:cs typeface="+mj-lt"/>
              </a:rPr>
              <a:t>LinearRegression</a:t>
            </a:r>
            <a:r>
              <a:rPr lang="en-US" sz="1100" dirty="0">
                <a:ea typeface="+mj-lt"/>
                <a:cs typeface="+mj-lt"/>
              </a:rPr>
              <a:t>()</a:t>
            </a:r>
            <a:br>
              <a:rPr lang="en-US" sz="1100" dirty="0">
                <a:ea typeface="+mj-lt"/>
                <a:cs typeface="+mj-lt"/>
              </a:rPr>
            </a:br>
            <a:r>
              <a:rPr lang="en-US" sz="1100" dirty="0">
                <a:ea typeface="+mj-lt"/>
                <a:cs typeface="+mj-lt"/>
              </a:rPr>
              <a:t> </a:t>
            </a:r>
            <a:r>
              <a:rPr lang="en-US" sz="1100" err="1">
                <a:ea typeface="+mj-lt"/>
                <a:cs typeface="+mj-lt"/>
              </a:rPr>
              <a:t>model.fit</a:t>
            </a:r>
            <a:r>
              <a:rPr lang="en-US" sz="1100" dirty="0">
                <a:ea typeface="+mj-lt"/>
                <a:cs typeface="+mj-lt"/>
              </a:rPr>
              <a:t>(</a:t>
            </a:r>
            <a:r>
              <a:rPr lang="en-US" sz="1100" err="1">
                <a:ea typeface="+mj-lt"/>
                <a:cs typeface="+mj-lt"/>
              </a:rPr>
              <a:t>X_train</a:t>
            </a:r>
            <a:r>
              <a:rPr lang="en-US" sz="1100" dirty="0">
                <a:ea typeface="+mj-lt"/>
                <a:cs typeface="+mj-lt"/>
              </a:rPr>
              <a:t>, </a:t>
            </a:r>
            <a:r>
              <a:rPr lang="en-US" sz="1100" err="1">
                <a:ea typeface="+mj-lt"/>
                <a:cs typeface="+mj-lt"/>
              </a:rPr>
              <a:t>y_train</a:t>
            </a:r>
            <a:r>
              <a:rPr lang="en-US" sz="1100" dirty="0">
                <a:ea typeface="+mj-lt"/>
                <a:cs typeface="+mj-lt"/>
              </a:rPr>
              <a:t>) </a:t>
            </a:r>
            <a:br>
              <a:rPr lang="en-US" sz="1100" dirty="0">
                <a:ea typeface="+mj-lt"/>
                <a:cs typeface="+mj-lt"/>
              </a:rPr>
            </a:br>
            <a:r>
              <a:rPr lang="en-US" sz="1100" dirty="0">
                <a:ea typeface="+mj-lt"/>
                <a:cs typeface="+mj-lt"/>
              </a:rPr>
              <a:t># Make predictions on the test set </a:t>
            </a:r>
            <a:br>
              <a:rPr lang="en-US" sz="1100" dirty="0">
                <a:ea typeface="+mj-lt"/>
                <a:cs typeface="+mj-lt"/>
              </a:rPr>
            </a:br>
            <a:r>
              <a:rPr lang="en-US" sz="1100" err="1">
                <a:ea typeface="+mj-lt"/>
                <a:cs typeface="+mj-lt"/>
              </a:rPr>
              <a:t>y_pred</a:t>
            </a:r>
            <a:r>
              <a:rPr lang="en-US" sz="1100" dirty="0">
                <a:ea typeface="+mj-lt"/>
                <a:cs typeface="+mj-lt"/>
              </a:rPr>
              <a:t> = </a:t>
            </a:r>
            <a:r>
              <a:rPr lang="en-US" sz="1100" err="1">
                <a:ea typeface="+mj-lt"/>
                <a:cs typeface="+mj-lt"/>
              </a:rPr>
              <a:t>model.predict</a:t>
            </a:r>
            <a:r>
              <a:rPr lang="en-US" sz="1100" dirty="0">
                <a:ea typeface="+mj-lt"/>
                <a:cs typeface="+mj-lt"/>
              </a:rPr>
              <a:t>(</a:t>
            </a:r>
            <a:r>
              <a:rPr lang="en-US" sz="1100" err="1">
                <a:ea typeface="+mj-lt"/>
                <a:cs typeface="+mj-lt"/>
              </a:rPr>
              <a:t>X_test</a:t>
            </a:r>
            <a:r>
              <a:rPr lang="en-US" sz="1100" dirty="0">
                <a:ea typeface="+mj-lt"/>
                <a:cs typeface="+mj-lt"/>
              </a:rPr>
              <a:t>)</a:t>
            </a:r>
            <a:r>
              <a:rPr lang="en-US" dirty="0"/>
              <a:t/>
            </a:r>
            <a:br>
              <a:rPr lang="en-US" dirty="0"/>
            </a:br>
            <a:r>
              <a:rPr lang="en-US" sz="1100" dirty="0">
                <a:ea typeface="+mj-lt"/>
                <a:cs typeface="+mj-lt"/>
              </a:rPr>
              <a:t># Evaluate the model  </a:t>
            </a:r>
            <a:br>
              <a:rPr lang="en-US" sz="1100" dirty="0">
                <a:ea typeface="+mj-lt"/>
                <a:cs typeface="+mj-lt"/>
              </a:rPr>
            </a:br>
            <a:r>
              <a:rPr lang="en-US" sz="1100" err="1">
                <a:ea typeface="+mj-lt"/>
                <a:cs typeface="+mj-lt"/>
              </a:rPr>
              <a:t>mse</a:t>
            </a:r>
            <a:r>
              <a:rPr lang="en-US" sz="1100" dirty="0">
                <a:ea typeface="+mj-lt"/>
                <a:cs typeface="+mj-lt"/>
              </a:rPr>
              <a:t> = </a:t>
            </a:r>
            <a:r>
              <a:rPr lang="en-US" sz="1100" err="1">
                <a:ea typeface="+mj-lt"/>
                <a:cs typeface="+mj-lt"/>
              </a:rPr>
              <a:t>mean_squared_error</a:t>
            </a:r>
            <a:r>
              <a:rPr lang="en-US" sz="1100" dirty="0">
                <a:ea typeface="+mj-lt"/>
                <a:cs typeface="+mj-lt"/>
              </a:rPr>
              <a:t>(</a:t>
            </a:r>
            <a:r>
              <a:rPr lang="en-US" sz="1100" err="1">
                <a:ea typeface="+mj-lt"/>
                <a:cs typeface="+mj-lt"/>
              </a:rPr>
              <a:t>y_test</a:t>
            </a:r>
            <a:r>
              <a:rPr lang="en-US" sz="1100" dirty="0">
                <a:ea typeface="+mj-lt"/>
                <a:cs typeface="+mj-lt"/>
              </a:rPr>
              <a:t>, </a:t>
            </a:r>
            <a:r>
              <a:rPr lang="en-US" sz="1100" err="1">
                <a:ea typeface="+mj-lt"/>
                <a:cs typeface="+mj-lt"/>
              </a:rPr>
              <a:t>y_pred</a:t>
            </a:r>
            <a:r>
              <a:rPr lang="en-US" sz="1100" dirty="0">
                <a:ea typeface="+mj-lt"/>
                <a:cs typeface="+mj-lt"/>
              </a:rPr>
              <a:t>)</a:t>
            </a:r>
            <a:br>
              <a:rPr lang="en-US" sz="1100" dirty="0">
                <a:ea typeface="+mj-lt"/>
                <a:cs typeface="+mj-lt"/>
              </a:rPr>
            </a:br>
            <a:r>
              <a:rPr lang="en-US" sz="1100" dirty="0">
                <a:ea typeface="+mj-lt"/>
                <a:cs typeface="+mj-lt"/>
              </a:rPr>
              <a:t> r2 = r2_score(</a:t>
            </a:r>
            <a:r>
              <a:rPr lang="en-US" sz="1100" err="1">
                <a:ea typeface="+mj-lt"/>
                <a:cs typeface="+mj-lt"/>
              </a:rPr>
              <a:t>y_test</a:t>
            </a:r>
            <a:r>
              <a:rPr lang="en-US" sz="1100" dirty="0">
                <a:ea typeface="+mj-lt"/>
                <a:cs typeface="+mj-lt"/>
              </a:rPr>
              <a:t>, </a:t>
            </a:r>
            <a:r>
              <a:rPr lang="en-US" sz="1100" err="1">
                <a:ea typeface="+mj-lt"/>
                <a:cs typeface="+mj-lt"/>
              </a:rPr>
              <a:t>y_pred</a:t>
            </a:r>
            <a:r>
              <a:rPr lang="en-US" sz="1100" dirty="0">
                <a:ea typeface="+mj-lt"/>
                <a:cs typeface="+mj-lt"/>
              </a:rPr>
              <a:t>)</a:t>
            </a:r>
            <a:br>
              <a:rPr lang="en-US" sz="1100" dirty="0">
                <a:ea typeface="+mj-lt"/>
                <a:cs typeface="+mj-lt"/>
              </a:rPr>
            </a:br>
            <a:r>
              <a:rPr lang="en-US" sz="1100" dirty="0">
                <a:solidFill>
                  <a:srgbClr val="E9950C"/>
                </a:solidFill>
                <a:ea typeface="+mj-lt"/>
                <a:cs typeface="+mj-lt"/>
              </a:rPr>
              <a:t>print</a:t>
            </a:r>
            <a:r>
              <a:rPr lang="en-US" sz="1100" dirty="0">
                <a:ea typeface="+mj-lt"/>
                <a:cs typeface="+mj-lt"/>
              </a:rPr>
              <a:t>(</a:t>
            </a:r>
            <a:r>
              <a:rPr lang="en-US" sz="1100" err="1">
                <a:solidFill>
                  <a:srgbClr val="00A67D"/>
                </a:solidFill>
                <a:ea typeface="+mj-lt"/>
                <a:cs typeface="+mj-lt"/>
              </a:rPr>
              <a:t>f"Mean</a:t>
            </a:r>
            <a:r>
              <a:rPr lang="en-US" sz="1100" dirty="0">
                <a:solidFill>
                  <a:srgbClr val="00A67D"/>
                </a:solidFill>
                <a:ea typeface="+mj-lt"/>
                <a:cs typeface="+mj-lt"/>
              </a:rPr>
              <a:t> Squared Error: {</a:t>
            </a:r>
            <a:r>
              <a:rPr lang="en-US" sz="1100" err="1">
                <a:solidFill>
                  <a:srgbClr val="00A67D"/>
                </a:solidFill>
                <a:ea typeface="+mj-lt"/>
                <a:cs typeface="+mj-lt"/>
              </a:rPr>
              <a:t>mse</a:t>
            </a:r>
            <a:r>
              <a:rPr lang="en-US" sz="1100" dirty="0">
                <a:solidFill>
                  <a:srgbClr val="00A67D"/>
                </a:solidFill>
                <a:ea typeface="+mj-lt"/>
                <a:cs typeface="+mj-lt"/>
              </a:rPr>
              <a:t>}"</a:t>
            </a:r>
            <a:r>
              <a:rPr lang="en-US" sz="1100" dirty="0">
                <a:ea typeface="+mj-lt"/>
                <a:cs typeface="+mj-lt"/>
              </a:rPr>
              <a:t>)</a:t>
            </a:r>
            <a:br>
              <a:rPr lang="en-US" sz="1100" dirty="0">
                <a:ea typeface="+mj-lt"/>
                <a:cs typeface="+mj-lt"/>
              </a:rPr>
            </a:br>
            <a:r>
              <a:rPr lang="en-US" sz="1100" dirty="0">
                <a:ea typeface="+mj-lt"/>
                <a:cs typeface="+mj-lt"/>
              </a:rPr>
              <a:t> </a:t>
            </a:r>
            <a:r>
              <a:rPr lang="en-US" sz="1100" dirty="0">
                <a:solidFill>
                  <a:srgbClr val="E9950C"/>
                </a:solidFill>
                <a:ea typeface="+mj-lt"/>
                <a:cs typeface="+mj-lt"/>
              </a:rPr>
              <a:t>print</a:t>
            </a:r>
            <a:r>
              <a:rPr lang="en-US" sz="1100" dirty="0">
                <a:ea typeface="+mj-lt"/>
                <a:cs typeface="+mj-lt"/>
              </a:rPr>
              <a:t>(</a:t>
            </a:r>
            <a:r>
              <a:rPr lang="en-US" sz="1100" err="1">
                <a:solidFill>
                  <a:srgbClr val="00A67D"/>
                </a:solidFill>
                <a:ea typeface="+mj-lt"/>
                <a:cs typeface="+mj-lt"/>
              </a:rPr>
              <a:t>f"R</a:t>
            </a:r>
            <a:r>
              <a:rPr lang="en-US" sz="1100" dirty="0">
                <a:solidFill>
                  <a:srgbClr val="00A67D"/>
                </a:solidFill>
                <a:ea typeface="+mj-lt"/>
                <a:cs typeface="+mj-lt"/>
              </a:rPr>
              <a:t>-squared: {r2}"</a:t>
            </a:r>
            <a:r>
              <a:rPr lang="en-US" sz="1100" dirty="0">
                <a:ea typeface="+mj-lt"/>
                <a:cs typeface="+mj-lt"/>
              </a:rPr>
              <a:t>) </a:t>
            </a:r>
            <a:br>
              <a:rPr lang="en-US" sz="1100" dirty="0">
                <a:ea typeface="+mj-lt"/>
                <a:cs typeface="+mj-lt"/>
              </a:rPr>
            </a:br>
            <a:r>
              <a:rPr lang="en-US" sz="1100" dirty="0">
                <a:ea typeface="+mj-lt"/>
                <a:cs typeface="+mj-lt"/>
              </a:rPr>
              <a:t># Plot the actual vs. predicted values </a:t>
            </a:r>
            <a:br>
              <a:rPr lang="en-US" sz="1100" dirty="0">
                <a:ea typeface="+mj-lt"/>
                <a:cs typeface="+mj-lt"/>
              </a:rPr>
            </a:br>
            <a:r>
              <a:rPr lang="en-US" sz="1100" err="1">
                <a:ea typeface="+mj-lt"/>
                <a:cs typeface="+mj-lt"/>
              </a:rPr>
              <a:t>plt.scatter</a:t>
            </a:r>
            <a:r>
              <a:rPr lang="en-US" sz="1100" dirty="0">
                <a:ea typeface="+mj-lt"/>
                <a:cs typeface="+mj-lt"/>
              </a:rPr>
              <a:t>(</a:t>
            </a:r>
            <a:r>
              <a:rPr lang="en-US" sz="1100" err="1">
                <a:ea typeface="+mj-lt"/>
                <a:cs typeface="+mj-lt"/>
              </a:rPr>
              <a:t>X_test</a:t>
            </a:r>
            <a:r>
              <a:rPr lang="en-US" sz="1100" dirty="0">
                <a:ea typeface="+mj-lt"/>
                <a:cs typeface="+mj-lt"/>
              </a:rPr>
              <a:t>, </a:t>
            </a:r>
            <a:r>
              <a:rPr lang="en-US" sz="1100" err="1">
                <a:ea typeface="+mj-lt"/>
                <a:cs typeface="+mj-lt"/>
              </a:rPr>
              <a:t>y_test</a:t>
            </a:r>
            <a:r>
              <a:rPr lang="en-US" sz="1100" dirty="0">
                <a:ea typeface="+mj-lt"/>
                <a:cs typeface="+mj-lt"/>
              </a:rPr>
              <a:t>, color=</a:t>
            </a:r>
            <a:r>
              <a:rPr lang="en-US" sz="1100" dirty="0">
                <a:solidFill>
                  <a:srgbClr val="00A67D"/>
                </a:solidFill>
                <a:ea typeface="+mj-lt"/>
                <a:cs typeface="+mj-lt"/>
              </a:rPr>
              <a:t>'b'</a:t>
            </a:r>
            <a:r>
              <a:rPr lang="en-US" sz="1100" dirty="0">
                <a:ea typeface="+mj-lt"/>
                <a:cs typeface="+mj-lt"/>
              </a:rPr>
              <a:t>, label=</a:t>
            </a:r>
            <a:r>
              <a:rPr lang="en-US" sz="1100" dirty="0">
                <a:solidFill>
                  <a:srgbClr val="00A67D"/>
                </a:solidFill>
                <a:ea typeface="+mj-lt"/>
                <a:cs typeface="+mj-lt"/>
              </a:rPr>
              <a:t>'Actual'</a:t>
            </a:r>
            <a:r>
              <a:rPr lang="en-US" sz="1100" dirty="0">
                <a:ea typeface="+mj-lt"/>
                <a:cs typeface="+mj-lt"/>
              </a:rPr>
              <a:t>)</a:t>
            </a:r>
            <a:br>
              <a:rPr lang="en-US" sz="1100" dirty="0">
                <a:ea typeface="+mj-lt"/>
                <a:cs typeface="+mj-lt"/>
              </a:rPr>
            </a:br>
            <a:r>
              <a:rPr lang="en-US" sz="1100" dirty="0">
                <a:ea typeface="+mj-lt"/>
                <a:cs typeface="+mj-lt"/>
              </a:rPr>
              <a:t> </a:t>
            </a:r>
            <a:r>
              <a:rPr lang="en-US" sz="1100" err="1">
                <a:ea typeface="+mj-lt"/>
                <a:cs typeface="+mj-lt"/>
              </a:rPr>
              <a:t>plt.scatter</a:t>
            </a:r>
            <a:r>
              <a:rPr lang="en-US" sz="1100" dirty="0">
                <a:ea typeface="+mj-lt"/>
                <a:cs typeface="+mj-lt"/>
              </a:rPr>
              <a:t>(</a:t>
            </a:r>
            <a:r>
              <a:rPr lang="en-US" sz="1100" err="1">
                <a:ea typeface="+mj-lt"/>
                <a:cs typeface="+mj-lt"/>
              </a:rPr>
              <a:t>X_test</a:t>
            </a:r>
            <a:r>
              <a:rPr lang="en-US" sz="1100" dirty="0">
                <a:ea typeface="+mj-lt"/>
                <a:cs typeface="+mj-lt"/>
              </a:rPr>
              <a:t>, </a:t>
            </a:r>
            <a:r>
              <a:rPr lang="en-US" sz="1100" err="1">
                <a:ea typeface="+mj-lt"/>
                <a:cs typeface="+mj-lt"/>
              </a:rPr>
              <a:t>y_pred</a:t>
            </a:r>
            <a:r>
              <a:rPr lang="en-US" sz="1100" dirty="0">
                <a:ea typeface="+mj-lt"/>
                <a:cs typeface="+mj-lt"/>
              </a:rPr>
              <a:t>, color=</a:t>
            </a:r>
            <a:r>
              <a:rPr lang="en-US" sz="1100" dirty="0">
                <a:solidFill>
                  <a:srgbClr val="00A67D"/>
                </a:solidFill>
                <a:ea typeface="+mj-lt"/>
                <a:cs typeface="+mj-lt"/>
              </a:rPr>
              <a:t>'r'</a:t>
            </a:r>
            <a:r>
              <a:rPr lang="en-US" sz="1100" dirty="0">
                <a:ea typeface="+mj-lt"/>
                <a:cs typeface="+mj-lt"/>
              </a:rPr>
              <a:t>, label=</a:t>
            </a:r>
            <a:r>
              <a:rPr lang="en-US" sz="1100" dirty="0">
                <a:solidFill>
                  <a:srgbClr val="00A67D"/>
                </a:solidFill>
                <a:ea typeface="+mj-lt"/>
                <a:cs typeface="+mj-lt"/>
              </a:rPr>
              <a:t>'Predicted'</a:t>
            </a:r>
            <a:r>
              <a:rPr lang="en-US" sz="1100" dirty="0">
                <a:ea typeface="+mj-lt"/>
                <a:cs typeface="+mj-lt"/>
              </a:rPr>
              <a:t>)</a:t>
            </a:r>
            <a:br>
              <a:rPr lang="en-US" sz="1100" dirty="0">
                <a:ea typeface="+mj-lt"/>
                <a:cs typeface="+mj-lt"/>
              </a:rPr>
            </a:br>
            <a:r>
              <a:rPr lang="en-US" sz="1100" dirty="0">
                <a:ea typeface="+mj-lt"/>
                <a:cs typeface="+mj-lt"/>
              </a:rPr>
              <a:t> </a:t>
            </a:r>
            <a:r>
              <a:rPr lang="en-US" sz="1100" err="1">
                <a:ea typeface="+mj-lt"/>
                <a:cs typeface="+mj-lt"/>
              </a:rPr>
              <a:t>plt.xlabel</a:t>
            </a:r>
            <a:r>
              <a:rPr lang="en-US" sz="1100" dirty="0">
                <a:ea typeface="+mj-lt"/>
                <a:cs typeface="+mj-lt"/>
              </a:rPr>
              <a:t>(</a:t>
            </a:r>
            <a:r>
              <a:rPr lang="en-US" sz="1100" dirty="0">
                <a:solidFill>
                  <a:srgbClr val="00A67D"/>
                </a:solidFill>
                <a:ea typeface="+mj-lt"/>
                <a:cs typeface="+mj-lt"/>
              </a:rPr>
              <a:t>'Other Features'</a:t>
            </a:r>
            <a:r>
              <a:rPr lang="en-US" sz="1100" dirty="0">
                <a:ea typeface="+mj-lt"/>
                <a:cs typeface="+mj-lt"/>
              </a:rPr>
              <a:t>) </a:t>
            </a:r>
            <a:br>
              <a:rPr lang="en-US" sz="1100" dirty="0">
                <a:ea typeface="+mj-lt"/>
                <a:cs typeface="+mj-lt"/>
              </a:rPr>
            </a:br>
            <a:r>
              <a:rPr lang="en-US" sz="1100" err="1">
                <a:ea typeface="+mj-lt"/>
                <a:cs typeface="+mj-lt"/>
              </a:rPr>
              <a:t>plt.ylabel</a:t>
            </a:r>
            <a:r>
              <a:rPr lang="en-US" sz="1100" dirty="0">
                <a:ea typeface="+mj-lt"/>
                <a:cs typeface="+mj-lt"/>
              </a:rPr>
              <a:t>(</a:t>
            </a:r>
            <a:r>
              <a:rPr lang="en-US" sz="1100" dirty="0">
                <a:solidFill>
                  <a:srgbClr val="00A67D"/>
                </a:solidFill>
                <a:ea typeface="+mj-lt"/>
                <a:cs typeface="+mj-lt"/>
              </a:rPr>
              <a:t>'Electricity Price'</a:t>
            </a:r>
            <a:r>
              <a:rPr lang="en-US" sz="1100" dirty="0">
                <a:ea typeface="+mj-lt"/>
                <a:cs typeface="+mj-lt"/>
              </a:rPr>
              <a:t>)</a:t>
            </a:r>
            <a:br>
              <a:rPr lang="en-US" sz="1100" dirty="0">
                <a:ea typeface="+mj-lt"/>
                <a:cs typeface="+mj-lt"/>
              </a:rPr>
            </a:br>
            <a:r>
              <a:rPr lang="en-US" sz="1100" dirty="0">
                <a:ea typeface="+mj-lt"/>
                <a:cs typeface="+mj-lt"/>
              </a:rPr>
              <a:t> </a:t>
            </a:r>
            <a:r>
              <a:rPr lang="en-US" sz="1100" err="1">
                <a:ea typeface="+mj-lt"/>
                <a:cs typeface="+mj-lt"/>
              </a:rPr>
              <a:t>plt.legend</a:t>
            </a:r>
            <a:r>
              <a:rPr lang="en-US" sz="1100" dirty="0">
                <a:ea typeface="+mj-lt"/>
                <a:cs typeface="+mj-lt"/>
              </a:rPr>
              <a:t>()</a:t>
            </a:r>
            <a:r>
              <a:rPr lang="en-US" dirty="0"/>
              <a:t/>
            </a:r>
            <a:br>
              <a:rPr lang="en-US" dirty="0"/>
            </a:br>
            <a:r>
              <a:rPr lang="en-US" sz="1100" dirty="0">
                <a:ea typeface="+mj-lt"/>
                <a:cs typeface="+mj-lt"/>
              </a:rPr>
              <a:t> </a:t>
            </a:r>
            <a:r>
              <a:rPr lang="en-US" sz="1100" err="1">
                <a:ea typeface="+mj-lt"/>
                <a:cs typeface="+mj-lt"/>
              </a:rPr>
              <a:t>plt.show</a:t>
            </a:r>
            <a:r>
              <a:rPr lang="en-US" sz="1100" dirty="0">
                <a:ea typeface="+mj-lt"/>
                <a:cs typeface="+mj-lt"/>
              </a:rPr>
              <a:t>()</a:t>
            </a:r>
            <a:br>
              <a:rPr lang="en-US" sz="1100" dirty="0">
                <a:ea typeface="+mj-lt"/>
                <a:cs typeface="+mj-lt"/>
              </a:rPr>
            </a:br>
            <a:r>
              <a:rPr lang="en-US" sz="1100" dirty="0">
                <a:ea typeface="+mj-lt"/>
                <a:cs typeface="+mj-lt"/>
              </a:rPr>
              <a:t/>
            </a:r>
            <a:br>
              <a:rPr lang="en-US" sz="1100" dirty="0">
                <a:ea typeface="+mj-lt"/>
                <a:cs typeface="+mj-lt"/>
              </a:rPr>
            </a:br>
            <a:endParaRPr lang="en-US" sz="1100" dirty="0">
              <a:ea typeface="+mj-lt"/>
              <a:cs typeface="+mj-lt"/>
            </a:endParaRPr>
          </a:p>
        </p:txBody>
      </p:sp>
    </p:spTree>
    <p:extLst>
      <p:ext uri="{BB962C8B-B14F-4D97-AF65-F5344CB8AC3E}">
        <p14:creationId xmlns:p14="http://schemas.microsoft.com/office/powerpoint/2010/main" val="425271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xmlns="" id="{FEB90296-CFE0-401D-9CA3-32966EC4F01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xmlns="" id="{08C9B4EE-7611-4ED9-B356-7BDD377C39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xmlns="" id="{4A4F266A-F2F7-47CD-8BBC-E3777E982F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xmlns="" id="{20D69C80-8919-4A32-B897-F2A21F94057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xmlns="" id="{F427B072-CC5B-481B-9719-8CD4C54444B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4" name="Rectangle 33">
            <a:extLst>
              <a:ext uri="{FF2B5EF4-FFF2-40B4-BE49-F238E27FC236}">
                <a16:creationId xmlns:a16="http://schemas.microsoft.com/office/drawing/2014/main" xmlns="" id="{313BE87B-D7FD-4BF3-A7BC-511F522528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035A481B-C639-4892-B0EF-4D8373A9B0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052BD58B-6284-459E-9FF4-A97F3A5690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0" name="Group 39">
            <a:extLst>
              <a:ext uri="{FF2B5EF4-FFF2-40B4-BE49-F238E27FC236}">
                <a16:creationId xmlns:a16="http://schemas.microsoft.com/office/drawing/2014/main" xmlns="" id="{AE589C21-CEDE-4D90-AC85-6E43B68D13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3449715"/>
            <a:ext cx="2981858" cy="3208867"/>
            <a:chOff x="9206969" y="2963333"/>
            <a:chExt cx="2981858" cy="3208867"/>
          </a:xfrm>
        </p:grpSpPr>
        <p:cxnSp>
          <p:nvCxnSpPr>
            <p:cNvPr id="41" name="Straight Connector 40">
              <a:extLst>
                <a:ext uri="{FF2B5EF4-FFF2-40B4-BE49-F238E27FC236}">
                  <a16:creationId xmlns:a16="http://schemas.microsoft.com/office/drawing/2014/main" xmlns="" id="{1F4121EC-0ADD-45C0-85F0-D49F67A3ED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xmlns="" id="{422F012F-0680-4AEC-9884-BA712ED2B9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xmlns="" id="{FA5CEDFE-9EC8-436B-AE10-F85A847783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xmlns="" id="{29C70031-55D8-483B-8452-A6B809D0AC8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xmlns="" id="{E24F1E16-B0BE-4400-9A10-95BB1D52CC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xmlns="" id="{9D96E9B9-A15B-EDD7-23CA-AC0454D2959A}"/>
              </a:ext>
            </a:extLst>
          </p:cNvPr>
          <p:cNvSpPr>
            <a:spLocks noGrp="1"/>
          </p:cNvSpPr>
          <p:nvPr>
            <p:ph type="title"/>
          </p:nvPr>
        </p:nvSpPr>
        <p:spPr>
          <a:xfrm>
            <a:off x="5116738" y="685798"/>
            <a:ext cx="6159273" cy="4495801"/>
          </a:xfrm>
        </p:spPr>
        <p:txBody>
          <a:bodyPr vert="horz" lIns="91440" tIns="45720" rIns="91440" bIns="45720" rtlCol="0" anchor="ctr">
            <a:normAutofit/>
          </a:bodyPr>
          <a:lstStyle/>
          <a:p>
            <a:r>
              <a:rPr lang="en-US" sz="5400">
                <a:solidFill>
                  <a:srgbClr val="FFFFFF"/>
                </a:solidFill>
              </a:rPr>
              <a:t>THANK YOU</a:t>
            </a:r>
          </a:p>
        </p:txBody>
      </p:sp>
    </p:spTree>
    <p:extLst>
      <p:ext uri="{BB962C8B-B14F-4D97-AF65-F5344CB8AC3E}">
        <p14:creationId xmlns:p14="http://schemas.microsoft.com/office/powerpoint/2010/main" val="58700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8" name="Group 37">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39" name="Rectangle 3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948C245-D3F5-957C-25FD-A8EFCFD0504C}"/>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Electricity price prediction</a:t>
            </a:r>
          </a:p>
        </p:txBody>
      </p:sp>
      <p:graphicFrame>
        <p:nvGraphicFramePr>
          <p:cNvPr id="40" name="Content Placeholder 2">
            <a:extLst>
              <a:ext uri="{FF2B5EF4-FFF2-40B4-BE49-F238E27FC236}">
                <a16:creationId xmlns:a16="http://schemas.microsoft.com/office/drawing/2014/main" xmlns="" id="{FA8A2E79-7A03-B108-7CC9-265C0AD06785}"/>
              </a:ext>
            </a:extLst>
          </p:cNvPr>
          <p:cNvGraphicFramePr>
            <a:graphicFrameLocks noGrp="1"/>
          </p:cNvGraphicFramePr>
          <p:nvPr>
            <p:ph idx="1"/>
          </p:nvPr>
        </p:nvGraphicFramePr>
        <p:xfrm>
          <a:off x="6516553" y="685800"/>
          <a:ext cx="4754563"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863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702235-1117-5A59-AA35-F389AB82AC0E}"/>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INTRODUCTION</a:t>
            </a:r>
          </a:p>
        </p:txBody>
      </p:sp>
      <p:sp>
        <p:nvSpPr>
          <p:cNvPr id="3" name="Content Placeholder 2">
            <a:extLst>
              <a:ext uri="{FF2B5EF4-FFF2-40B4-BE49-F238E27FC236}">
                <a16:creationId xmlns:a16="http://schemas.microsoft.com/office/drawing/2014/main" xmlns="" id="{2DDC613D-DD9B-A3A0-FB4C-2C76CE54027C}"/>
              </a:ext>
            </a:extLst>
          </p:cNvPr>
          <p:cNvSpPr>
            <a:spLocks noGrp="1"/>
          </p:cNvSpPr>
          <p:nvPr>
            <p:ph idx="1"/>
          </p:nvPr>
        </p:nvSpPr>
        <p:spPr>
          <a:xfrm>
            <a:off x="6516553" y="685800"/>
            <a:ext cx="4754563" cy="5410200"/>
          </a:xfrm>
        </p:spPr>
        <p:txBody>
          <a:bodyPr>
            <a:normAutofit/>
          </a:bodyPr>
          <a:lstStyle/>
          <a:p>
            <a:pPr>
              <a:buClr>
                <a:srgbClr val="FFFFFF"/>
              </a:buClr>
            </a:pPr>
            <a:r>
              <a:rPr lang="en-US" sz="2400" dirty="0">
                <a:solidFill>
                  <a:srgbClr val="FFFFFF"/>
                </a:solidFill>
                <a:latin typeface="Consolas"/>
              </a:rPr>
              <a:t>Electricity Price Prediction is the task of forecasting the future prices of electricity based on historical data. This involves analyzing various factors such as demand, supply, weather conditions, and market trends to make accurate predictions.</a:t>
            </a:r>
            <a:endParaRPr lang="en-US" sz="2400">
              <a:solidFill>
                <a:srgbClr val="FFFFFF"/>
              </a:solidFill>
            </a:endParaRPr>
          </a:p>
        </p:txBody>
      </p:sp>
    </p:spTree>
    <p:extLst>
      <p:ext uri="{BB962C8B-B14F-4D97-AF65-F5344CB8AC3E}">
        <p14:creationId xmlns:p14="http://schemas.microsoft.com/office/powerpoint/2010/main" val="348440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4267851-8C1E-4081-1E6F-40FE6146FCB8}"/>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DATA COLLECTIONS  AND COLUMNS</a:t>
            </a:r>
          </a:p>
        </p:txBody>
      </p:sp>
      <p:sp>
        <p:nvSpPr>
          <p:cNvPr id="3" name="Content Placeholder 2">
            <a:extLst>
              <a:ext uri="{FF2B5EF4-FFF2-40B4-BE49-F238E27FC236}">
                <a16:creationId xmlns:a16="http://schemas.microsoft.com/office/drawing/2014/main" xmlns="" id="{CE45AB34-7CA0-C50F-A94B-8081EDF48ABF}"/>
              </a:ext>
            </a:extLst>
          </p:cNvPr>
          <p:cNvSpPr>
            <a:spLocks noGrp="1"/>
          </p:cNvSpPr>
          <p:nvPr>
            <p:ph idx="1"/>
          </p:nvPr>
        </p:nvSpPr>
        <p:spPr>
          <a:xfrm>
            <a:off x="6516553" y="685800"/>
            <a:ext cx="4754563" cy="5410200"/>
          </a:xfrm>
        </p:spPr>
        <p:txBody>
          <a:bodyPr>
            <a:noAutofit/>
          </a:bodyPr>
          <a:lstStyle/>
          <a:p>
            <a:r>
              <a:rPr lang="en-US" dirty="0">
                <a:solidFill>
                  <a:srgbClr val="FFFFFF"/>
                </a:solidFill>
              </a:rPr>
              <a:t>To predict electricity prices, we can use a variety of columns or features from the dataset. Some commonly used columns include:</a:t>
            </a:r>
            <a:endParaRPr lang="en-US" dirty="0">
              <a:solidFill>
                <a:srgbClr val="0F496F"/>
              </a:solidFill>
            </a:endParaRPr>
          </a:p>
          <a:p>
            <a:pPr>
              <a:buClr>
                <a:srgbClr val="FFFFFF"/>
              </a:buClr>
            </a:pPr>
            <a:r>
              <a:rPr lang="en-US" dirty="0">
                <a:solidFill>
                  <a:srgbClr val="FFFFFF"/>
                </a:solidFill>
              </a:rPr>
              <a:t> 1. Date and Time: </a:t>
            </a:r>
            <a:r>
              <a:rPr lang="en-US" dirty="0">
                <a:solidFill>
                  <a:schemeClr val="tx1"/>
                </a:solidFill>
                <a:ea typeface="+mn-lt"/>
                <a:cs typeface="+mn-lt"/>
              </a:rPr>
              <a:t>Timestamps for each data point</a:t>
            </a:r>
            <a:r>
              <a:rPr lang="en-US" dirty="0">
                <a:solidFill>
                  <a:schemeClr val="tx1"/>
                </a:solidFill>
              </a:rPr>
              <a:t>.</a:t>
            </a:r>
          </a:p>
          <a:p>
            <a:pPr>
              <a:buClr>
                <a:srgbClr val="FFFFFF"/>
              </a:buClr>
            </a:pPr>
            <a:r>
              <a:rPr lang="en-US" dirty="0">
                <a:solidFill>
                  <a:srgbClr val="FFFFFF"/>
                </a:solidFill>
              </a:rPr>
              <a:t> 2.</a:t>
            </a:r>
            <a:r>
              <a:rPr lang="en-US" dirty="0">
                <a:solidFill>
                  <a:schemeClr val="tx1"/>
                </a:solidFill>
              </a:rPr>
              <a:t> </a:t>
            </a:r>
            <a:r>
              <a:rPr lang="en-US" dirty="0">
                <a:solidFill>
                  <a:schemeClr val="tx1"/>
                </a:solidFill>
                <a:ea typeface="+mn-lt"/>
                <a:cs typeface="+mn-lt"/>
              </a:rPr>
              <a:t>Electricity Price: The target variable you want to predict.</a:t>
            </a:r>
            <a:endParaRPr lang="en-US">
              <a:solidFill>
                <a:schemeClr val="tx1"/>
              </a:solidFill>
            </a:endParaRPr>
          </a:p>
          <a:p>
            <a:pPr>
              <a:buClr>
                <a:srgbClr val="FFFFFF"/>
              </a:buClr>
            </a:pPr>
            <a:r>
              <a:rPr lang="en-US" dirty="0">
                <a:solidFill>
                  <a:srgbClr val="FFFFFF"/>
                </a:solidFill>
              </a:rPr>
              <a:t> 3. Weather Conditions: Factors like temperature, humidity, and wind speed can influence electricity prices.</a:t>
            </a:r>
            <a:endParaRPr lang="en-US">
              <a:solidFill>
                <a:srgbClr val="0F496F"/>
              </a:solidFill>
            </a:endParaRPr>
          </a:p>
          <a:p>
            <a:pPr>
              <a:buClr>
                <a:srgbClr val="FFFFFF"/>
              </a:buClr>
            </a:pPr>
            <a:r>
              <a:rPr lang="en-US" dirty="0">
                <a:solidFill>
                  <a:srgbClr val="FFFFFF"/>
                </a:solidFill>
              </a:rPr>
              <a:t> 4.</a:t>
            </a:r>
            <a:r>
              <a:rPr lang="en-US" dirty="0">
                <a:solidFill>
                  <a:schemeClr val="tx1"/>
                </a:solidFill>
                <a:ea typeface="+mn-lt"/>
                <a:cs typeface="+mn-lt"/>
              </a:rPr>
              <a:t>Market Data: Features like supply and demand data, market indexes, and fuel prices.</a:t>
            </a:r>
          </a:p>
        </p:txBody>
      </p:sp>
    </p:spTree>
    <p:extLst>
      <p:ext uri="{BB962C8B-B14F-4D97-AF65-F5344CB8AC3E}">
        <p14:creationId xmlns:p14="http://schemas.microsoft.com/office/powerpoint/2010/main" val="321571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0B77466-6A73-A577-05E4-BBC361F1861C}"/>
              </a:ext>
            </a:extLst>
          </p:cNvPr>
          <p:cNvSpPr>
            <a:spLocks noGrp="1"/>
          </p:cNvSpPr>
          <p:nvPr>
            <p:ph type="title"/>
          </p:nvPr>
        </p:nvSpPr>
        <p:spPr>
          <a:xfrm>
            <a:off x="1834919" y="685800"/>
            <a:ext cx="3705269" cy="1239807"/>
          </a:xfrm>
        </p:spPr>
        <p:txBody>
          <a:bodyPr>
            <a:normAutofit/>
          </a:bodyPr>
          <a:lstStyle/>
          <a:p>
            <a:r>
              <a:rPr lang="en-US" sz="3200">
                <a:solidFill>
                  <a:srgbClr val="FFFFFF"/>
                </a:solidFill>
              </a:rPr>
              <a:t>LIBRABRIES</a:t>
            </a:r>
          </a:p>
        </p:txBody>
      </p:sp>
      <p:sp>
        <p:nvSpPr>
          <p:cNvPr id="3" name="Content Placeholder 2">
            <a:extLst>
              <a:ext uri="{FF2B5EF4-FFF2-40B4-BE49-F238E27FC236}">
                <a16:creationId xmlns:a16="http://schemas.microsoft.com/office/drawing/2014/main" xmlns="" id="{BA2C9676-1A20-8E0D-117E-75B1293F0B23}"/>
              </a:ext>
            </a:extLst>
          </p:cNvPr>
          <p:cNvSpPr>
            <a:spLocks noGrp="1"/>
          </p:cNvSpPr>
          <p:nvPr>
            <p:ph idx="1"/>
          </p:nvPr>
        </p:nvSpPr>
        <p:spPr>
          <a:xfrm>
            <a:off x="6516553" y="685800"/>
            <a:ext cx="4754563" cy="5410200"/>
          </a:xfrm>
        </p:spPr>
        <p:txBody>
          <a:bodyPr>
            <a:normAutofit/>
          </a:bodyPr>
          <a:lstStyle/>
          <a:p>
            <a:pPr>
              <a:buNone/>
            </a:pPr>
            <a:r>
              <a:rPr lang="en-US" dirty="0">
                <a:solidFill>
                  <a:schemeClr val="tx1"/>
                </a:solidFill>
                <a:ea typeface="+mn-lt"/>
                <a:cs typeface="+mn-lt"/>
              </a:rPr>
              <a:t>    Common libraries used for building electricity price prediction models include:</a:t>
            </a:r>
            <a:endParaRPr lang="en-US">
              <a:solidFill>
                <a:schemeClr val="tx1"/>
              </a:solidFill>
            </a:endParaRPr>
          </a:p>
          <a:p>
            <a:pPr>
              <a:buClr>
                <a:srgbClr val="FFFFFF"/>
              </a:buClr>
              <a:buFont typeface="Wingdings 3"/>
              <a:buChar char=""/>
            </a:pPr>
            <a:r>
              <a:rPr lang="en-US" dirty="0">
                <a:solidFill>
                  <a:schemeClr val="tx1"/>
                </a:solidFill>
                <a:ea typeface="+mn-lt"/>
                <a:cs typeface="+mn-lt"/>
              </a:rPr>
              <a:t>Python Libraries: NumPy, Pandas for data manipulation, Scikit-Learn or </a:t>
            </a:r>
            <a:r>
              <a:rPr lang="en-US" err="1">
                <a:solidFill>
                  <a:schemeClr val="tx1"/>
                </a:solidFill>
                <a:ea typeface="+mn-lt"/>
                <a:cs typeface="+mn-lt"/>
              </a:rPr>
              <a:t>XGBoost</a:t>
            </a:r>
            <a:r>
              <a:rPr lang="en-US" dirty="0">
                <a:solidFill>
                  <a:schemeClr val="tx1"/>
                </a:solidFill>
                <a:ea typeface="+mn-lt"/>
                <a:cs typeface="+mn-lt"/>
              </a:rPr>
              <a:t> for modeling, Matplotlib or Seaborn for visualization.</a:t>
            </a:r>
            <a:endParaRPr lang="en-US">
              <a:solidFill>
                <a:schemeClr val="tx1"/>
              </a:solidFill>
            </a:endParaRPr>
          </a:p>
          <a:p>
            <a:pPr>
              <a:buClr>
                <a:srgbClr val="FFFFFF"/>
              </a:buClr>
              <a:buFont typeface="Wingdings 3"/>
              <a:buChar char=""/>
            </a:pPr>
            <a:r>
              <a:rPr lang="en-US" dirty="0">
                <a:solidFill>
                  <a:schemeClr val="tx1"/>
                </a:solidFill>
                <a:ea typeface="+mn-lt"/>
                <a:cs typeface="+mn-lt"/>
              </a:rPr>
              <a:t>Time Series Libraries: </a:t>
            </a:r>
            <a:r>
              <a:rPr lang="en-US" err="1">
                <a:solidFill>
                  <a:schemeClr val="tx1"/>
                </a:solidFill>
                <a:ea typeface="+mn-lt"/>
                <a:cs typeface="+mn-lt"/>
              </a:rPr>
              <a:t>Statsmodels</a:t>
            </a:r>
            <a:r>
              <a:rPr lang="en-US" dirty="0">
                <a:solidFill>
                  <a:schemeClr val="tx1"/>
                </a:solidFill>
                <a:ea typeface="+mn-lt"/>
                <a:cs typeface="+mn-lt"/>
              </a:rPr>
              <a:t>, Prophet, or ARIMA for time series forecasting.</a:t>
            </a:r>
            <a:endParaRPr lang="en-US">
              <a:solidFill>
                <a:schemeClr val="tx1"/>
              </a:solidFill>
            </a:endParaRPr>
          </a:p>
          <a:p>
            <a:pPr>
              <a:buClr>
                <a:srgbClr val="FFFFFF"/>
              </a:buClr>
              <a:buFont typeface="Wingdings 3"/>
              <a:buChar char=""/>
            </a:pPr>
            <a:r>
              <a:rPr lang="en-US" dirty="0">
                <a:solidFill>
                  <a:schemeClr val="tx1"/>
                </a:solidFill>
                <a:ea typeface="+mn-lt"/>
                <a:cs typeface="+mn-lt"/>
              </a:rPr>
              <a:t>Deep Learning Libraries: TensorFlow or </a:t>
            </a:r>
            <a:r>
              <a:rPr lang="en-US" err="1">
                <a:solidFill>
                  <a:schemeClr val="tx1"/>
                </a:solidFill>
                <a:ea typeface="+mn-lt"/>
                <a:cs typeface="+mn-lt"/>
              </a:rPr>
              <a:t>PyTorch</a:t>
            </a:r>
            <a:r>
              <a:rPr lang="en-US" dirty="0">
                <a:solidFill>
                  <a:schemeClr val="tx1"/>
                </a:solidFill>
                <a:ea typeface="+mn-lt"/>
                <a:cs typeface="+mn-lt"/>
              </a:rPr>
              <a:t> for neural networks.</a:t>
            </a:r>
            <a:endParaRPr lang="en-US">
              <a:solidFill>
                <a:schemeClr val="tx1"/>
              </a:solidFill>
            </a:endParaRPr>
          </a:p>
          <a:p>
            <a:pPr marL="0" indent="0">
              <a:buNone/>
            </a:pPr>
            <a:endParaRPr lang="en-US" dirty="0">
              <a:solidFill>
                <a:schemeClr val="tx1"/>
              </a:solidFill>
              <a:latin typeface="Consolas"/>
            </a:endParaRPr>
          </a:p>
        </p:txBody>
      </p:sp>
      <p:sp>
        <p:nvSpPr>
          <p:cNvPr id="4" name="Scroll: Horizontal 3">
            <a:extLst>
              <a:ext uri="{FF2B5EF4-FFF2-40B4-BE49-F238E27FC236}">
                <a16:creationId xmlns:a16="http://schemas.microsoft.com/office/drawing/2014/main" xmlns="" id="{04D70611-6B7B-D7A6-BBAC-1D0AE3F2437A}"/>
              </a:ext>
            </a:extLst>
          </p:cNvPr>
          <p:cNvSpPr/>
          <p:nvPr/>
        </p:nvSpPr>
        <p:spPr>
          <a:xfrm>
            <a:off x="1599743" y="1710554"/>
            <a:ext cx="4011283" cy="4859546"/>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2">
                    <a:lumMod val="40000"/>
                    <a:lumOff val="60000"/>
                  </a:schemeClr>
                </a:solidFill>
                <a:latin typeface="Cambria"/>
                <a:ea typeface="+mn-lt"/>
                <a:cs typeface="+mn-lt"/>
              </a:rPr>
              <a:t>pip install pandas </a:t>
            </a:r>
          </a:p>
          <a:p>
            <a:endParaRPr lang="en-US" sz="2000" dirty="0">
              <a:solidFill>
                <a:schemeClr val="tx2">
                  <a:lumMod val="40000"/>
                  <a:lumOff val="60000"/>
                </a:schemeClr>
              </a:solidFill>
              <a:latin typeface="Cambria"/>
              <a:ea typeface="+mn-lt"/>
              <a:cs typeface="+mn-lt"/>
            </a:endParaRPr>
          </a:p>
          <a:p>
            <a:r>
              <a:rPr lang="en-US" sz="2000" dirty="0">
                <a:solidFill>
                  <a:schemeClr val="tx2">
                    <a:lumMod val="40000"/>
                    <a:lumOff val="60000"/>
                  </a:schemeClr>
                </a:solidFill>
                <a:latin typeface="Cambria"/>
                <a:ea typeface="+mn-lt"/>
                <a:cs typeface="+mn-lt"/>
              </a:rPr>
              <a:t>pip install </a:t>
            </a:r>
            <a:r>
              <a:rPr lang="en-US" sz="2000" dirty="0" err="1">
                <a:solidFill>
                  <a:schemeClr val="tx2">
                    <a:lumMod val="40000"/>
                    <a:lumOff val="60000"/>
                  </a:schemeClr>
                </a:solidFill>
                <a:latin typeface="Cambria"/>
                <a:ea typeface="+mn-lt"/>
                <a:cs typeface="+mn-lt"/>
              </a:rPr>
              <a:t>numpy</a:t>
            </a:r>
          </a:p>
          <a:p>
            <a:endParaRPr lang="en-US" sz="2000" dirty="0">
              <a:solidFill>
                <a:schemeClr val="tx2">
                  <a:lumMod val="40000"/>
                  <a:lumOff val="60000"/>
                </a:schemeClr>
              </a:solidFill>
              <a:latin typeface="Cambria"/>
              <a:ea typeface="+mn-lt"/>
              <a:cs typeface="+mn-lt"/>
            </a:endParaRPr>
          </a:p>
          <a:p>
            <a:r>
              <a:rPr lang="en-US" sz="2000" dirty="0">
                <a:solidFill>
                  <a:schemeClr val="tx2">
                    <a:lumMod val="40000"/>
                    <a:lumOff val="60000"/>
                  </a:schemeClr>
                </a:solidFill>
                <a:latin typeface="Cambria"/>
                <a:ea typeface="+mn-lt"/>
                <a:cs typeface="+mn-lt"/>
              </a:rPr>
              <a:t>pip install scikit-learn</a:t>
            </a:r>
          </a:p>
          <a:p>
            <a:endParaRPr lang="en-US" sz="2000" dirty="0">
              <a:solidFill>
                <a:schemeClr val="tx2">
                  <a:lumMod val="40000"/>
                  <a:lumOff val="60000"/>
                </a:schemeClr>
              </a:solidFill>
              <a:latin typeface="Cambria"/>
              <a:ea typeface="+mn-lt"/>
              <a:cs typeface="+mn-lt"/>
            </a:endParaRPr>
          </a:p>
          <a:p>
            <a:r>
              <a:rPr lang="en-US" sz="2000" dirty="0">
                <a:solidFill>
                  <a:schemeClr val="tx2">
                    <a:lumMod val="40000"/>
                    <a:lumOff val="60000"/>
                  </a:schemeClr>
                </a:solidFill>
                <a:latin typeface="Cambria"/>
                <a:ea typeface="+mn-lt"/>
                <a:cs typeface="+mn-lt"/>
              </a:rPr>
              <a:t>pip install matplotl</a:t>
            </a:r>
            <a:r>
              <a:rPr lang="en-US" sz="2000" b="1" i="1" dirty="0">
                <a:solidFill>
                  <a:schemeClr val="tx2">
                    <a:lumMod val="40000"/>
                    <a:lumOff val="60000"/>
                  </a:schemeClr>
                </a:solidFill>
                <a:latin typeface="Cambria"/>
                <a:ea typeface="+mn-lt"/>
                <a:cs typeface="+mn-lt"/>
              </a:rPr>
              <a:t>ib</a:t>
            </a:r>
            <a:endParaRPr lang="en-US" sz="2000" b="1" i="1">
              <a:solidFill>
                <a:schemeClr val="tx2">
                  <a:lumMod val="40000"/>
                  <a:lumOff val="60000"/>
                </a:schemeClr>
              </a:solidFill>
              <a:latin typeface="Cambria"/>
              <a:ea typeface="Cambria"/>
            </a:endParaRPr>
          </a:p>
        </p:txBody>
      </p:sp>
    </p:spTree>
    <p:extLst>
      <p:ext uri="{BB962C8B-B14F-4D97-AF65-F5344CB8AC3E}">
        <p14:creationId xmlns:p14="http://schemas.microsoft.com/office/powerpoint/2010/main" val="3389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6F5759-F499-4964-47A3-B132626725F5}"/>
              </a:ext>
            </a:extLst>
          </p:cNvPr>
          <p:cNvSpPr>
            <a:spLocks noGrp="1"/>
          </p:cNvSpPr>
          <p:nvPr>
            <p:ph type="title"/>
          </p:nvPr>
        </p:nvSpPr>
        <p:spPr>
          <a:xfrm>
            <a:off x="1834919" y="685800"/>
            <a:ext cx="3705269" cy="5308599"/>
          </a:xfrm>
        </p:spPr>
        <p:txBody>
          <a:bodyPr>
            <a:normAutofit/>
          </a:bodyPr>
          <a:lstStyle/>
          <a:p>
            <a:pPr algn="ctr"/>
            <a:r>
              <a:rPr lang="en-US" sz="3200" dirty="0">
                <a:solidFill>
                  <a:srgbClr val="FFFFFF"/>
                </a:solidFill>
              </a:rPr>
              <a:t>Training and testing</a:t>
            </a:r>
            <a:endParaRPr lang="en-US" dirty="0"/>
          </a:p>
        </p:txBody>
      </p:sp>
      <p:sp>
        <p:nvSpPr>
          <p:cNvPr id="3" name="Content Placeholder 2">
            <a:extLst>
              <a:ext uri="{FF2B5EF4-FFF2-40B4-BE49-F238E27FC236}">
                <a16:creationId xmlns:a16="http://schemas.microsoft.com/office/drawing/2014/main" xmlns="" id="{7E4045DE-B3E8-B01F-4F95-A67A53C26DF0}"/>
              </a:ext>
            </a:extLst>
          </p:cNvPr>
          <p:cNvSpPr>
            <a:spLocks noGrp="1"/>
          </p:cNvSpPr>
          <p:nvPr>
            <p:ph idx="1"/>
          </p:nvPr>
        </p:nvSpPr>
        <p:spPr>
          <a:xfrm>
            <a:off x="6516553" y="685800"/>
            <a:ext cx="4754563" cy="5410200"/>
          </a:xfrm>
        </p:spPr>
        <p:txBody>
          <a:bodyPr vert="horz" lIns="91440" tIns="45720" rIns="91440" bIns="45720" rtlCol="0" anchor="t">
            <a:normAutofit/>
          </a:bodyPr>
          <a:lstStyle/>
          <a:p>
            <a:pPr lvl="1"/>
            <a:r>
              <a:rPr lang="en-US" sz="2200" dirty="0">
                <a:solidFill>
                  <a:srgbClr val="C9D1D9"/>
                </a:solidFill>
                <a:latin typeface="Consolas"/>
              </a:rPr>
              <a:t>Training and testing the electricity price prediction model involves the following steps:</a:t>
            </a:r>
            <a:endParaRPr lang="en-US" sz="2200"/>
          </a:p>
          <a:p>
            <a:pPr marL="914400" lvl="1" indent="-457200">
              <a:buClr>
                <a:srgbClr val="FFFFFF"/>
              </a:buClr>
              <a:buAutoNum type="arabicParenR"/>
            </a:pPr>
            <a:r>
              <a:rPr lang="en-US" b="1" i="1" dirty="0">
                <a:solidFill>
                  <a:srgbClr val="C9D1D9"/>
                </a:solidFill>
                <a:latin typeface="Consolas"/>
              </a:rPr>
              <a:t>Data Preprocessing</a:t>
            </a:r>
            <a:r>
              <a:rPr lang="en-US" dirty="0">
                <a:solidFill>
                  <a:srgbClr val="C9D1D9"/>
                </a:solidFill>
                <a:latin typeface="Consolas"/>
              </a:rPr>
              <a:t>: Clean the data, handle missing values, and convert categorical variables to numerical form if necessary.</a:t>
            </a:r>
          </a:p>
          <a:p>
            <a:pPr marL="914400" lvl="1" indent="-457200">
              <a:buClr>
                <a:srgbClr val="FFFFFF"/>
              </a:buClr>
              <a:buAutoNum type="arabicParenR"/>
            </a:pPr>
            <a:r>
              <a:rPr lang="en-US" b="1" i="1" dirty="0">
                <a:solidFill>
                  <a:srgbClr val="C9D1D9"/>
                </a:solidFill>
                <a:latin typeface="Consolas"/>
              </a:rPr>
              <a:t>Feature Selection</a:t>
            </a:r>
            <a:r>
              <a:rPr lang="en-US" dirty="0">
                <a:solidFill>
                  <a:srgbClr val="C9D1D9"/>
                </a:solidFill>
                <a:latin typeface="Consolas"/>
              </a:rPr>
              <a:t>: Choose the relevant columns/features that have a significant impact on electricity prices.</a:t>
            </a:r>
          </a:p>
        </p:txBody>
      </p:sp>
    </p:spTree>
    <p:extLst>
      <p:ext uri="{BB962C8B-B14F-4D97-AF65-F5344CB8AC3E}">
        <p14:creationId xmlns:p14="http://schemas.microsoft.com/office/powerpoint/2010/main" val="251312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6CB50EC-B1C0-DACA-B729-99145F9AAF90}"/>
              </a:ext>
            </a:extLst>
          </p:cNvPr>
          <p:cNvSpPr>
            <a:spLocks noGrp="1"/>
          </p:cNvSpPr>
          <p:nvPr>
            <p:ph idx="1"/>
          </p:nvPr>
        </p:nvSpPr>
        <p:spPr>
          <a:xfrm>
            <a:off x="1557308" y="685800"/>
            <a:ext cx="9713808" cy="5410200"/>
          </a:xfrm>
        </p:spPr>
        <p:txBody>
          <a:bodyPr vert="horz" lIns="91440" tIns="45720" rIns="91440" bIns="45720" rtlCol="0" anchor="t">
            <a:normAutofit fontScale="92500" lnSpcReduction="10000"/>
          </a:bodyPr>
          <a:lstStyle/>
          <a:p>
            <a:pPr marL="0" indent="0">
              <a:buNone/>
            </a:pPr>
            <a:r>
              <a:rPr lang="en-US" sz="1800" dirty="0">
                <a:solidFill>
                  <a:srgbClr val="FFFFFF"/>
                </a:solidFill>
              </a:rPr>
              <a:t>3) </a:t>
            </a:r>
            <a:r>
              <a:rPr lang="en-US" sz="1800" b="1" i="1" dirty="0">
                <a:solidFill>
                  <a:srgbClr val="C9D1D9"/>
                </a:solidFill>
                <a:latin typeface="Consolas"/>
              </a:rPr>
              <a:t>Splitting the Data</a:t>
            </a:r>
            <a:r>
              <a:rPr lang="en-US" sz="1800" dirty="0">
                <a:solidFill>
                  <a:srgbClr val="C9D1D9"/>
                </a:solidFill>
                <a:latin typeface="Consolas"/>
              </a:rPr>
              <a:t>: Divide the dataset into training and testing sets. Typically, 70-80% of the data is used for training and the remaining 20-30% for testing.</a:t>
            </a:r>
          </a:p>
          <a:p>
            <a:pPr marL="0" indent="0">
              <a:buNone/>
            </a:pPr>
            <a:endParaRPr lang="en-US" sz="1800" dirty="0">
              <a:solidFill>
                <a:srgbClr val="C9D1D9"/>
              </a:solidFill>
              <a:latin typeface="Consolas"/>
            </a:endParaRPr>
          </a:p>
          <a:p>
            <a:pPr marL="0" indent="0">
              <a:buNone/>
            </a:pPr>
            <a:r>
              <a:rPr lang="en-US" sz="1800" dirty="0">
                <a:solidFill>
                  <a:srgbClr val="C9D1D9"/>
                </a:solidFill>
                <a:latin typeface="Consolas"/>
              </a:rPr>
              <a:t>4)</a:t>
            </a:r>
            <a:r>
              <a:rPr lang="en-US" sz="1800" b="1" i="1" dirty="0">
                <a:solidFill>
                  <a:srgbClr val="C9D1D9"/>
                </a:solidFill>
                <a:latin typeface="Consolas"/>
              </a:rPr>
              <a:t>Model Training</a:t>
            </a:r>
            <a:r>
              <a:rPr lang="en-US" sz="1800" dirty="0">
                <a:solidFill>
                  <a:srgbClr val="C9D1D9"/>
                </a:solidFill>
                <a:latin typeface="Consolas"/>
              </a:rPr>
              <a:t>: Select an appropriate machine learning algorithm (e.g., linear regression, random forest) and train it on the training data.</a:t>
            </a:r>
          </a:p>
          <a:p>
            <a:pPr marL="0" indent="0">
              <a:buNone/>
            </a:pPr>
            <a:endParaRPr lang="en-US" sz="1800" dirty="0">
              <a:solidFill>
                <a:srgbClr val="C9D1D9"/>
              </a:solidFill>
              <a:latin typeface="Consolas"/>
            </a:endParaRPr>
          </a:p>
          <a:p>
            <a:pPr marL="0" indent="0">
              <a:buNone/>
            </a:pPr>
            <a:r>
              <a:rPr lang="en-US" sz="1800" dirty="0">
                <a:solidFill>
                  <a:srgbClr val="C9D1D9"/>
                </a:solidFill>
                <a:latin typeface="Consolas"/>
              </a:rPr>
              <a:t>5)</a:t>
            </a:r>
            <a:r>
              <a:rPr lang="en-US" b="1" i="1" dirty="0">
                <a:solidFill>
                  <a:srgbClr val="C9D1D9"/>
                </a:solidFill>
                <a:latin typeface="Consolas"/>
              </a:rPr>
              <a:t>Model Evaluation</a:t>
            </a:r>
            <a:r>
              <a:rPr lang="en-US" dirty="0">
                <a:solidFill>
                  <a:srgbClr val="C9D1D9"/>
                </a:solidFill>
                <a:latin typeface="Consolas"/>
              </a:rPr>
              <a:t>: </a:t>
            </a:r>
            <a:r>
              <a:rPr lang="en-US" sz="1800" dirty="0">
                <a:solidFill>
                  <a:srgbClr val="C9D1D9"/>
                </a:solidFill>
                <a:latin typeface="Consolas"/>
              </a:rPr>
              <a:t>Use appropriate evaluation metrics, such as mean squared error (MSE) or root mean squared error (RMSE), to measure the accuracy of the model on the test data</a:t>
            </a:r>
            <a:r>
              <a:rPr lang="en-US" dirty="0">
                <a:solidFill>
                  <a:srgbClr val="C9D1D9"/>
                </a:solidFill>
                <a:latin typeface="Consolas"/>
              </a:rPr>
              <a:t>.</a:t>
            </a:r>
          </a:p>
          <a:p>
            <a:pPr marL="0" indent="0">
              <a:buNone/>
            </a:pPr>
            <a:endParaRPr lang="en-US" dirty="0">
              <a:solidFill>
                <a:srgbClr val="C9D1D9"/>
              </a:solidFill>
              <a:latin typeface="Consolas"/>
            </a:endParaRPr>
          </a:p>
          <a:p>
            <a:pPr marL="0" indent="0">
              <a:buNone/>
            </a:pPr>
            <a:r>
              <a:rPr lang="en-US" dirty="0">
                <a:solidFill>
                  <a:srgbClr val="C9D1D9"/>
                </a:solidFill>
                <a:latin typeface="Consolas"/>
              </a:rPr>
              <a:t>6)</a:t>
            </a:r>
            <a:r>
              <a:rPr lang="en-US" b="1" i="1" dirty="0">
                <a:solidFill>
                  <a:srgbClr val="C9D1D9"/>
                </a:solidFill>
                <a:latin typeface="Consolas"/>
              </a:rPr>
              <a:t>Model Deployment</a:t>
            </a:r>
            <a:r>
              <a:rPr lang="en-US" dirty="0">
                <a:solidFill>
                  <a:srgbClr val="C9D1D9"/>
                </a:solidFill>
                <a:latin typeface="Consolas"/>
              </a:rPr>
              <a:t>: </a:t>
            </a:r>
            <a:r>
              <a:rPr lang="en-US" sz="1800" dirty="0">
                <a:solidFill>
                  <a:srgbClr val="C9D1D9"/>
                </a:solidFill>
                <a:latin typeface="Consolas"/>
              </a:rPr>
              <a:t>Once the model is trained and evaluated, it can be deployed to make predictions on new, unseen data.</a:t>
            </a:r>
          </a:p>
          <a:p>
            <a:pPr marL="0" indent="0">
              <a:buNone/>
            </a:pPr>
            <a:endParaRPr lang="en-US" sz="1800" dirty="0">
              <a:solidFill>
                <a:srgbClr val="C9D1D9"/>
              </a:solidFill>
              <a:latin typeface="Consolas"/>
            </a:endParaRPr>
          </a:p>
          <a:p>
            <a:pPr marL="0" indent="0">
              <a:buNone/>
            </a:pPr>
            <a:r>
              <a:rPr lang="en-US" sz="1800" dirty="0">
                <a:solidFill>
                  <a:srgbClr val="C9D1D9"/>
                </a:solidFill>
                <a:latin typeface="Consolas"/>
              </a:rPr>
              <a:t>7</a:t>
            </a:r>
            <a:r>
              <a:rPr lang="en-US" sz="1800" dirty="0">
                <a:solidFill>
                  <a:schemeClr val="tx1"/>
                </a:solidFill>
                <a:latin typeface="Consolas"/>
              </a:rPr>
              <a:t>)</a:t>
            </a:r>
            <a:r>
              <a:rPr lang="en-US" sz="1800" dirty="0">
                <a:solidFill>
                  <a:schemeClr val="tx1"/>
                </a:solidFill>
                <a:ea typeface="+mn-lt"/>
                <a:cs typeface="+mn-lt"/>
              </a:rPr>
              <a:t>The code splits the data into training and testing sets (80% for training and 20% for testing).</a:t>
            </a:r>
          </a:p>
          <a:p>
            <a:pPr marL="0" indent="0">
              <a:buNone/>
            </a:pPr>
            <a:r>
              <a:rPr lang="en-US" sz="1200" dirty="0">
                <a:solidFill>
                  <a:srgbClr val="374151"/>
                </a:solidFill>
                <a:ea typeface="+mn-lt"/>
                <a:cs typeface="+mn-lt"/>
              </a:rPr>
              <a:t>.</a:t>
            </a:r>
            <a:endParaRPr lang="en-US" dirty="0"/>
          </a:p>
        </p:txBody>
      </p:sp>
    </p:spTree>
    <p:extLst>
      <p:ext uri="{BB962C8B-B14F-4D97-AF65-F5344CB8AC3E}">
        <p14:creationId xmlns:p14="http://schemas.microsoft.com/office/powerpoint/2010/main" val="325230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FAF4FD-F267-909C-B5B3-DA3F1329C05E}"/>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METRICS FOR ACCURACY CHECK</a:t>
            </a:r>
          </a:p>
        </p:txBody>
      </p:sp>
      <p:sp>
        <p:nvSpPr>
          <p:cNvPr id="3" name="Content Placeholder 2">
            <a:extLst>
              <a:ext uri="{FF2B5EF4-FFF2-40B4-BE49-F238E27FC236}">
                <a16:creationId xmlns:a16="http://schemas.microsoft.com/office/drawing/2014/main" xmlns="" id="{6630DA28-A71E-C44E-F376-D2273EBC40E2}"/>
              </a:ext>
            </a:extLst>
          </p:cNvPr>
          <p:cNvSpPr>
            <a:spLocks noGrp="1"/>
          </p:cNvSpPr>
          <p:nvPr>
            <p:ph idx="1"/>
          </p:nvPr>
        </p:nvSpPr>
        <p:spPr>
          <a:xfrm>
            <a:off x="6516553" y="685800"/>
            <a:ext cx="4754563" cy="5410200"/>
          </a:xfrm>
        </p:spPr>
        <p:txBody>
          <a:bodyPr>
            <a:normAutofit/>
          </a:bodyPr>
          <a:lstStyle/>
          <a:p>
            <a:r>
              <a:rPr lang="en-US" dirty="0">
                <a:solidFill>
                  <a:schemeClr val="tx1"/>
                </a:solidFill>
                <a:latin typeface="Consolas"/>
                <a:ea typeface="Söhne"/>
                <a:cs typeface="Söhne"/>
              </a:rPr>
              <a:t>Common metrics for accuracy evaluation in electricity price prediction include </a:t>
            </a:r>
          </a:p>
          <a:p>
            <a:pPr marL="0" indent="0">
              <a:buClr>
                <a:srgbClr val="FFFFFF"/>
              </a:buClr>
              <a:buNone/>
            </a:pPr>
            <a:endParaRPr lang="en-US" dirty="0">
              <a:solidFill>
                <a:schemeClr val="tx1"/>
              </a:solidFill>
              <a:latin typeface="Consolas"/>
              <a:ea typeface="Söhne"/>
              <a:cs typeface="Söhne"/>
            </a:endParaRPr>
          </a:p>
          <a:p>
            <a:pPr marL="0" indent="0">
              <a:buClr>
                <a:srgbClr val="FFFFFF"/>
              </a:buClr>
              <a:buNone/>
            </a:pPr>
            <a:r>
              <a:rPr lang="en-US" dirty="0">
                <a:solidFill>
                  <a:schemeClr val="tx1"/>
                </a:solidFill>
                <a:latin typeface="Consolas"/>
                <a:ea typeface="Söhne"/>
                <a:cs typeface="Söhne"/>
              </a:rPr>
              <a:t>1)Mean Absolute Error (MAE)</a:t>
            </a:r>
          </a:p>
          <a:p>
            <a:pPr marL="0" indent="0">
              <a:buNone/>
            </a:pPr>
            <a:r>
              <a:rPr lang="en-US" dirty="0">
                <a:solidFill>
                  <a:schemeClr val="tx1"/>
                </a:solidFill>
                <a:latin typeface="Consolas"/>
                <a:ea typeface="Söhne"/>
                <a:cs typeface="Söhne"/>
              </a:rPr>
              <a:t>2) Mean Squared Error (MSE)</a:t>
            </a:r>
          </a:p>
          <a:p>
            <a:pPr marL="0" indent="0">
              <a:buNone/>
            </a:pPr>
            <a:r>
              <a:rPr lang="en-US" dirty="0">
                <a:solidFill>
                  <a:schemeClr val="tx1"/>
                </a:solidFill>
                <a:latin typeface="Consolas"/>
                <a:ea typeface="Söhne"/>
                <a:cs typeface="Söhne"/>
              </a:rPr>
              <a:t>3) Root Mean Squared Error (RMSE).</a:t>
            </a:r>
            <a:endParaRPr lang="en-US">
              <a:solidFill>
                <a:schemeClr val="tx1"/>
              </a:solidFill>
              <a:latin typeface="Consolas"/>
            </a:endParaRPr>
          </a:p>
        </p:txBody>
      </p:sp>
    </p:spTree>
    <p:extLst>
      <p:ext uri="{BB962C8B-B14F-4D97-AF65-F5344CB8AC3E}">
        <p14:creationId xmlns:p14="http://schemas.microsoft.com/office/powerpoint/2010/main" val="13693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781BBDC9-2DC6-4959-AC3D-49A5DCB05D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B74BB55-8517-4CFE-9389-81D0E6F81F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xmlns="" id="{A3F7C935-E41E-4E8D-91DF-D3BAB9521DF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xmlns="" id="{4FB64230-1B44-4C76-9885-0BBE5C736C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D3F7F181-4FFE-4F8E-A3D0-1A8ECDEFFB37}"/>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xmlns="" id="{2066495D-EC57-44E4-8DED-0DC2E07AA2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0E0DA2F2-D672-4417-8072-9ED4FA5CC59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xmlns="" id="{30E8BACB-AEC7-46A5-A3AD-4D1BBE8715B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xmlns="" id="{08452CCF-4A27-488A-AAF4-424933CFC9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CA5E450-F3F9-76B6-D8DB-D8D4F5920842}"/>
              </a:ext>
            </a:extLst>
          </p:cNvPr>
          <p:cNvSpPr>
            <a:spLocks noGrp="1"/>
          </p:cNvSpPr>
          <p:nvPr>
            <p:ph idx="1"/>
          </p:nvPr>
        </p:nvSpPr>
        <p:spPr>
          <a:xfrm>
            <a:off x="1441346" y="728932"/>
            <a:ext cx="10002298" cy="5410200"/>
          </a:xfrm>
        </p:spPr>
        <p:txBody>
          <a:bodyPr>
            <a:normAutofit/>
          </a:bodyPr>
          <a:lstStyle/>
          <a:p>
            <a:r>
              <a:rPr lang="en-US" dirty="0">
                <a:solidFill>
                  <a:schemeClr val="tx1"/>
                </a:solidFill>
                <a:latin typeface="Consolas"/>
                <a:ea typeface="+mn-lt"/>
                <a:cs typeface="+mn-lt"/>
              </a:rPr>
              <a:t>Many electricity price prediction models use machine learning algorithms, such as regression, decision trees, random forests, support vector machines, and neural networks (e.g., LSTM and GRU) to make predictions. These models can learn complex patterns from the historical data.</a:t>
            </a:r>
            <a:endParaRPr lang="en-US">
              <a:solidFill>
                <a:schemeClr val="tx1"/>
              </a:solidFill>
              <a:latin typeface="Consolas"/>
            </a:endParaRPr>
          </a:p>
        </p:txBody>
      </p:sp>
    </p:spTree>
    <p:extLst>
      <p:ext uri="{BB962C8B-B14F-4D97-AF65-F5344CB8AC3E}">
        <p14:creationId xmlns:p14="http://schemas.microsoft.com/office/powerpoint/2010/main" val="29533388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269</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Slice</vt:lpstr>
      <vt:lpstr>Applied data science</vt:lpstr>
      <vt:lpstr>Electricity price prediction</vt:lpstr>
      <vt:lpstr>INTRODUCTION</vt:lpstr>
      <vt:lpstr>DATA COLLECTIONS  AND COLUMNS</vt:lpstr>
      <vt:lpstr>LIBRABRIES</vt:lpstr>
      <vt:lpstr>Training and testing</vt:lpstr>
      <vt:lpstr>PowerPoint Presentation</vt:lpstr>
      <vt:lpstr>METRICS FOR ACCURACY CHECK</vt:lpstr>
      <vt:lpstr>PowerPoint Presentation</vt:lpstr>
      <vt:lpstr>REST OF EXPLANATION</vt:lpstr>
      <vt:lpstr>Coding import pandas as pD  import numpy as np  from sklearn.model_selection import train_test_split  from sklearn.linear_model  import LinearRegression  from sklearn.metrics  import mean_squared_error, r2_score  import matplotlib.pyplot as plt # Load the data from a CSV file data = pd.read_csv('electricity_data.csv') # Extract features and target variable  X = data[['Other Features']]  y = data['Electricity Price'] # Split the data into a training set and a testing set  X_train, X_test, y_train, y_test = train_test_split(X, y, test_size=0.2, random_state=42) # Create and train the linear regression model  model = LinearRegression()  model.fit(X_train, y_train)  # Make predictions on the test set  y_pred = model.predict(X_test) # Evaluate the model   mse = mean_squared_error(y_test, y_pred)  r2 = r2_score(y_test, y_pred) print(f"Mean Squared Error: {mse}")  print(f"R-squared: {r2}")  # Plot the actual vs. predicted values  plt.scatter(X_test, y_test, color='b', label='Actual')  plt.scatter(X_test, y_pred, color='r', label='Predicted')  plt.xlabel('Other Features')  plt.ylabel('Electricity Price')  plt.legend()  plt.show()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431</cp:revision>
  <dcterms:created xsi:type="dcterms:W3CDTF">2023-10-11T06:24:42Z</dcterms:created>
  <dcterms:modified xsi:type="dcterms:W3CDTF">2023-10-11T10:46:14Z</dcterms:modified>
</cp:coreProperties>
</file>