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73" r:id="rId1"/>
  </p:sldMasterIdLst>
  <p:sldIdLst>
    <p:sldId id="256" r:id="rId2"/>
    <p:sldId id="259" r:id="rId3"/>
    <p:sldId id="260" r:id="rId4"/>
    <p:sldId id="261" r:id="rId5"/>
    <p:sldId id="262" r:id="rId6"/>
    <p:sldId id="263" r:id="rId7"/>
    <p:sldId id="264" r:id="rId8"/>
    <p:sldId id="265" r:id="rId9"/>
    <p:sldId id="267" r:id="rId10"/>
    <p:sldId id="266"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C111E-BCF2-4E07-8AA7-6253AF666899}" v="18" dt="2023-10-11T06:28:09.093"/>
    <p1510:client id="{29FC907E-03D1-4608-8CD4-6148D79DFA16}" v="9" dt="2023-10-11T06:41:24.844"/>
    <p1510:client id="{41BB1C30-1FC2-42A1-994A-8E5330719506}" v="35" dt="2023-10-11T06:50:54.114"/>
    <p1510:client id="{A6175D21-DF2B-401D-9C57-A03171EF1F4C}" v="802" dt="2023-10-11T09:23:53.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A8B3E-F144-4288-8326-D433F50C3E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7F9B55B-6722-48CC-8FED-ECEF74DDAF96}">
      <dgm:prSet/>
      <dgm:spPr/>
      <dgm:t>
        <a:bodyPr/>
        <a:lstStyle/>
        <a:p>
          <a:r>
            <a:rPr lang="en-US" dirty="0"/>
            <a:t>INTRODUCTION</a:t>
          </a:r>
        </a:p>
      </dgm:t>
    </dgm:pt>
    <dgm:pt modelId="{E9910DEB-3940-4F07-9501-8EDA503F5824}" type="parTrans" cxnId="{06039E7F-1D83-4C3B-BF78-3AFEFF4E6DF5}">
      <dgm:prSet/>
      <dgm:spPr/>
      <dgm:t>
        <a:bodyPr/>
        <a:lstStyle/>
        <a:p>
          <a:endParaRPr lang="en-US"/>
        </a:p>
      </dgm:t>
    </dgm:pt>
    <dgm:pt modelId="{6D4AF656-F0B7-4B31-9BD1-D18E24B8E7B6}" type="sibTrans" cxnId="{06039E7F-1D83-4C3B-BF78-3AFEFF4E6DF5}">
      <dgm:prSet/>
      <dgm:spPr/>
      <dgm:t>
        <a:bodyPr/>
        <a:lstStyle/>
        <a:p>
          <a:endParaRPr lang="en-US"/>
        </a:p>
      </dgm:t>
    </dgm:pt>
    <dgm:pt modelId="{A29F6BAE-6B56-45D5-B7E2-10B8ADA23DD3}">
      <dgm:prSet phldr="0"/>
      <dgm:spPr/>
      <dgm:t>
        <a:bodyPr/>
        <a:lstStyle/>
        <a:p>
          <a:pPr rtl="0"/>
          <a:r>
            <a:rPr lang="en-US" dirty="0">
              <a:latin typeface="Century Gothic" panose="020B0502020202020204"/>
            </a:rPr>
            <a:t>DATA COLLECTIONS AND COLUMNS</a:t>
          </a:r>
          <a:endParaRPr lang="en-US" dirty="0"/>
        </a:p>
      </dgm:t>
    </dgm:pt>
    <dgm:pt modelId="{CED397B6-87DE-481D-AC99-D860CE4BB73A}" type="parTrans" cxnId="{812D643E-CA88-4910-98C6-7C2D68F41BBE}">
      <dgm:prSet/>
      <dgm:spPr/>
      <dgm:t>
        <a:bodyPr/>
        <a:lstStyle/>
        <a:p>
          <a:endParaRPr lang="en-US"/>
        </a:p>
      </dgm:t>
    </dgm:pt>
    <dgm:pt modelId="{FC464EB7-BEFE-445E-9CF8-50A52F1EF287}" type="sibTrans" cxnId="{812D643E-CA88-4910-98C6-7C2D68F41BBE}">
      <dgm:prSet/>
      <dgm:spPr/>
      <dgm:t>
        <a:bodyPr/>
        <a:lstStyle/>
        <a:p>
          <a:endParaRPr lang="en-US"/>
        </a:p>
      </dgm:t>
    </dgm:pt>
    <dgm:pt modelId="{28D68F51-FF45-4C4C-93B4-F353D99A59F3}">
      <dgm:prSet/>
      <dgm:spPr/>
      <dgm:t>
        <a:bodyPr/>
        <a:lstStyle/>
        <a:p>
          <a:r>
            <a:rPr lang="en-US" dirty="0"/>
            <a:t>LIBRARIES</a:t>
          </a:r>
        </a:p>
      </dgm:t>
    </dgm:pt>
    <dgm:pt modelId="{C637C73B-21F3-4849-9638-CF591A186AAD}" type="parTrans" cxnId="{5854C360-34AD-4947-BB5A-9ECFAE8645A0}">
      <dgm:prSet/>
      <dgm:spPr/>
      <dgm:t>
        <a:bodyPr/>
        <a:lstStyle/>
        <a:p>
          <a:endParaRPr lang="en-US"/>
        </a:p>
      </dgm:t>
    </dgm:pt>
    <dgm:pt modelId="{57A4A28B-048F-43C2-A269-F767643D39AE}" type="sibTrans" cxnId="{5854C360-34AD-4947-BB5A-9ECFAE8645A0}">
      <dgm:prSet/>
      <dgm:spPr/>
      <dgm:t>
        <a:bodyPr/>
        <a:lstStyle/>
        <a:p>
          <a:endParaRPr lang="en-US"/>
        </a:p>
      </dgm:t>
    </dgm:pt>
    <dgm:pt modelId="{A3A128D9-6789-4C4B-A9BF-B14E9B489C36}">
      <dgm:prSet/>
      <dgm:spPr/>
      <dgm:t>
        <a:bodyPr/>
        <a:lstStyle/>
        <a:p>
          <a:r>
            <a:rPr lang="en-US" dirty="0"/>
            <a:t>TRAINING AND TESTING</a:t>
          </a:r>
        </a:p>
      </dgm:t>
    </dgm:pt>
    <dgm:pt modelId="{A5629B9B-0945-4457-BB11-CC448CDB0CCC}" type="parTrans" cxnId="{7CBDCE7A-F82D-4410-B1BA-78EAE6934201}">
      <dgm:prSet/>
      <dgm:spPr/>
      <dgm:t>
        <a:bodyPr/>
        <a:lstStyle/>
        <a:p>
          <a:endParaRPr lang="en-US"/>
        </a:p>
      </dgm:t>
    </dgm:pt>
    <dgm:pt modelId="{C2BFF245-AF9B-49CD-83AE-64EE48A8DC2D}" type="sibTrans" cxnId="{7CBDCE7A-F82D-4410-B1BA-78EAE6934201}">
      <dgm:prSet/>
      <dgm:spPr/>
      <dgm:t>
        <a:bodyPr/>
        <a:lstStyle/>
        <a:p>
          <a:endParaRPr lang="en-US"/>
        </a:p>
      </dgm:t>
    </dgm:pt>
    <dgm:pt modelId="{5278C9EC-27E0-444A-AADF-B842D5D3D6EE}">
      <dgm:prSet phldr="0"/>
      <dgm:spPr/>
      <dgm:t>
        <a:bodyPr/>
        <a:lstStyle/>
        <a:p>
          <a:pPr rtl="0"/>
          <a:r>
            <a:rPr lang="en-US" dirty="0">
              <a:latin typeface="Century Gothic" panose="020B0502020202020204"/>
            </a:rPr>
            <a:t>METRICS FOR CHECK</a:t>
          </a:r>
          <a:endParaRPr lang="en-US" dirty="0"/>
        </a:p>
      </dgm:t>
    </dgm:pt>
    <dgm:pt modelId="{494D8B12-7F2F-4F19-A08A-38D79C9AA297}" type="parTrans" cxnId="{42357266-83B3-4EF4-BDD1-7F778BE82162}">
      <dgm:prSet/>
      <dgm:spPr/>
      <dgm:t>
        <a:bodyPr/>
        <a:lstStyle/>
        <a:p>
          <a:endParaRPr lang="en-US"/>
        </a:p>
      </dgm:t>
    </dgm:pt>
    <dgm:pt modelId="{A4EC0128-EDF0-4C69-8060-6FD5CBB203C6}" type="sibTrans" cxnId="{42357266-83B3-4EF4-BDD1-7F778BE82162}">
      <dgm:prSet/>
      <dgm:spPr/>
      <dgm:t>
        <a:bodyPr/>
        <a:lstStyle/>
        <a:p>
          <a:endParaRPr lang="en-US"/>
        </a:p>
      </dgm:t>
    </dgm:pt>
    <dgm:pt modelId="{D05418C2-04BD-4CF0-B248-3FDB60730A41}">
      <dgm:prSet/>
      <dgm:spPr/>
      <dgm:t>
        <a:bodyPr/>
        <a:lstStyle/>
        <a:p>
          <a:r>
            <a:rPr lang="en-US" dirty="0"/>
            <a:t>CONCLUSION</a:t>
          </a:r>
        </a:p>
      </dgm:t>
    </dgm:pt>
    <dgm:pt modelId="{114AD52F-DC0F-4E38-96D0-F374BDC71018}" type="parTrans" cxnId="{619462D7-7E87-4D01-B886-7B94245C43F0}">
      <dgm:prSet/>
      <dgm:spPr/>
      <dgm:t>
        <a:bodyPr/>
        <a:lstStyle/>
        <a:p>
          <a:endParaRPr lang="en-US"/>
        </a:p>
      </dgm:t>
    </dgm:pt>
    <dgm:pt modelId="{CE9CA8C9-8ED7-4180-8609-80C40AADE2A9}" type="sibTrans" cxnId="{619462D7-7E87-4D01-B886-7B94245C43F0}">
      <dgm:prSet/>
      <dgm:spPr/>
      <dgm:t>
        <a:bodyPr/>
        <a:lstStyle/>
        <a:p>
          <a:endParaRPr lang="en-US"/>
        </a:p>
      </dgm:t>
    </dgm:pt>
    <dgm:pt modelId="{69473E4F-94B1-49D7-AFB7-0C7D6B2E8BFF}">
      <dgm:prSet phldr="0"/>
      <dgm:spPr/>
      <dgm:t>
        <a:bodyPr/>
        <a:lstStyle/>
        <a:p>
          <a:pPr rtl="0"/>
          <a:r>
            <a:rPr lang="en-US" dirty="0">
              <a:latin typeface="Century Gothic" panose="020B0502020202020204"/>
            </a:rPr>
            <a:t>REST OF EXPLANATION</a:t>
          </a:r>
        </a:p>
      </dgm:t>
    </dgm:pt>
    <dgm:pt modelId="{AFC08CDA-840F-4288-A131-3D950AB2A53A}" type="parTrans" cxnId="{7909E767-0EEA-4C54-85AA-74D067EBCA04}">
      <dgm:prSet/>
      <dgm:spPr/>
    </dgm:pt>
    <dgm:pt modelId="{163B08D5-8C01-4791-8616-417C2DB0506A}" type="sibTrans" cxnId="{7909E767-0EEA-4C54-85AA-74D067EBCA04}">
      <dgm:prSet/>
      <dgm:spPr/>
    </dgm:pt>
    <dgm:pt modelId="{CC007260-EE80-4FF4-84BB-D8E8A63B5A95}" type="pres">
      <dgm:prSet presAssocID="{873A8B3E-F144-4288-8326-D433F50C3E09}" presName="linear" presStyleCnt="0">
        <dgm:presLayoutVars>
          <dgm:animLvl val="lvl"/>
          <dgm:resizeHandles val="exact"/>
        </dgm:presLayoutVars>
      </dgm:prSet>
      <dgm:spPr/>
    </dgm:pt>
    <dgm:pt modelId="{7C424494-3D47-4FBB-B4FD-B046EB92D9DC}" type="pres">
      <dgm:prSet presAssocID="{D7F9B55B-6722-48CC-8FED-ECEF74DDAF96}" presName="parentText" presStyleLbl="node1" presStyleIdx="0" presStyleCnt="7">
        <dgm:presLayoutVars>
          <dgm:chMax val="0"/>
          <dgm:bulletEnabled val="1"/>
        </dgm:presLayoutVars>
      </dgm:prSet>
      <dgm:spPr/>
    </dgm:pt>
    <dgm:pt modelId="{130E6A0A-C414-4A1C-813E-350186EAC48B}" type="pres">
      <dgm:prSet presAssocID="{6D4AF656-F0B7-4B31-9BD1-D18E24B8E7B6}" presName="spacer" presStyleCnt="0"/>
      <dgm:spPr/>
    </dgm:pt>
    <dgm:pt modelId="{FDBA7039-9341-46E7-8177-F250393C418D}" type="pres">
      <dgm:prSet presAssocID="{A29F6BAE-6B56-45D5-B7E2-10B8ADA23DD3}" presName="parentText" presStyleLbl="node1" presStyleIdx="1" presStyleCnt="7">
        <dgm:presLayoutVars>
          <dgm:chMax val="0"/>
          <dgm:bulletEnabled val="1"/>
        </dgm:presLayoutVars>
      </dgm:prSet>
      <dgm:spPr/>
    </dgm:pt>
    <dgm:pt modelId="{A88E6242-F8E1-4078-A137-96377CA9B99C}" type="pres">
      <dgm:prSet presAssocID="{FC464EB7-BEFE-445E-9CF8-50A52F1EF287}" presName="spacer" presStyleCnt="0"/>
      <dgm:spPr/>
    </dgm:pt>
    <dgm:pt modelId="{EC6DB995-552E-4185-970F-F13CD7D31B29}" type="pres">
      <dgm:prSet presAssocID="{28D68F51-FF45-4C4C-93B4-F353D99A59F3}" presName="parentText" presStyleLbl="node1" presStyleIdx="2" presStyleCnt="7">
        <dgm:presLayoutVars>
          <dgm:chMax val="0"/>
          <dgm:bulletEnabled val="1"/>
        </dgm:presLayoutVars>
      </dgm:prSet>
      <dgm:spPr/>
    </dgm:pt>
    <dgm:pt modelId="{49ED7A25-B7CF-4FAA-82D9-7E1CA68D57BA}" type="pres">
      <dgm:prSet presAssocID="{57A4A28B-048F-43C2-A269-F767643D39AE}" presName="spacer" presStyleCnt="0"/>
      <dgm:spPr/>
    </dgm:pt>
    <dgm:pt modelId="{96689D71-9691-4D51-9AE8-3EE823903305}" type="pres">
      <dgm:prSet presAssocID="{A3A128D9-6789-4C4B-A9BF-B14E9B489C36}" presName="parentText" presStyleLbl="node1" presStyleIdx="3" presStyleCnt="7">
        <dgm:presLayoutVars>
          <dgm:chMax val="0"/>
          <dgm:bulletEnabled val="1"/>
        </dgm:presLayoutVars>
      </dgm:prSet>
      <dgm:spPr/>
    </dgm:pt>
    <dgm:pt modelId="{5A149117-6B89-4965-BAC9-20E0878EB3E2}" type="pres">
      <dgm:prSet presAssocID="{C2BFF245-AF9B-49CD-83AE-64EE48A8DC2D}" presName="spacer" presStyleCnt="0"/>
      <dgm:spPr/>
    </dgm:pt>
    <dgm:pt modelId="{D29D9290-991F-463C-A00C-EF81157A2D51}" type="pres">
      <dgm:prSet presAssocID="{5278C9EC-27E0-444A-AADF-B842D5D3D6EE}" presName="parentText" presStyleLbl="node1" presStyleIdx="4" presStyleCnt="7">
        <dgm:presLayoutVars>
          <dgm:chMax val="0"/>
          <dgm:bulletEnabled val="1"/>
        </dgm:presLayoutVars>
      </dgm:prSet>
      <dgm:spPr/>
    </dgm:pt>
    <dgm:pt modelId="{189000F7-25FD-4D15-B187-4A936F89EA31}" type="pres">
      <dgm:prSet presAssocID="{A4EC0128-EDF0-4C69-8060-6FD5CBB203C6}" presName="spacer" presStyleCnt="0"/>
      <dgm:spPr/>
    </dgm:pt>
    <dgm:pt modelId="{05EBF617-651B-4989-A73F-E1681845D412}" type="pres">
      <dgm:prSet presAssocID="{69473E4F-94B1-49D7-AFB7-0C7D6B2E8BFF}" presName="parentText" presStyleLbl="node1" presStyleIdx="5" presStyleCnt="7">
        <dgm:presLayoutVars>
          <dgm:chMax val="0"/>
          <dgm:bulletEnabled val="1"/>
        </dgm:presLayoutVars>
      </dgm:prSet>
      <dgm:spPr/>
    </dgm:pt>
    <dgm:pt modelId="{03BC6CE4-2CAF-4E05-970D-C2581848D39F}" type="pres">
      <dgm:prSet presAssocID="{163B08D5-8C01-4791-8616-417C2DB0506A}" presName="spacer" presStyleCnt="0"/>
      <dgm:spPr/>
    </dgm:pt>
    <dgm:pt modelId="{EF799CB2-08A7-486C-A588-B2128B8348F8}" type="pres">
      <dgm:prSet presAssocID="{D05418C2-04BD-4CF0-B248-3FDB60730A41}" presName="parentText" presStyleLbl="node1" presStyleIdx="6" presStyleCnt="7">
        <dgm:presLayoutVars>
          <dgm:chMax val="0"/>
          <dgm:bulletEnabled val="1"/>
        </dgm:presLayoutVars>
      </dgm:prSet>
      <dgm:spPr/>
    </dgm:pt>
  </dgm:ptLst>
  <dgm:cxnLst>
    <dgm:cxn modelId="{0233B701-FB59-4AC6-A9D8-C58C4BC5E121}" type="presOf" srcId="{A3A128D9-6789-4C4B-A9BF-B14E9B489C36}" destId="{96689D71-9691-4D51-9AE8-3EE823903305}" srcOrd="0" destOrd="0" presId="urn:microsoft.com/office/officeart/2005/8/layout/vList2"/>
    <dgm:cxn modelId="{7491BF1E-E1F3-4721-B3FC-88DB468180F4}" type="presOf" srcId="{28D68F51-FF45-4C4C-93B4-F353D99A59F3}" destId="{EC6DB995-552E-4185-970F-F13CD7D31B29}" srcOrd="0" destOrd="0" presId="urn:microsoft.com/office/officeart/2005/8/layout/vList2"/>
    <dgm:cxn modelId="{7804A738-B7C4-4675-A61D-44C1462A3BA8}" type="presOf" srcId="{D05418C2-04BD-4CF0-B248-3FDB60730A41}" destId="{EF799CB2-08A7-486C-A588-B2128B8348F8}" srcOrd="0" destOrd="0" presId="urn:microsoft.com/office/officeart/2005/8/layout/vList2"/>
    <dgm:cxn modelId="{812D643E-CA88-4910-98C6-7C2D68F41BBE}" srcId="{873A8B3E-F144-4288-8326-D433F50C3E09}" destId="{A29F6BAE-6B56-45D5-B7E2-10B8ADA23DD3}" srcOrd="1" destOrd="0" parTransId="{CED397B6-87DE-481D-AC99-D860CE4BB73A}" sibTransId="{FC464EB7-BEFE-445E-9CF8-50A52F1EF287}"/>
    <dgm:cxn modelId="{5854C360-34AD-4947-BB5A-9ECFAE8645A0}" srcId="{873A8B3E-F144-4288-8326-D433F50C3E09}" destId="{28D68F51-FF45-4C4C-93B4-F353D99A59F3}" srcOrd="2" destOrd="0" parTransId="{C637C73B-21F3-4849-9638-CF591A186AAD}" sibTransId="{57A4A28B-048F-43C2-A269-F767643D39AE}"/>
    <dgm:cxn modelId="{42357266-83B3-4EF4-BDD1-7F778BE82162}" srcId="{873A8B3E-F144-4288-8326-D433F50C3E09}" destId="{5278C9EC-27E0-444A-AADF-B842D5D3D6EE}" srcOrd="4" destOrd="0" parTransId="{494D8B12-7F2F-4F19-A08A-38D79C9AA297}" sibTransId="{A4EC0128-EDF0-4C69-8060-6FD5CBB203C6}"/>
    <dgm:cxn modelId="{7909E767-0EEA-4C54-85AA-74D067EBCA04}" srcId="{873A8B3E-F144-4288-8326-D433F50C3E09}" destId="{69473E4F-94B1-49D7-AFB7-0C7D6B2E8BFF}" srcOrd="5" destOrd="0" parTransId="{AFC08CDA-840F-4288-A131-3D950AB2A53A}" sibTransId="{163B08D5-8C01-4791-8616-417C2DB0506A}"/>
    <dgm:cxn modelId="{7CBDCE7A-F82D-4410-B1BA-78EAE6934201}" srcId="{873A8B3E-F144-4288-8326-D433F50C3E09}" destId="{A3A128D9-6789-4C4B-A9BF-B14E9B489C36}" srcOrd="3" destOrd="0" parTransId="{A5629B9B-0945-4457-BB11-CC448CDB0CCC}" sibTransId="{C2BFF245-AF9B-49CD-83AE-64EE48A8DC2D}"/>
    <dgm:cxn modelId="{06039E7F-1D83-4C3B-BF78-3AFEFF4E6DF5}" srcId="{873A8B3E-F144-4288-8326-D433F50C3E09}" destId="{D7F9B55B-6722-48CC-8FED-ECEF74DDAF96}" srcOrd="0" destOrd="0" parTransId="{E9910DEB-3940-4F07-9501-8EDA503F5824}" sibTransId="{6D4AF656-F0B7-4B31-9BD1-D18E24B8E7B6}"/>
    <dgm:cxn modelId="{4E989B8C-82D6-4C89-B302-DF86F99EA180}" type="presOf" srcId="{D7F9B55B-6722-48CC-8FED-ECEF74DDAF96}" destId="{7C424494-3D47-4FBB-B4FD-B046EB92D9DC}" srcOrd="0" destOrd="0" presId="urn:microsoft.com/office/officeart/2005/8/layout/vList2"/>
    <dgm:cxn modelId="{097DF19F-D7FE-4D5F-8067-AA2643D0E025}" type="presOf" srcId="{5278C9EC-27E0-444A-AADF-B842D5D3D6EE}" destId="{D29D9290-991F-463C-A00C-EF81157A2D51}" srcOrd="0" destOrd="0" presId="urn:microsoft.com/office/officeart/2005/8/layout/vList2"/>
    <dgm:cxn modelId="{76C1ABBD-A0E2-4FF3-ADE7-CF569A2F8149}" type="presOf" srcId="{A29F6BAE-6B56-45D5-B7E2-10B8ADA23DD3}" destId="{FDBA7039-9341-46E7-8177-F250393C418D}" srcOrd="0" destOrd="0" presId="urn:microsoft.com/office/officeart/2005/8/layout/vList2"/>
    <dgm:cxn modelId="{619462D7-7E87-4D01-B886-7B94245C43F0}" srcId="{873A8B3E-F144-4288-8326-D433F50C3E09}" destId="{D05418C2-04BD-4CF0-B248-3FDB60730A41}" srcOrd="6" destOrd="0" parTransId="{114AD52F-DC0F-4E38-96D0-F374BDC71018}" sibTransId="{CE9CA8C9-8ED7-4180-8609-80C40AADE2A9}"/>
    <dgm:cxn modelId="{51B593D7-BD78-43B9-B3FD-5E71B1DBA75C}" type="presOf" srcId="{69473E4F-94B1-49D7-AFB7-0C7D6B2E8BFF}" destId="{05EBF617-651B-4989-A73F-E1681845D412}" srcOrd="0" destOrd="0" presId="urn:microsoft.com/office/officeart/2005/8/layout/vList2"/>
    <dgm:cxn modelId="{E2F658DA-7780-44DB-964A-22DE7B9AF111}" type="presOf" srcId="{873A8B3E-F144-4288-8326-D433F50C3E09}" destId="{CC007260-EE80-4FF4-84BB-D8E8A63B5A95}" srcOrd="0" destOrd="0" presId="urn:microsoft.com/office/officeart/2005/8/layout/vList2"/>
    <dgm:cxn modelId="{787176C7-2114-43F7-B320-F6951CCD9837}" type="presParOf" srcId="{CC007260-EE80-4FF4-84BB-D8E8A63B5A95}" destId="{7C424494-3D47-4FBB-B4FD-B046EB92D9DC}" srcOrd="0" destOrd="0" presId="urn:microsoft.com/office/officeart/2005/8/layout/vList2"/>
    <dgm:cxn modelId="{DF97734F-7725-43F6-AED5-83B9F6307CDF}" type="presParOf" srcId="{CC007260-EE80-4FF4-84BB-D8E8A63B5A95}" destId="{130E6A0A-C414-4A1C-813E-350186EAC48B}" srcOrd="1" destOrd="0" presId="urn:microsoft.com/office/officeart/2005/8/layout/vList2"/>
    <dgm:cxn modelId="{85F2A847-9974-4493-B0A5-8803F4A5ED6C}" type="presParOf" srcId="{CC007260-EE80-4FF4-84BB-D8E8A63B5A95}" destId="{FDBA7039-9341-46E7-8177-F250393C418D}" srcOrd="2" destOrd="0" presId="urn:microsoft.com/office/officeart/2005/8/layout/vList2"/>
    <dgm:cxn modelId="{C6AE8793-7BAE-425C-86BE-A2B55FC52236}" type="presParOf" srcId="{CC007260-EE80-4FF4-84BB-D8E8A63B5A95}" destId="{A88E6242-F8E1-4078-A137-96377CA9B99C}" srcOrd="3" destOrd="0" presId="urn:microsoft.com/office/officeart/2005/8/layout/vList2"/>
    <dgm:cxn modelId="{BF3E2AE7-E48A-41E7-B742-6AC2601A1549}" type="presParOf" srcId="{CC007260-EE80-4FF4-84BB-D8E8A63B5A95}" destId="{EC6DB995-552E-4185-970F-F13CD7D31B29}" srcOrd="4" destOrd="0" presId="urn:microsoft.com/office/officeart/2005/8/layout/vList2"/>
    <dgm:cxn modelId="{95433501-FE15-4213-88A2-7CAEE7F449C1}" type="presParOf" srcId="{CC007260-EE80-4FF4-84BB-D8E8A63B5A95}" destId="{49ED7A25-B7CF-4FAA-82D9-7E1CA68D57BA}" srcOrd="5" destOrd="0" presId="urn:microsoft.com/office/officeart/2005/8/layout/vList2"/>
    <dgm:cxn modelId="{1095A925-5BB6-472F-AD57-A80DAB87A1E1}" type="presParOf" srcId="{CC007260-EE80-4FF4-84BB-D8E8A63B5A95}" destId="{96689D71-9691-4D51-9AE8-3EE823903305}" srcOrd="6" destOrd="0" presId="urn:microsoft.com/office/officeart/2005/8/layout/vList2"/>
    <dgm:cxn modelId="{060B03AD-7FC4-4ED1-9A4B-370289D2D368}" type="presParOf" srcId="{CC007260-EE80-4FF4-84BB-D8E8A63B5A95}" destId="{5A149117-6B89-4965-BAC9-20E0878EB3E2}" srcOrd="7" destOrd="0" presId="urn:microsoft.com/office/officeart/2005/8/layout/vList2"/>
    <dgm:cxn modelId="{A15434AD-CE35-4B33-BFCC-D70734D3D060}" type="presParOf" srcId="{CC007260-EE80-4FF4-84BB-D8E8A63B5A95}" destId="{D29D9290-991F-463C-A00C-EF81157A2D51}" srcOrd="8" destOrd="0" presId="urn:microsoft.com/office/officeart/2005/8/layout/vList2"/>
    <dgm:cxn modelId="{845550F3-2CDE-4340-B76D-212DCEEB434C}" type="presParOf" srcId="{CC007260-EE80-4FF4-84BB-D8E8A63B5A95}" destId="{189000F7-25FD-4D15-B187-4A936F89EA31}" srcOrd="9" destOrd="0" presId="urn:microsoft.com/office/officeart/2005/8/layout/vList2"/>
    <dgm:cxn modelId="{98BF7634-B5F3-4BBC-9F13-AC602A10A553}" type="presParOf" srcId="{CC007260-EE80-4FF4-84BB-D8E8A63B5A95}" destId="{05EBF617-651B-4989-A73F-E1681845D412}" srcOrd="10" destOrd="0" presId="urn:microsoft.com/office/officeart/2005/8/layout/vList2"/>
    <dgm:cxn modelId="{585F1D22-D079-4F05-B45B-58711C5E7C1B}" type="presParOf" srcId="{CC007260-EE80-4FF4-84BB-D8E8A63B5A95}" destId="{03BC6CE4-2CAF-4E05-970D-C2581848D39F}" srcOrd="11" destOrd="0" presId="urn:microsoft.com/office/officeart/2005/8/layout/vList2"/>
    <dgm:cxn modelId="{24DF629A-038F-4F22-A374-74950FE9CC6F}" type="presParOf" srcId="{CC007260-EE80-4FF4-84BB-D8E8A63B5A95}" destId="{EF799CB2-08A7-486C-A588-B2128B8348F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24494-3D47-4FBB-B4FD-B046EB92D9DC}">
      <dsp:nvSpPr>
        <dsp:cNvPr id="0" name=""/>
        <dsp:cNvSpPr/>
      </dsp:nvSpPr>
      <dsp:spPr>
        <a:xfrm>
          <a:off x="0" y="853349"/>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INTRODUCTION</a:t>
          </a:r>
        </a:p>
      </dsp:txBody>
      <dsp:txXfrm>
        <a:off x="23417" y="876766"/>
        <a:ext cx="4707729" cy="432866"/>
      </dsp:txXfrm>
    </dsp:sp>
    <dsp:sp modelId="{FDBA7039-9341-46E7-8177-F250393C418D}">
      <dsp:nvSpPr>
        <dsp:cNvPr id="0" name=""/>
        <dsp:cNvSpPr/>
      </dsp:nvSpPr>
      <dsp:spPr>
        <a:xfrm>
          <a:off x="0" y="1390649"/>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Century Gothic" panose="020B0502020202020204"/>
            </a:rPr>
            <a:t>DATA COLLECTIONS AND COLUMNS</a:t>
          </a:r>
          <a:endParaRPr lang="en-US" sz="2000" kern="1200" dirty="0"/>
        </a:p>
      </dsp:txBody>
      <dsp:txXfrm>
        <a:off x="23417" y="1414066"/>
        <a:ext cx="4707729" cy="432866"/>
      </dsp:txXfrm>
    </dsp:sp>
    <dsp:sp modelId="{EC6DB995-552E-4185-970F-F13CD7D31B29}">
      <dsp:nvSpPr>
        <dsp:cNvPr id="0" name=""/>
        <dsp:cNvSpPr/>
      </dsp:nvSpPr>
      <dsp:spPr>
        <a:xfrm>
          <a:off x="0" y="192795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LIBRARIES</a:t>
          </a:r>
        </a:p>
      </dsp:txBody>
      <dsp:txXfrm>
        <a:off x="23417" y="1951367"/>
        <a:ext cx="4707729" cy="432866"/>
      </dsp:txXfrm>
    </dsp:sp>
    <dsp:sp modelId="{96689D71-9691-4D51-9AE8-3EE823903305}">
      <dsp:nvSpPr>
        <dsp:cNvPr id="0" name=""/>
        <dsp:cNvSpPr/>
      </dsp:nvSpPr>
      <dsp:spPr>
        <a:xfrm>
          <a:off x="0" y="246525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TRAINING AND TESTING</a:t>
          </a:r>
        </a:p>
      </dsp:txBody>
      <dsp:txXfrm>
        <a:off x="23417" y="2488667"/>
        <a:ext cx="4707729" cy="432866"/>
      </dsp:txXfrm>
    </dsp:sp>
    <dsp:sp modelId="{D29D9290-991F-463C-A00C-EF81157A2D51}">
      <dsp:nvSpPr>
        <dsp:cNvPr id="0" name=""/>
        <dsp:cNvSpPr/>
      </dsp:nvSpPr>
      <dsp:spPr>
        <a:xfrm>
          <a:off x="0" y="300255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Century Gothic" panose="020B0502020202020204"/>
            </a:rPr>
            <a:t>METRICS FOR CHECK</a:t>
          </a:r>
          <a:endParaRPr lang="en-US" sz="2000" kern="1200" dirty="0"/>
        </a:p>
      </dsp:txBody>
      <dsp:txXfrm>
        <a:off x="23417" y="3025967"/>
        <a:ext cx="4707729" cy="432866"/>
      </dsp:txXfrm>
    </dsp:sp>
    <dsp:sp modelId="{05EBF617-651B-4989-A73F-E1681845D412}">
      <dsp:nvSpPr>
        <dsp:cNvPr id="0" name=""/>
        <dsp:cNvSpPr/>
      </dsp:nvSpPr>
      <dsp:spPr>
        <a:xfrm>
          <a:off x="0" y="353985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Century Gothic" panose="020B0502020202020204"/>
            </a:rPr>
            <a:t>REST OF EXPLANATION</a:t>
          </a:r>
        </a:p>
      </dsp:txBody>
      <dsp:txXfrm>
        <a:off x="23417" y="3563267"/>
        <a:ext cx="4707729" cy="432866"/>
      </dsp:txXfrm>
    </dsp:sp>
    <dsp:sp modelId="{EF799CB2-08A7-486C-A588-B2128B8348F8}">
      <dsp:nvSpPr>
        <dsp:cNvPr id="0" name=""/>
        <dsp:cNvSpPr/>
      </dsp:nvSpPr>
      <dsp:spPr>
        <a:xfrm>
          <a:off x="0" y="407715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CONCLUSION</a:t>
          </a:r>
        </a:p>
      </dsp:txBody>
      <dsp:txXfrm>
        <a:off x="23417" y="4100567"/>
        <a:ext cx="4707729"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733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396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0070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4554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631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63266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6181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4108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2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726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505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348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557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334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518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938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714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1040873"/>
      </p:ext>
    </p:extLst>
  </p:cSld>
  <p:clrMap bg1="dk1" tx1="lt1" bg2="dk2" tx2="lt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 id="2147484585" r:id="rId12"/>
    <p:sldLayoutId id="2147484586" r:id="rId13"/>
    <p:sldLayoutId id="2147484587" r:id="rId14"/>
    <p:sldLayoutId id="2147484588" r:id="rId15"/>
    <p:sldLayoutId id="2147484589" r:id="rId16"/>
    <p:sldLayoutId id="214748459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59" name="Group 58">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60" name="Straight Connector 59">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116738" y="685798"/>
            <a:ext cx="6159273" cy="4495801"/>
          </a:xfrm>
        </p:spPr>
        <p:txBody>
          <a:bodyPr anchor="ctr">
            <a:normAutofit/>
          </a:bodyPr>
          <a:lstStyle/>
          <a:p>
            <a:r>
              <a:rPr lang="en-US" sz="5400">
                <a:solidFill>
                  <a:srgbClr val="FFFFFF"/>
                </a:solidFill>
              </a:rPr>
              <a:t>Applied data science</a:t>
            </a:r>
          </a:p>
        </p:txBody>
      </p:sp>
      <p:sp>
        <p:nvSpPr>
          <p:cNvPr id="3" name="Subtitle 2"/>
          <p:cNvSpPr>
            <a:spLocks noGrp="1"/>
          </p:cNvSpPr>
          <p:nvPr>
            <p:ph type="subTitle" idx="1"/>
          </p:nvPr>
        </p:nvSpPr>
        <p:spPr>
          <a:xfrm>
            <a:off x="1698171" y="685798"/>
            <a:ext cx="2502578" cy="4495801"/>
          </a:xfrm>
        </p:spPr>
        <p:txBody>
          <a:bodyPr anchor="ctr">
            <a:normAutofit/>
          </a:bodyPr>
          <a:lstStyle/>
          <a:p>
            <a:pPr algn="r"/>
            <a:r>
              <a:rPr lang="en-US" dirty="0">
                <a:solidFill>
                  <a:srgbClr val="FFFFFF"/>
                </a:solidFill>
                <a:latin typeface="Microsoft JhengHei"/>
                <a:ea typeface="Microsoft JhengHei"/>
              </a:rPr>
              <a:t>SRINIVASAN.C</a:t>
            </a:r>
          </a:p>
          <a:p>
            <a:pPr algn="r"/>
            <a:r>
              <a:rPr lang="en-US" dirty="0">
                <a:solidFill>
                  <a:srgbClr val="FFFFFF"/>
                </a:solidFill>
                <a:latin typeface="Microsoft JhengHei"/>
                <a:ea typeface="Microsoft JhengHei"/>
              </a:rPr>
              <a:t>VVCET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A5A67-C353-253E-587C-13D60EF7B07D}"/>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REST OF EXPLANATION</a:t>
            </a:r>
          </a:p>
        </p:txBody>
      </p:sp>
      <p:sp>
        <p:nvSpPr>
          <p:cNvPr id="3" name="Content Placeholder 2">
            <a:extLst>
              <a:ext uri="{FF2B5EF4-FFF2-40B4-BE49-F238E27FC236}">
                <a16:creationId xmlns:a16="http://schemas.microsoft.com/office/drawing/2014/main" id="{DDF49758-3B22-9A3D-07FF-8F7AA0AC888A}"/>
              </a:ext>
            </a:extLst>
          </p:cNvPr>
          <p:cNvSpPr>
            <a:spLocks noGrp="1"/>
          </p:cNvSpPr>
          <p:nvPr>
            <p:ph idx="1"/>
          </p:nvPr>
        </p:nvSpPr>
        <p:spPr>
          <a:xfrm>
            <a:off x="6516553" y="685800"/>
            <a:ext cx="4754563" cy="5410200"/>
          </a:xfrm>
        </p:spPr>
        <p:txBody>
          <a:bodyPr>
            <a:normAutofit/>
          </a:bodyPr>
          <a:lstStyle/>
          <a:p>
            <a:r>
              <a:rPr lang="en-US" dirty="0">
                <a:solidFill>
                  <a:schemeClr val="tx1"/>
                </a:solidFill>
                <a:latin typeface="Consolas"/>
                <a:ea typeface="+mn-lt"/>
                <a:cs typeface="+mn-lt"/>
              </a:rPr>
              <a:t>Electricity price prediction is a crucial task in the energy sector, helping both consumers and producers make informed decisions about their energy usage and trading</a:t>
            </a:r>
            <a:endParaRPr lang="en-US">
              <a:solidFill>
                <a:schemeClr val="tx1"/>
              </a:solidFill>
              <a:latin typeface="Consolas"/>
            </a:endParaRPr>
          </a:p>
        </p:txBody>
      </p:sp>
    </p:spTree>
    <p:extLst>
      <p:ext uri="{BB962C8B-B14F-4D97-AF65-F5344CB8AC3E}">
        <p14:creationId xmlns:p14="http://schemas.microsoft.com/office/powerpoint/2010/main" val="121738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4" name="Rectangle 3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0" name="Group 3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41" name="Straight Connector 4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9D96E9B9-A15B-EDD7-23CA-AC0454D2959A}"/>
              </a:ext>
            </a:extLst>
          </p:cNvPr>
          <p:cNvSpPr>
            <a:spLocks noGrp="1"/>
          </p:cNvSpPr>
          <p:nvPr>
            <p:ph type="title"/>
          </p:nvPr>
        </p:nvSpPr>
        <p:spPr>
          <a:xfrm>
            <a:off x="5116738" y="685798"/>
            <a:ext cx="6159273" cy="4495801"/>
          </a:xfrm>
        </p:spPr>
        <p:txBody>
          <a:bodyPr vert="horz" lIns="91440" tIns="45720" rIns="91440" bIns="45720" rtlCol="0" anchor="ctr">
            <a:normAutofit/>
          </a:bodyPr>
          <a:lstStyle/>
          <a:p>
            <a:r>
              <a:rPr lang="en-US" sz="5400">
                <a:solidFill>
                  <a:srgbClr val="FFFFFF"/>
                </a:solidFill>
              </a:rPr>
              <a:t>THANK YOU</a:t>
            </a:r>
          </a:p>
        </p:txBody>
      </p:sp>
    </p:spTree>
    <p:extLst>
      <p:ext uri="{BB962C8B-B14F-4D97-AF65-F5344CB8AC3E}">
        <p14:creationId xmlns:p14="http://schemas.microsoft.com/office/powerpoint/2010/main" val="58700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8" name="Group 37">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9" name="Rectangle 3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8C245-D3F5-957C-25FD-A8EFCFD0504C}"/>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Electricity price prediction</a:t>
            </a:r>
          </a:p>
        </p:txBody>
      </p:sp>
      <p:graphicFrame>
        <p:nvGraphicFramePr>
          <p:cNvPr id="40" name="Content Placeholder 2">
            <a:extLst>
              <a:ext uri="{FF2B5EF4-FFF2-40B4-BE49-F238E27FC236}">
                <a16:creationId xmlns:a16="http://schemas.microsoft.com/office/drawing/2014/main" id="{FA8A2E79-7A03-B108-7CC9-265C0AD06785}"/>
              </a:ext>
            </a:extLst>
          </p:cNvPr>
          <p:cNvGraphicFramePr>
            <a:graphicFrameLocks noGrp="1"/>
          </p:cNvGraphicFramePr>
          <p:nvPr>
            <p:ph idx="1"/>
          </p:nvPr>
        </p:nvGraphicFramePr>
        <p:xfrm>
          <a:off x="6516553" y="685800"/>
          <a:ext cx="4754563"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863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02235-1117-5A59-AA35-F389AB82AC0E}"/>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INTRODUCTION</a:t>
            </a:r>
          </a:p>
        </p:txBody>
      </p:sp>
      <p:sp>
        <p:nvSpPr>
          <p:cNvPr id="3" name="Content Placeholder 2">
            <a:extLst>
              <a:ext uri="{FF2B5EF4-FFF2-40B4-BE49-F238E27FC236}">
                <a16:creationId xmlns:a16="http://schemas.microsoft.com/office/drawing/2014/main" id="{2DDC613D-DD9B-A3A0-FB4C-2C76CE54027C}"/>
              </a:ext>
            </a:extLst>
          </p:cNvPr>
          <p:cNvSpPr>
            <a:spLocks noGrp="1"/>
          </p:cNvSpPr>
          <p:nvPr>
            <p:ph idx="1"/>
          </p:nvPr>
        </p:nvSpPr>
        <p:spPr>
          <a:xfrm>
            <a:off x="6516553" y="685800"/>
            <a:ext cx="4754563" cy="5410200"/>
          </a:xfrm>
        </p:spPr>
        <p:txBody>
          <a:bodyPr>
            <a:normAutofit/>
          </a:bodyPr>
          <a:lstStyle/>
          <a:p>
            <a:pPr>
              <a:buClr>
                <a:srgbClr val="FFFFFF"/>
              </a:buClr>
            </a:pPr>
            <a:r>
              <a:rPr lang="en-US" sz="2400" dirty="0">
                <a:solidFill>
                  <a:srgbClr val="FFFFFF"/>
                </a:solidFill>
                <a:latin typeface="Consolas"/>
              </a:rPr>
              <a:t>Electricity Price Prediction is the task of forecasting the future prices of electricity based on historical data. This involves analyzing various factors such as demand, supply, weather conditions, and market trends to make accurate predictions.</a:t>
            </a:r>
            <a:endParaRPr lang="en-US" sz="2400">
              <a:solidFill>
                <a:srgbClr val="FFFFFF"/>
              </a:solidFill>
            </a:endParaRPr>
          </a:p>
        </p:txBody>
      </p:sp>
    </p:spTree>
    <p:extLst>
      <p:ext uri="{BB962C8B-B14F-4D97-AF65-F5344CB8AC3E}">
        <p14:creationId xmlns:p14="http://schemas.microsoft.com/office/powerpoint/2010/main" val="348440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67851-8C1E-4081-1E6F-40FE6146FCB8}"/>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DATA COLLECTIONS  AND COLUMNS</a:t>
            </a:r>
          </a:p>
        </p:txBody>
      </p:sp>
      <p:sp>
        <p:nvSpPr>
          <p:cNvPr id="3" name="Content Placeholder 2">
            <a:extLst>
              <a:ext uri="{FF2B5EF4-FFF2-40B4-BE49-F238E27FC236}">
                <a16:creationId xmlns:a16="http://schemas.microsoft.com/office/drawing/2014/main" id="{CE45AB34-7CA0-C50F-A94B-8081EDF48ABF}"/>
              </a:ext>
            </a:extLst>
          </p:cNvPr>
          <p:cNvSpPr>
            <a:spLocks noGrp="1"/>
          </p:cNvSpPr>
          <p:nvPr>
            <p:ph idx="1"/>
          </p:nvPr>
        </p:nvSpPr>
        <p:spPr>
          <a:xfrm>
            <a:off x="6516553" y="685800"/>
            <a:ext cx="4754563" cy="5410200"/>
          </a:xfrm>
        </p:spPr>
        <p:txBody>
          <a:bodyPr>
            <a:noAutofit/>
          </a:bodyPr>
          <a:lstStyle/>
          <a:p>
            <a:r>
              <a:rPr lang="en-US" dirty="0">
                <a:solidFill>
                  <a:srgbClr val="FFFFFF"/>
                </a:solidFill>
              </a:rPr>
              <a:t>To predict electricity prices, we can use a variety of columns or features from the dataset. Some commonly used columns include:</a:t>
            </a:r>
            <a:endParaRPr lang="en-US" dirty="0">
              <a:solidFill>
                <a:srgbClr val="0F496F"/>
              </a:solidFill>
            </a:endParaRPr>
          </a:p>
          <a:p>
            <a:pPr>
              <a:buClr>
                <a:srgbClr val="FFFFFF"/>
              </a:buClr>
            </a:pPr>
            <a:r>
              <a:rPr lang="en-US" dirty="0">
                <a:solidFill>
                  <a:srgbClr val="FFFFFF"/>
                </a:solidFill>
              </a:rPr>
              <a:t> 1. Date and Time: </a:t>
            </a:r>
            <a:r>
              <a:rPr lang="en-US" dirty="0">
                <a:solidFill>
                  <a:schemeClr val="tx1"/>
                </a:solidFill>
                <a:ea typeface="+mn-lt"/>
                <a:cs typeface="+mn-lt"/>
              </a:rPr>
              <a:t>Timestamps for each data point</a:t>
            </a:r>
            <a:r>
              <a:rPr lang="en-US" dirty="0">
                <a:solidFill>
                  <a:schemeClr val="tx1"/>
                </a:solidFill>
              </a:rPr>
              <a:t>.</a:t>
            </a:r>
          </a:p>
          <a:p>
            <a:pPr>
              <a:buClr>
                <a:srgbClr val="FFFFFF"/>
              </a:buClr>
            </a:pPr>
            <a:r>
              <a:rPr lang="en-US" dirty="0">
                <a:solidFill>
                  <a:srgbClr val="FFFFFF"/>
                </a:solidFill>
              </a:rPr>
              <a:t> 2.</a:t>
            </a:r>
            <a:r>
              <a:rPr lang="en-US" dirty="0">
                <a:solidFill>
                  <a:schemeClr val="tx1"/>
                </a:solidFill>
              </a:rPr>
              <a:t> </a:t>
            </a:r>
            <a:r>
              <a:rPr lang="en-US" dirty="0">
                <a:solidFill>
                  <a:schemeClr val="tx1"/>
                </a:solidFill>
                <a:ea typeface="+mn-lt"/>
                <a:cs typeface="+mn-lt"/>
              </a:rPr>
              <a:t>Electricity Price: The target variable you want to predict.</a:t>
            </a:r>
            <a:endParaRPr lang="en-US">
              <a:solidFill>
                <a:schemeClr val="tx1"/>
              </a:solidFill>
            </a:endParaRPr>
          </a:p>
          <a:p>
            <a:pPr>
              <a:buClr>
                <a:srgbClr val="FFFFFF"/>
              </a:buClr>
            </a:pPr>
            <a:r>
              <a:rPr lang="en-US" dirty="0">
                <a:solidFill>
                  <a:srgbClr val="FFFFFF"/>
                </a:solidFill>
              </a:rPr>
              <a:t> 3. Weather Conditions: Factors like temperature, humidity, and wind speed can influence electricity prices.</a:t>
            </a:r>
            <a:endParaRPr lang="en-US">
              <a:solidFill>
                <a:srgbClr val="0F496F"/>
              </a:solidFill>
            </a:endParaRPr>
          </a:p>
          <a:p>
            <a:pPr>
              <a:buClr>
                <a:srgbClr val="FFFFFF"/>
              </a:buClr>
            </a:pPr>
            <a:r>
              <a:rPr lang="en-US" dirty="0">
                <a:solidFill>
                  <a:srgbClr val="FFFFFF"/>
                </a:solidFill>
              </a:rPr>
              <a:t> 4.</a:t>
            </a:r>
            <a:r>
              <a:rPr lang="en-US" dirty="0">
                <a:solidFill>
                  <a:schemeClr val="tx1"/>
                </a:solidFill>
                <a:ea typeface="+mn-lt"/>
                <a:cs typeface="+mn-lt"/>
              </a:rPr>
              <a:t>Market Data: Features like supply and demand data, market indexes, and fuel prices.</a:t>
            </a:r>
          </a:p>
        </p:txBody>
      </p:sp>
    </p:spTree>
    <p:extLst>
      <p:ext uri="{BB962C8B-B14F-4D97-AF65-F5344CB8AC3E}">
        <p14:creationId xmlns:p14="http://schemas.microsoft.com/office/powerpoint/2010/main" val="321571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77466-6A73-A577-05E4-BBC361F1861C}"/>
              </a:ext>
            </a:extLst>
          </p:cNvPr>
          <p:cNvSpPr>
            <a:spLocks noGrp="1"/>
          </p:cNvSpPr>
          <p:nvPr>
            <p:ph type="title"/>
          </p:nvPr>
        </p:nvSpPr>
        <p:spPr>
          <a:xfrm>
            <a:off x="1834919" y="685800"/>
            <a:ext cx="3705269" cy="1239807"/>
          </a:xfrm>
        </p:spPr>
        <p:txBody>
          <a:bodyPr>
            <a:normAutofit/>
          </a:bodyPr>
          <a:lstStyle/>
          <a:p>
            <a:r>
              <a:rPr lang="en-US" sz="3200">
                <a:solidFill>
                  <a:srgbClr val="FFFFFF"/>
                </a:solidFill>
              </a:rPr>
              <a:t>LIBRABRIES</a:t>
            </a:r>
          </a:p>
        </p:txBody>
      </p:sp>
      <p:sp>
        <p:nvSpPr>
          <p:cNvPr id="3" name="Content Placeholder 2">
            <a:extLst>
              <a:ext uri="{FF2B5EF4-FFF2-40B4-BE49-F238E27FC236}">
                <a16:creationId xmlns:a16="http://schemas.microsoft.com/office/drawing/2014/main" id="{BA2C9676-1A20-8E0D-117E-75B1293F0B23}"/>
              </a:ext>
            </a:extLst>
          </p:cNvPr>
          <p:cNvSpPr>
            <a:spLocks noGrp="1"/>
          </p:cNvSpPr>
          <p:nvPr>
            <p:ph idx="1"/>
          </p:nvPr>
        </p:nvSpPr>
        <p:spPr>
          <a:xfrm>
            <a:off x="6516553" y="685800"/>
            <a:ext cx="4754563" cy="5410200"/>
          </a:xfrm>
        </p:spPr>
        <p:txBody>
          <a:bodyPr>
            <a:normAutofit/>
          </a:bodyPr>
          <a:lstStyle/>
          <a:p>
            <a:pPr>
              <a:buNone/>
            </a:pPr>
            <a:r>
              <a:rPr lang="en-US" dirty="0">
                <a:solidFill>
                  <a:schemeClr val="tx1"/>
                </a:solidFill>
                <a:ea typeface="+mn-lt"/>
                <a:cs typeface="+mn-lt"/>
              </a:rPr>
              <a:t>    Common libraries used for building electricity price prediction models include:</a:t>
            </a:r>
            <a:endParaRPr lang="en-US">
              <a:solidFill>
                <a:schemeClr val="tx1"/>
              </a:solidFill>
            </a:endParaRPr>
          </a:p>
          <a:p>
            <a:pPr>
              <a:buClr>
                <a:srgbClr val="FFFFFF"/>
              </a:buClr>
              <a:buFont typeface="Wingdings 3"/>
              <a:buChar char=""/>
            </a:pPr>
            <a:r>
              <a:rPr lang="en-US" dirty="0">
                <a:solidFill>
                  <a:schemeClr val="tx1"/>
                </a:solidFill>
                <a:ea typeface="+mn-lt"/>
                <a:cs typeface="+mn-lt"/>
              </a:rPr>
              <a:t>Python Libraries: NumPy, Pandas for data manipulation, Scikit-Learn or </a:t>
            </a:r>
            <a:r>
              <a:rPr lang="en-US" err="1">
                <a:solidFill>
                  <a:schemeClr val="tx1"/>
                </a:solidFill>
                <a:ea typeface="+mn-lt"/>
                <a:cs typeface="+mn-lt"/>
              </a:rPr>
              <a:t>XGBoost</a:t>
            </a:r>
            <a:r>
              <a:rPr lang="en-US" dirty="0">
                <a:solidFill>
                  <a:schemeClr val="tx1"/>
                </a:solidFill>
                <a:ea typeface="+mn-lt"/>
                <a:cs typeface="+mn-lt"/>
              </a:rPr>
              <a:t> for modeling, Matplotlib or Seaborn for visualization.</a:t>
            </a:r>
            <a:endParaRPr lang="en-US">
              <a:solidFill>
                <a:schemeClr val="tx1"/>
              </a:solidFill>
            </a:endParaRPr>
          </a:p>
          <a:p>
            <a:pPr>
              <a:buClr>
                <a:srgbClr val="FFFFFF"/>
              </a:buClr>
              <a:buFont typeface="Wingdings 3"/>
              <a:buChar char=""/>
            </a:pPr>
            <a:r>
              <a:rPr lang="en-US" dirty="0">
                <a:solidFill>
                  <a:schemeClr val="tx1"/>
                </a:solidFill>
                <a:ea typeface="+mn-lt"/>
                <a:cs typeface="+mn-lt"/>
              </a:rPr>
              <a:t>Time Series Libraries: </a:t>
            </a:r>
            <a:r>
              <a:rPr lang="en-US" err="1">
                <a:solidFill>
                  <a:schemeClr val="tx1"/>
                </a:solidFill>
                <a:ea typeface="+mn-lt"/>
                <a:cs typeface="+mn-lt"/>
              </a:rPr>
              <a:t>Statsmodels</a:t>
            </a:r>
            <a:r>
              <a:rPr lang="en-US" dirty="0">
                <a:solidFill>
                  <a:schemeClr val="tx1"/>
                </a:solidFill>
                <a:ea typeface="+mn-lt"/>
                <a:cs typeface="+mn-lt"/>
              </a:rPr>
              <a:t>, Prophet, or ARIMA for time series forecasting.</a:t>
            </a:r>
            <a:endParaRPr lang="en-US">
              <a:solidFill>
                <a:schemeClr val="tx1"/>
              </a:solidFill>
            </a:endParaRPr>
          </a:p>
          <a:p>
            <a:pPr>
              <a:buClr>
                <a:srgbClr val="FFFFFF"/>
              </a:buClr>
              <a:buFont typeface="Wingdings 3"/>
              <a:buChar char=""/>
            </a:pPr>
            <a:r>
              <a:rPr lang="en-US" dirty="0">
                <a:solidFill>
                  <a:schemeClr val="tx1"/>
                </a:solidFill>
                <a:ea typeface="+mn-lt"/>
                <a:cs typeface="+mn-lt"/>
              </a:rPr>
              <a:t>Deep Learning Libraries: TensorFlow or </a:t>
            </a:r>
            <a:r>
              <a:rPr lang="en-US" err="1">
                <a:solidFill>
                  <a:schemeClr val="tx1"/>
                </a:solidFill>
                <a:ea typeface="+mn-lt"/>
                <a:cs typeface="+mn-lt"/>
              </a:rPr>
              <a:t>PyTorch</a:t>
            </a:r>
            <a:r>
              <a:rPr lang="en-US" dirty="0">
                <a:solidFill>
                  <a:schemeClr val="tx1"/>
                </a:solidFill>
                <a:ea typeface="+mn-lt"/>
                <a:cs typeface="+mn-lt"/>
              </a:rPr>
              <a:t> for neural networks.</a:t>
            </a:r>
            <a:endParaRPr lang="en-US">
              <a:solidFill>
                <a:schemeClr val="tx1"/>
              </a:solidFill>
            </a:endParaRPr>
          </a:p>
          <a:p>
            <a:pPr marL="0" indent="0">
              <a:buNone/>
            </a:pPr>
            <a:endParaRPr lang="en-US" dirty="0">
              <a:solidFill>
                <a:schemeClr val="tx1"/>
              </a:solidFill>
              <a:latin typeface="Consolas"/>
            </a:endParaRPr>
          </a:p>
        </p:txBody>
      </p:sp>
      <p:sp>
        <p:nvSpPr>
          <p:cNvPr id="4" name="Scroll: Horizontal 3">
            <a:extLst>
              <a:ext uri="{FF2B5EF4-FFF2-40B4-BE49-F238E27FC236}">
                <a16:creationId xmlns:a16="http://schemas.microsoft.com/office/drawing/2014/main" id="{04D70611-6B7B-D7A6-BBAC-1D0AE3F2437A}"/>
              </a:ext>
            </a:extLst>
          </p:cNvPr>
          <p:cNvSpPr/>
          <p:nvPr/>
        </p:nvSpPr>
        <p:spPr>
          <a:xfrm>
            <a:off x="1599743" y="1710554"/>
            <a:ext cx="4011283" cy="4859546"/>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2">
                    <a:lumMod val="40000"/>
                    <a:lumOff val="60000"/>
                  </a:schemeClr>
                </a:solidFill>
                <a:latin typeface="Cambria"/>
                <a:ea typeface="+mn-lt"/>
                <a:cs typeface="+mn-lt"/>
              </a:rPr>
              <a:t>pip install pandas </a:t>
            </a:r>
          </a:p>
          <a:p>
            <a:endParaRPr lang="en-US" sz="2000" dirty="0">
              <a:solidFill>
                <a:schemeClr val="tx2">
                  <a:lumMod val="40000"/>
                  <a:lumOff val="60000"/>
                </a:schemeClr>
              </a:solidFill>
              <a:latin typeface="Cambria"/>
              <a:ea typeface="+mn-lt"/>
              <a:cs typeface="+mn-lt"/>
            </a:endParaRPr>
          </a:p>
          <a:p>
            <a:r>
              <a:rPr lang="en-US" sz="2000" dirty="0">
                <a:solidFill>
                  <a:schemeClr val="tx2">
                    <a:lumMod val="40000"/>
                    <a:lumOff val="60000"/>
                  </a:schemeClr>
                </a:solidFill>
                <a:latin typeface="Cambria"/>
                <a:ea typeface="+mn-lt"/>
                <a:cs typeface="+mn-lt"/>
              </a:rPr>
              <a:t>pip install </a:t>
            </a:r>
            <a:r>
              <a:rPr lang="en-US" sz="2000" dirty="0" err="1">
                <a:solidFill>
                  <a:schemeClr val="tx2">
                    <a:lumMod val="40000"/>
                    <a:lumOff val="60000"/>
                  </a:schemeClr>
                </a:solidFill>
                <a:latin typeface="Cambria"/>
                <a:ea typeface="+mn-lt"/>
                <a:cs typeface="+mn-lt"/>
              </a:rPr>
              <a:t>numpy</a:t>
            </a:r>
          </a:p>
          <a:p>
            <a:endParaRPr lang="en-US" sz="2000" dirty="0">
              <a:solidFill>
                <a:schemeClr val="tx2">
                  <a:lumMod val="40000"/>
                  <a:lumOff val="60000"/>
                </a:schemeClr>
              </a:solidFill>
              <a:latin typeface="Cambria"/>
              <a:ea typeface="+mn-lt"/>
              <a:cs typeface="+mn-lt"/>
            </a:endParaRPr>
          </a:p>
          <a:p>
            <a:r>
              <a:rPr lang="en-US" sz="2000" dirty="0">
                <a:solidFill>
                  <a:schemeClr val="tx2">
                    <a:lumMod val="40000"/>
                    <a:lumOff val="60000"/>
                  </a:schemeClr>
                </a:solidFill>
                <a:latin typeface="Cambria"/>
                <a:ea typeface="+mn-lt"/>
                <a:cs typeface="+mn-lt"/>
              </a:rPr>
              <a:t>pip install scikit-learn</a:t>
            </a:r>
          </a:p>
          <a:p>
            <a:endParaRPr lang="en-US" sz="2000" dirty="0">
              <a:solidFill>
                <a:schemeClr val="tx2">
                  <a:lumMod val="40000"/>
                  <a:lumOff val="60000"/>
                </a:schemeClr>
              </a:solidFill>
              <a:latin typeface="Cambria"/>
              <a:ea typeface="+mn-lt"/>
              <a:cs typeface="+mn-lt"/>
            </a:endParaRPr>
          </a:p>
          <a:p>
            <a:r>
              <a:rPr lang="en-US" sz="2000" dirty="0">
                <a:solidFill>
                  <a:schemeClr val="tx2">
                    <a:lumMod val="40000"/>
                    <a:lumOff val="60000"/>
                  </a:schemeClr>
                </a:solidFill>
                <a:latin typeface="Cambria"/>
                <a:ea typeface="+mn-lt"/>
                <a:cs typeface="+mn-lt"/>
              </a:rPr>
              <a:t>pip install matplotl</a:t>
            </a:r>
            <a:r>
              <a:rPr lang="en-US" sz="2000" b="1" i="1" dirty="0">
                <a:solidFill>
                  <a:schemeClr val="tx2">
                    <a:lumMod val="40000"/>
                    <a:lumOff val="60000"/>
                  </a:schemeClr>
                </a:solidFill>
                <a:latin typeface="Cambria"/>
                <a:ea typeface="+mn-lt"/>
                <a:cs typeface="+mn-lt"/>
              </a:rPr>
              <a:t>ib</a:t>
            </a:r>
            <a:endParaRPr lang="en-US" sz="2000" b="1" i="1">
              <a:solidFill>
                <a:schemeClr val="tx2">
                  <a:lumMod val="40000"/>
                  <a:lumOff val="60000"/>
                </a:schemeClr>
              </a:solidFill>
              <a:latin typeface="Cambria"/>
              <a:ea typeface="Cambria"/>
            </a:endParaRPr>
          </a:p>
        </p:txBody>
      </p:sp>
    </p:spTree>
    <p:extLst>
      <p:ext uri="{BB962C8B-B14F-4D97-AF65-F5344CB8AC3E}">
        <p14:creationId xmlns:p14="http://schemas.microsoft.com/office/powerpoint/2010/main" val="3389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F5759-F499-4964-47A3-B132626725F5}"/>
              </a:ext>
            </a:extLst>
          </p:cNvPr>
          <p:cNvSpPr>
            <a:spLocks noGrp="1"/>
          </p:cNvSpPr>
          <p:nvPr>
            <p:ph type="title"/>
          </p:nvPr>
        </p:nvSpPr>
        <p:spPr>
          <a:xfrm>
            <a:off x="1834919" y="685800"/>
            <a:ext cx="3705269" cy="5308599"/>
          </a:xfrm>
        </p:spPr>
        <p:txBody>
          <a:bodyPr>
            <a:normAutofit/>
          </a:bodyPr>
          <a:lstStyle/>
          <a:p>
            <a:pPr algn="ctr"/>
            <a:r>
              <a:rPr lang="en-US" sz="3200" dirty="0">
                <a:solidFill>
                  <a:srgbClr val="FFFFFF"/>
                </a:solidFill>
              </a:rPr>
              <a:t>Training and testing</a:t>
            </a:r>
            <a:endParaRPr lang="en-US" dirty="0"/>
          </a:p>
        </p:txBody>
      </p:sp>
      <p:sp>
        <p:nvSpPr>
          <p:cNvPr id="3" name="Content Placeholder 2">
            <a:extLst>
              <a:ext uri="{FF2B5EF4-FFF2-40B4-BE49-F238E27FC236}">
                <a16:creationId xmlns:a16="http://schemas.microsoft.com/office/drawing/2014/main" id="{7E4045DE-B3E8-B01F-4F95-A67A53C26DF0}"/>
              </a:ext>
            </a:extLst>
          </p:cNvPr>
          <p:cNvSpPr>
            <a:spLocks noGrp="1"/>
          </p:cNvSpPr>
          <p:nvPr>
            <p:ph idx="1"/>
          </p:nvPr>
        </p:nvSpPr>
        <p:spPr>
          <a:xfrm>
            <a:off x="6516553" y="685800"/>
            <a:ext cx="4754563" cy="5410200"/>
          </a:xfrm>
        </p:spPr>
        <p:txBody>
          <a:bodyPr vert="horz" lIns="91440" tIns="45720" rIns="91440" bIns="45720" rtlCol="0" anchor="t">
            <a:normAutofit/>
          </a:bodyPr>
          <a:lstStyle/>
          <a:p>
            <a:pPr lvl="1"/>
            <a:r>
              <a:rPr lang="en-US" sz="2200" dirty="0">
                <a:solidFill>
                  <a:srgbClr val="C9D1D9"/>
                </a:solidFill>
                <a:latin typeface="Consolas"/>
              </a:rPr>
              <a:t>Training and testing the electricity price prediction model involves the following steps:</a:t>
            </a:r>
            <a:endParaRPr lang="en-US" sz="2200"/>
          </a:p>
          <a:p>
            <a:pPr marL="914400" lvl="1" indent="-457200">
              <a:buClr>
                <a:srgbClr val="FFFFFF"/>
              </a:buClr>
              <a:buAutoNum type="arabicParenR"/>
            </a:pPr>
            <a:r>
              <a:rPr lang="en-US" b="1" i="1" dirty="0">
                <a:solidFill>
                  <a:srgbClr val="C9D1D9"/>
                </a:solidFill>
                <a:latin typeface="Consolas"/>
              </a:rPr>
              <a:t>Data Preprocessing</a:t>
            </a:r>
            <a:r>
              <a:rPr lang="en-US" dirty="0">
                <a:solidFill>
                  <a:srgbClr val="C9D1D9"/>
                </a:solidFill>
                <a:latin typeface="Consolas"/>
              </a:rPr>
              <a:t>: Clean the data, handle missing values, and convert categorical variables to numerical form if necessary.</a:t>
            </a:r>
          </a:p>
          <a:p>
            <a:pPr marL="914400" lvl="1" indent="-457200">
              <a:buClr>
                <a:srgbClr val="FFFFFF"/>
              </a:buClr>
              <a:buAutoNum type="arabicParenR"/>
            </a:pPr>
            <a:r>
              <a:rPr lang="en-US" b="1" i="1" dirty="0">
                <a:solidFill>
                  <a:srgbClr val="C9D1D9"/>
                </a:solidFill>
                <a:latin typeface="Consolas"/>
              </a:rPr>
              <a:t>Feature Selection</a:t>
            </a:r>
            <a:r>
              <a:rPr lang="en-US" dirty="0">
                <a:solidFill>
                  <a:srgbClr val="C9D1D9"/>
                </a:solidFill>
                <a:latin typeface="Consolas"/>
              </a:rPr>
              <a:t>: Choose the relevant columns/features that have a significant impact on electricity prices.</a:t>
            </a:r>
          </a:p>
        </p:txBody>
      </p:sp>
    </p:spTree>
    <p:extLst>
      <p:ext uri="{BB962C8B-B14F-4D97-AF65-F5344CB8AC3E}">
        <p14:creationId xmlns:p14="http://schemas.microsoft.com/office/powerpoint/2010/main" val="251312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CB50EC-B1C0-DACA-B729-99145F9AAF90}"/>
              </a:ext>
            </a:extLst>
          </p:cNvPr>
          <p:cNvSpPr>
            <a:spLocks noGrp="1"/>
          </p:cNvSpPr>
          <p:nvPr>
            <p:ph idx="1"/>
          </p:nvPr>
        </p:nvSpPr>
        <p:spPr>
          <a:xfrm>
            <a:off x="1557308" y="685800"/>
            <a:ext cx="9713808" cy="5410200"/>
          </a:xfrm>
        </p:spPr>
        <p:txBody>
          <a:bodyPr vert="horz" lIns="91440" tIns="45720" rIns="91440" bIns="45720" rtlCol="0" anchor="t">
            <a:normAutofit fontScale="92500" lnSpcReduction="10000"/>
          </a:bodyPr>
          <a:lstStyle/>
          <a:p>
            <a:pPr marL="0" indent="0">
              <a:buNone/>
            </a:pPr>
            <a:r>
              <a:rPr lang="en-US" sz="1800" dirty="0">
                <a:solidFill>
                  <a:srgbClr val="FFFFFF"/>
                </a:solidFill>
              </a:rPr>
              <a:t>3) </a:t>
            </a:r>
            <a:r>
              <a:rPr lang="en-US" sz="1800" b="1" i="1" dirty="0">
                <a:solidFill>
                  <a:srgbClr val="C9D1D9"/>
                </a:solidFill>
                <a:latin typeface="Consolas"/>
              </a:rPr>
              <a:t>Splitting the Data</a:t>
            </a:r>
            <a:r>
              <a:rPr lang="en-US" sz="1800" dirty="0">
                <a:solidFill>
                  <a:srgbClr val="C9D1D9"/>
                </a:solidFill>
                <a:latin typeface="Consolas"/>
              </a:rPr>
              <a:t>: Divide the dataset into training and testing sets. Typically, 70-80% of the data is used for training and the remaining 20-30% for testing.</a:t>
            </a:r>
          </a:p>
          <a:p>
            <a:pPr marL="0" indent="0">
              <a:buNone/>
            </a:pPr>
            <a:endParaRPr lang="en-US" sz="1800" dirty="0">
              <a:solidFill>
                <a:srgbClr val="C9D1D9"/>
              </a:solidFill>
              <a:latin typeface="Consolas"/>
            </a:endParaRPr>
          </a:p>
          <a:p>
            <a:pPr marL="0" indent="0">
              <a:buNone/>
            </a:pPr>
            <a:r>
              <a:rPr lang="en-US" sz="1800" dirty="0">
                <a:solidFill>
                  <a:srgbClr val="C9D1D9"/>
                </a:solidFill>
                <a:latin typeface="Consolas"/>
              </a:rPr>
              <a:t>4)</a:t>
            </a:r>
            <a:r>
              <a:rPr lang="en-US" sz="1800" b="1" i="1" dirty="0">
                <a:solidFill>
                  <a:srgbClr val="C9D1D9"/>
                </a:solidFill>
                <a:latin typeface="Consolas"/>
              </a:rPr>
              <a:t>Model Training</a:t>
            </a:r>
            <a:r>
              <a:rPr lang="en-US" sz="1800" dirty="0">
                <a:solidFill>
                  <a:srgbClr val="C9D1D9"/>
                </a:solidFill>
                <a:latin typeface="Consolas"/>
              </a:rPr>
              <a:t>: Select an appropriate machine learning algorithm (e.g., linear regression, random forest) and train it on the training data.</a:t>
            </a:r>
          </a:p>
          <a:p>
            <a:pPr marL="0" indent="0">
              <a:buNone/>
            </a:pPr>
            <a:endParaRPr lang="en-US" sz="1800" dirty="0">
              <a:solidFill>
                <a:srgbClr val="C9D1D9"/>
              </a:solidFill>
              <a:latin typeface="Consolas"/>
            </a:endParaRPr>
          </a:p>
          <a:p>
            <a:pPr marL="0" indent="0">
              <a:buNone/>
            </a:pPr>
            <a:r>
              <a:rPr lang="en-US" sz="1800" dirty="0">
                <a:solidFill>
                  <a:srgbClr val="C9D1D9"/>
                </a:solidFill>
                <a:latin typeface="Consolas"/>
              </a:rPr>
              <a:t>5)</a:t>
            </a:r>
            <a:r>
              <a:rPr lang="en-US" b="1" i="1" dirty="0">
                <a:solidFill>
                  <a:srgbClr val="C9D1D9"/>
                </a:solidFill>
                <a:latin typeface="Consolas"/>
              </a:rPr>
              <a:t>Model Evaluation</a:t>
            </a:r>
            <a:r>
              <a:rPr lang="en-US" dirty="0">
                <a:solidFill>
                  <a:srgbClr val="C9D1D9"/>
                </a:solidFill>
                <a:latin typeface="Consolas"/>
              </a:rPr>
              <a:t>: </a:t>
            </a:r>
            <a:r>
              <a:rPr lang="en-US" sz="1800" dirty="0">
                <a:solidFill>
                  <a:srgbClr val="C9D1D9"/>
                </a:solidFill>
                <a:latin typeface="Consolas"/>
              </a:rPr>
              <a:t>Use appropriate evaluation metrics, such as mean squared error (MSE) or root mean squared error (RMSE), to measure the accuracy of the model on the test data</a:t>
            </a:r>
            <a:r>
              <a:rPr lang="en-US" dirty="0">
                <a:solidFill>
                  <a:srgbClr val="C9D1D9"/>
                </a:solidFill>
                <a:latin typeface="Consolas"/>
              </a:rPr>
              <a:t>.</a:t>
            </a:r>
          </a:p>
          <a:p>
            <a:pPr marL="0" indent="0">
              <a:buNone/>
            </a:pPr>
            <a:endParaRPr lang="en-US" dirty="0">
              <a:solidFill>
                <a:srgbClr val="C9D1D9"/>
              </a:solidFill>
              <a:latin typeface="Consolas"/>
            </a:endParaRPr>
          </a:p>
          <a:p>
            <a:pPr marL="0" indent="0">
              <a:buNone/>
            </a:pPr>
            <a:r>
              <a:rPr lang="en-US" dirty="0">
                <a:solidFill>
                  <a:srgbClr val="C9D1D9"/>
                </a:solidFill>
                <a:latin typeface="Consolas"/>
              </a:rPr>
              <a:t>6)</a:t>
            </a:r>
            <a:r>
              <a:rPr lang="en-US" b="1" i="1" dirty="0">
                <a:solidFill>
                  <a:srgbClr val="C9D1D9"/>
                </a:solidFill>
                <a:latin typeface="Consolas"/>
              </a:rPr>
              <a:t>Model Deployment</a:t>
            </a:r>
            <a:r>
              <a:rPr lang="en-US" dirty="0">
                <a:solidFill>
                  <a:srgbClr val="C9D1D9"/>
                </a:solidFill>
                <a:latin typeface="Consolas"/>
              </a:rPr>
              <a:t>: </a:t>
            </a:r>
            <a:r>
              <a:rPr lang="en-US" sz="1800" dirty="0">
                <a:solidFill>
                  <a:srgbClr val="C9D1D9"/>
                </a:solidFill>
                <a:latin typeface="Consolas"/>
              </a:rPr>
              <a:t>Once the model is trained and evaluated, it can be deployed to make predictions on new, unseen data.</a:t>
            </a:r>
          </a:p>
          <a:p>
            <a:pPr marL="0" indent="0">
              <a:buNone/>
            </a:pPr>
            <a:endParaRPr lang="en-US" sz="1800" dirty="0">
              <a:solidFill>
                <a:srgbClr val="C9D1D9"/>
              </a:solidFill>
              <a:latin typeface="Consolas"/>
            </a:endParaRPr>
          </a:p>
          <a:p>
            <a:pPr marL="0" indent="0">
              <a:buNone/>
            </a:pPr>
            <a:r>
              <a:rPr lang="en-US" sz="1800" dirty="0">
                <a:solidFill>
                  <a:srgbClr val="C9D1D9"/>
                </a:solidFill>
                <a:latin typeface="Consolas"/>
              </a:rPr>
              <a:t>7</a:t>
            </a:r>
            <a:r>
              <a:rPr lang="en-US" sz="1800" dirty="0">
                <a:solidFill>
                  <a:schemeClr val="tx1"/>
                </a:solidFill>
                <a:latin typeface="Consolas"/>
              </a:rPr>
              <a:t>)</a:t>
            </a:r>
            <a:r>
              <a:rPr lang="en-US" sz="1800" dirty="0">
                <a:solidFill>
                  <a:schemeClr val="tx1"/>
                </a:solidFill>
                <a:ea typeface="+mn-lt"/>
                <a:cs typeface="+mn-lt"/>
              </a:rPr>
              <a:t>The code splits the data into training and testing sets (80% for training and 20% for testing).</a:t>
            </a:r>
          </a:p>
          <a:p>
            <a:pPr marL="0" indent="0">
              <a:buNone/>
            </a:pPr>
            <a:r>
              <a:rPr lang="en-US" sz="1200" dirty="0">
                <a:solidFill>
                  <a:srgbClr val="374151"/>
                </a:solidFill>
                <a:ea typeface="+mn-lt"/>
                <a:cs typeface="+mn-lt"/>
              </a:rPr>
              <a:t>.</a:t>
            </a:r>
            <a:endParaRPr lang="en-US" dirty="0"/>
          </a:p>
        </p:txBody>
      </p:sp>
    </p:spTree>
    <p:extLst>
      <p:ext uri="{BB962C8B-B14F-4D97-AF65-F5344CB8AC3E}">
        <p14:creationId xmlns:p14="http://schemas.microsoft.com/office/powerpoint/2010/main" val="3252306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AF4FD-F267-909C-B5B3-DA3F1329C05E}"/>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METRICS FOR ACCURACY CHECK</a:t>
            </a:r>
          </a:p>
        </p:txBody>
      </p:sp>
      <p:sp>
        <p:nvSpPr>
          <p:cNvPr id="3" name="Content Placeholder 2">
            <a:extLst>
              <a:ext uri="{FF2B5EF4-FFF2-40B4-BE49-F238E27FC236}">
                <a16:creationId xmlns:a16="http://schemas.microsoft.com/office/drawing/2014/main" id="{6630DA28-A71E-C44E-F376-D2273EBC40E2}"/>
              </a:ext>
            </a:extLst>
          </p:cNvPr>
          <p:cNvSpPr>
            <a:spLocks noGrp="1"/>
          </p:cNvSpPr>
          <p:nvPr>
            <p:ph idx="1"/>
          </p:nvPr>
        </p:nvSpPr>
        <p:spPr>
          <a:xfrm>
            <a:off x="6516553" y="685800"/>
            <a:ext cx="4754563" cy="5410200"/>
          </a:xfrm>
        </p:spPr>
        <p:txBody>
          <a:bodyPr>
            <a:normAutofit/>
          </a:bodyPr>
          <a:lstStyle/>
          <a:p>
            <a:r>
              <a:rPr lang="en-US" dirty="0">
                <a:solidFill>
                  <a:schemeClr val="tx1"/>
                </a:solidFill>
                <a:latin typeface="Consolas"/>
                <a:ea typeface="Söhne"/>
                <a:cs typeface="Söhne"/>
              </a:rPr>
              <a:t>Common metrics for accuracy evaluation in electricity price prediction include </a:t>
            </a:r>
          </a:p>
          <a:p>
            <a:pPr marL="0" indent="0">
              <a:buClr>
                <a:srgbClr val="FFFFFF"/>
              </a:buClr>
              <a:buNone/>
            </a:pPr>
            <a:endParaRPr lang="en-US" dirty="0">
              <a:solidFill>
                <a:schemeClr val="tx1"/>
              </a:solidFill>
              <a:latin typeface="Consolas"/>
              <a:ea typeface="Söhne"/>
              <a:cs typeface="Söhne"/>
            </a:endParaRPr>
          </a:p>
          <a:p>
            <a:pPr marL="0" indent="0">
              <a:buClr>
                <a:srgbClr val="FFFFFF"/>
              </a:buClr>
              <a:buNone/>
            </a:pPr>
            <a:r>
              <a:rPr lang="en-US" dirty="0">
                <a:solidFill>
                  <a:schemeClr val="tx1"/>
                </a:solidFill>
                <a:latin typeface="Consolas"/>
                <a:ea typeface="Söhne"/>
                <a:cs typeface="Söhne"/>
              </a:rPr>
              <a:t>1)Mean Absolute Error (MAE)</a:t>
            </a:r>
          </a:p>
          <a:p>
            <a:pPr marL="0" indent="0">
              <a:buNone/>
            </a:pPr>
            <a:r>
              <a:rPr lang="en-US" dirty="0">
                <a:solidFill>
                  <a:schemeClr val="tx1"/>
                </a:solidFill>
                <a:latin typeface="Consolas"/>
                <a:ea typeface="Söhne"/>
                <a:cs typeface="Söhne"/>
              </a:rPr>
              <a:t>2) Mean Squared Error (MSE)</a:t>
            </a:r>
          </a:p>
          <a:p>
            <a:pPr marL="0" indent="0">
              <a:buNone/>
            </a:pPr>
            <a:r>
              <a:rPr lang="en-US" dirty="0">
                <a:solidFill>
                  <a:schemeClr val="tx1"/>
                </a:solidFill>
                <a:latin typeface="Consolas"/>
                <a:ea typeface="Söhne"/>
                <a:cs typeface="Söhne"/>
              </a:rPr>
              <a:t>3) Root Mean Squared Error (RMSE).</a:t>
            </a:r>
            <a:endParaRPr lang="en-US">
              <a:solidFill>
                <a:schemeClr val="tx1"/>
              </a:solidFill>
              <a:latin typeface="Consolas"/>
            </a:endParaRPr>
          </a:p>
        </p:txBody>
      </p:sp>
    </p:spTree>
    <p:extLst>
      <p:ext uri="{BB962C8B-B14F-4D97-AF65-F5344CB8AC3E}">
        <p14:creationId xmlns:p14="http://schemas.microsoft.com/office/powerpoint/2010/main" val="13693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A5E450-F3F9-76B6-D8DB-D8D4F5920842}"/>
              </a:ext>
            </a:extLst>
          </p:cNvPr>
          <p:cNvSpPr>
            <a:spLocks noGrp="1"/>
          </p:cNvSpPr>
          <p:nvPr>
            <p:ph idx="1"/>
          </p:nvPr>
        </p:nvSpPr>
        <p:spPr>
          <a:xfrm>
            <a:off x="1441346" y="728932"/>
            <a:ext cx="10002298" cy="5410200"/>
          </a:xfrm>
        </p:spPr>
        <p:txBody>
          <a:bodyPr>
            <a:normAutofit/>
          </a:bodyPr>
          <a:lstStyle/>
          <a:p>
            <a:r>
              <a:rPr lang="en-US" dirty="0">
                <a:solidFill>
                  <a:schemeClr val="tx1"/>
                </a:solidFill>
                <a:latin typeface="Consolas"/>
                <a:ea typeface="+mn-lt"/>
                <a:cs typeface="+mn-lt"/>
              </a:rPr>
              <a:t>Many electricity price prediction models use machine learning algorithms, such as regression, decision trees, random forests, support vector machines, and neural networks (e.g., LSTM and GRU) to make predictions. These models can learn complex patterns from the historical data.</a:t>
            </a:r>
            <a:endParaRPr lang="en-US">
              <a:solidFill>
                <a:schemeClr val="tx1"/>
              </a:solidFill>
              <a:latin typeface="Consolas"/>
            </a:endParaRPr>
          </a:p>
        </p:txBody>
      </p:sp>
    </p:spTree>
    <p:extLst>
      <p:ext uri="{BB962C8B-B14F-4D97-AF65-F5344CB8AC3E}">
        <p14:creationId xmlns:p14="http://schemas.microsoft.com/office/powerpoint/2010/main" val="29533388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Slice</vt:lpstr>
      <vt:lpstr>Applied data science</vt:lpstr>
      <vt:lpstr>Electricity price prediction</vt:lpstr>
      <vt:lpstr>INTRODUCTION</vt:lpstr>
      <vt:lpstr>DATA COLLECTIONS  AND COLUMNS</vt:lpstr>
      <vt:lpstr>LIBRABRIES</vt:lpstr>
      <vt:lpstr>Training and testing</vt:lpstr>
      <vt:lpstr>PowerPoint Presentation</vt:lpstr>
      <vt:lpstr>METRICS FOR ACCURACY CHECK</vt:lpstr>
      <vt:lpstr>PowerPoint Presentation</vt:lpstr>
      <vt:lpstr>REST OF EXPLANATION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353</cp:revision>
  <dcterms:created xsi:type="dcterms:W3CDTF">2023-10-11T06:24:42Z</dcterms:created>
  <dcterms:modified xsi:type="dcterms:W3CDTF">2023-10-11T09:26:57Z</dcterms:modified>
</cp:coreProperties>
</file>