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6" r:id="rId18"/>
    <p:sldId id="277" r:id="rId19"/>
    <p:sldId id="278" r:id="rId20"/>
    <p:sldId id="272" r:id="rId21"/>
    <p:sldId id="273" r:id="rId22"/>
    <p:sldId id="274" r:id="rId23"/>
    <p:sldId id="275"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FCDC63-0EE6-4266-A9F2-BA4BF324F336}" v="260" dt="2023-10-15T10:58:03.351"/>
    <p1510:client id="{60068E31-FDCB-46EC-92B3-35A9DAFD49D0}" v="419" dt="2023-10-15T14:34:24.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66" d="100"/>
          <a:sy n="66" d="100"/>
        </p:scale>
        <p:origin x="-492" y="-10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D3D9E-C8B3-488A-BBD8-4594AA01FA8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DFD1D07-B723-4657-9F43-3D270F68FF6E}">
      <dgm:prSet/>
      <dgm:spPr/>
      <dgm:t>
        <a:bodyPr/>
        <a:lstStyle/>
        <a:p>
          <a:pPr>
            <a:lnSpc>
              <a:spcPct val="100000"/>
            </a:lnSpc>
          </a:pPr>
          <a:r>
            <a:rPr lang="en-US" dirty="0">
              <a:solidFill>
                <a:schemeClr val="bg1"/>
              </a:solidFill>
            </a:rPr>
            <a:t>Electricity price prediction is a crucial task in the energy sector, helping both consumers and producers make informed decisions about their energy usage and trading.</a:t>
          </a:r>
        </a:p>
      </dgm:t>
    </dgm:pt>
    <dgm:pt modelId="{F580DE37-E998-4E8E-ACA5-DA53F48A1BBD}" type="parTrans" cxnId="{154E175D-030E-4DCD-822B-92DB5B54207D}">
      <dgm:prSet/>
      <dgm:spPr/>
      <dgm:t>
        <a:bodyPr/>
        <a:lstStyle/>
        <a:p>
          <a:endParaRPr lang="en-US"/>
        </a:p>
      </dgm:t>
    </dgm:pt>
    <dgm:pt modelId="{489A4CDC-EFC9-4B5F-8042-F3F84322BC69}" type="sibTrans" cxnId="{154E175D-030E-4DCD-822B-92DB5B54207D}">
      <dgm:prSet/>
      <dgm:spPr/>
      <dgm:t>
        <a:bodyPr/>
        <a:lstStyle/>
        <a:p>
          <a:endParaRPr lang="en-US"/>
        </a:p>
      </dgm:t>
    </dgm:pt>
    <dgm:pt modelId="{FFBA4352-873C-46A1-97AC-ABE33622CF40}">
      <dgm:prSet/>
      <dgm:spPr/>
      <dgm:t>
        <a:bodyPr/>
        <a:lstStyle/>
        <a:p>
          <a:pPr>
            <a:lnSpc>
              <a:spcPct val="100000"/>
            </a:lnSpc>
          </a:pPr>
          <a:r>
            <a:rPr lang="en-US" dirty="0">
              <a:solidFill>
                <a:schemeClr val="bg1"/>
              </a:solidFill>
            </a:rPr>
            <a:t>Predicting electricity prices is a complex task that requires a combination of different analyses and data sources. Here are some approaches and analyses you can consider for electricity price prediction</a:t>
          </a:r>
        </a:p>
      </dgm:t>
    </dgm:pt>
    <dgm:pt modelId="{ACDB6BE3-DF8E-4E25-879D-C82087AF82C0}" type="parTrans" cxnId="{4FB64F33-4354-4CCB-AEA0-17B9DD5935A1}">
      <dgm:prSet/>
      <dgm:spPr/>
      <dgm:t>
        <a:bodyPr/>
        <a:lstStyle/>
        <a:p>
          <a:endParaRPr lang="en-US"/>
        </a:p>
      </dgm:t>
    </dgm:pt>
    <dgm:pt modelId="{4DFADB24-1D7A-4A19-A328-44BFDCD488DD}" type="sibTrans" cxnId="{4FB64F33-4354-4CCB-AEA0-17B9DD5935A1}">
      <dgm:prSet/>
      <dgm:spPr/>
      <dgm:t>
        <a:bodyPr/>
        <a:lstStyle/>
        <a:p>
          <a:endParaRPr lang="en-US"/>
        </a:p>
      </dgm:t>
    </dgm:pt>
    <dgm:pt modelId="{DA2A0D07-810B-449C-A0C6-1106524F7182}" type="pres">
      <dgm:prSet presAssocID="{430D3D9E-C8B3-488A-BBD8-4594AA01FA8E}" presName="root" presStyleCnt="0">
        <dgm:presLayoutVars>
          <dgm:dir/>
          <dgm:resizeHandles val="exact"/>
        </dgm:presLayoutVars>
      </dgm:prSet>
      <dgm:spPr/>
      <dgm:t>
        <a:bodyPr/>
        <a:lstStyle/>
        <a:p>
          <a:endParaRPr lang="en-US"/>
        </a:p>
      </dgm:t>
    </dgm:pt>
    <dgm:pt modelId="{0A3B859A-C24C-47F7-AF00-C843955C66F4}" type="pres">
      <dgm:prSet presAssocID="{2DFD1D07-B723-4657-9F43-3D270F68FF6E}" presName="compNode" presStyleCnt="0"/>
      <dgm:spPr/>
    </dgm:pt>
    <dgm:pt modelId="{66955E04-5F7C-4702-80BD-E0E9294EEE0F}" type="pres">
      <dgm:prSet presAssocID="{2DFD1D07-B723-4657-9F43-3D270F68FF6E}" presName="bgRect" presStyleLbl="bgShp" presStyleIdx="0" presStyleCnt="2"/>
      <dgm:spPr/>
    </dgm:pt>
    <dgm:pt modelId="{F06FD64B-6777-42F0-BB96-9314DB142701}" type="pres">
      <dgm:prSet presAssocID="{2DFD1D07-B723-4657-9F43-3D270F68FF6E}"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US"/>
        </a:p>
      </dgm:t>
      <dgm:extLst>
        <a:ext uri="{E40237B7-FDA0-4F09-8148-C483321AD2D9}">
          <dgm14:cNvPr xmlns:dgm14="http://schemas.microsoft.com/office/drawing/2010/diagram" id="0" name="" descr="Lightbulb"/>
        </a:ext>
      </dgm:extLst>
    </dgm:pt>
    <dgm:pt modelId="{58C8358F-FE0B-4AB2-832B-6408FB1C23B0}" type="pres">
      <dgm:prSet presAssocID="{2DFD1D07-B723-4657-9F43-3D270F68FF6E}" presName="spaceRect" presStyleCnt="0"/>
      <dgm:spPr/>
    </dgm:pt>
    <dgm:pt modelId="{131DD31A-E4FB-4CBE-9DC7-BE930EB9E6BF}" type="pres">
      <dgm:prSet presAssocID="{2DFD1D07-B723-4657-9F43-3D270F68FF6E}" presName="parTx" presStyleLbl="revTx" presStyleIdx="0" presStyleCnt="2">
        <dgm:presLayoutVars>
          <dgm:chMax val="0"/>
          <dgm:chPref val="0"/>
        </dgm:presLayoutVars>
      </dgm:prSet>
      <dgm:spPr/>
      <dgm:t>
        <a:bodyPr/>
        <a:lstStyle/>
        <a:p>
          <a:endParaRPr lang="en-US"/>
        </a:p>
      </dgm:t>
    </dgm:pt>
    <dgm:pt modelId="{06E91E15-694B-45C5-8820-DE3AEABACC92}" type="pres">
      <dgm:prSet presAssocID="{489A4CDC-EFC9-4B5F-8042-F3F84322BC69}" presName="sibTrans" presStyleCnt="0"/>
      <dgm:spPr/>
    </dgm:pt>
    <dgm:pt modelId="{3D4A1500-50B4-4063-B5A8-AB25D77608BE}" type="pres">
      <dgm:prSet presAssocID="{FFBA4352-873C-46A1-97AC-ABE33622CF40}" presName="compNode" presStyleCnt="0"/>
      <dgm:spPr/>
    </dgm:pt>
    <dgm:pt modelId="{B6C91135-98F5-478C-A278-BF5E5593AFCA}" type="pres">
      <dgm:prSet presAssocID="{FFBA4352-873C-46A1-97AC-ABE33622CF40}" presName="bgRect" presStyleLbl="bgShp" presStyleIdx="1" presStyleCnt="2"/>
      <dgm:spPr/>
    </dgm:pt>
    <dgm:pt modelId="{7A9967DA-B33F-45E1-9FE5-612088491117}" type="pres">
      <dgm:prSet presAssocID="{FFBA4352-873C-46A1-97AC-ABE33622CF40}"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US"/>
        </a:p>
      </dgm:t>
      <dgm:extLst>
        <a:ext uri="{E40237B7-FDA0-4F09-8148-C483321AD2D9}">
          <dgm14:cNvPr xmlns:dgm14="http://schemas.microsoft.com/office/drawing/2010/diagram" id="0" name="" descr="Processor"/>
        </a:ext>
      </dgm:extLst>
    </dgm:pt>
    <dgm:pt modelId="{63DFF8B0-94A4-4456-918A-9B4AA740ED5E}" type="pres">
      <dgm:prSet presAssocID="{FFBA4352-873C-46A1-97AC-ABE33622CF40}" presName="spaceRect" presStyleCnt="0"/>
      <dgm:spPr/>
    </dgm:pt>
    <dgm:pt modelId="{34588C26-DF63-41F9-AA4C-77D73EE8A6B5}" type="pres">
      <dgm:prSet presAssocID="{FFBA4352-873C-46A1-97AC-ABE33622CF40}" presName="parTx" presStyleLbl="revTx" presStyleIdx="1" presStyleCnt="2">
        <dgm:presLayoutVars>
          <dgm:chMax val="0"/>
          <dgm:chPref val="0"/>
        </dgm:presLayoutVars>
      </dgm:prSet>
      <dgm:spPr/>
      <dgm:t>
        <a:bodyPr/>
        <a:lstStyle/>
        <a:p>
          <a:endParaRPr lang="en-US"/>
        </a:p>
      </dgm:t>
    </dgm:pt>
  </dgm:ptLst>
  <dgm:cxnLst>
    <dgm:cxn modelId="{23A9903E-D7E8-4EA3-88C1-CCF2ED6C2283}" type="presOf" srcId="{430D3D9E-C8B3-488A-BBD8-4594AA01FA8E}" destId="{DA2A0D07-810B-449C-A0C6-1106524F7182}" srcOrd="0" destOrd="0" presId="urn:microsoft.com/office/officeart/2018/2/layout/IconVerticalSolidList"/>
    <dgm:cxn modelId="{51AF46E0-15CD-4F45-BBBC-A8C3D9AC4A3E}" type="presOf" srcId="{2DFD1D07-B723-4657-9F43-3D270F68FF6E}" destId="{131DD31A-E4FB-4CBE-9DC7-BE930EB9E6BF}" srcOrd="0" destOrd="0" presId="urn:microsoft.com/office/officeart/2018/2/layout/IconVerticalSolidList"/>
    <dgm:cxn modelId="{4FB64F33-4354-4CCB-AEA0-17B9DD5935A1}" srcId="{430D3D9E-C8B3-488A-BBD8-4594AA01FA8E}" destId="{FFBA4352-873C-46A1-97AC-ABE33622CF40}" srcOrd="1" destOrd="0" parTransId="{ACDB6BE3-DF8E-4E25-879D-C82087AF82C0}" sibTransId="{4DFADB24-1D7A-4A19-A328-44BFDCD488DD}"/>
    <dgm:cxn modelId="{9105C64C-DECA-4608-A89A-792CC0F796AC}" type="presOf" srcId="{FFBA4352-873C-46A1-97AC-ABE33622CF40}" destId="{34588C26-DF63-41F9-AA4C-77D73EE8A6B5}" srcOrd="0" destOrd="0" presId="urn:microsoft.com/office/officeart/2018/2/layout/IconVerticalSolidList"/>
    <dgm:cxn modelId="{154E175D-030E-4DCD-822B-92DB5B54207D}" srcId="{430D3D9E-C8B3-488A-BBD8-4594AA01FA8E}" destId="{2DFD1D07-B723-4657-9F43-3D270F68FF6E}" srcOrd="0" destOrd="0" parTransId="{F580DE37-E998-4E8E-ACA5-DA53F48A1BBD}" sibTransId="{489A4CDC-EFC9-4B5F-8042-F3F84322BC69}"/>
    <dgm:cxn modelId="{8B8BACF1-72A6-4120-869E-AB9275840583}" type="presParOf" srcId="{DA2A0D07-810B-449C-A0C6-1106524F7182}" destId="{0A3B859A-C24C-47F7-AF00-C843955C66F4}" srcOrd="0" destOrd="0" presId="urn:microsoft.com/office/officeart/2018/2/layout/IconVerticalSolidList"/>
    <dgm:cxn modelId="{DC7F6347-D391-4947-BB18-225619C5FE9C}" type="presParOf" srcId="{0A3B859A-C24C-47F7-AF00-C843955C66F4}" destId="{66955E04-5F7C-4702-80BD-E0E9294EEE0F}" srcOrd="0" destOrd="0" presId="urn:microsoft.com/office/officeart/2018/2/layout/IconVerticalSolidList"/>
    <dgm:cxn modelId="{B5A2C605-678C-4382-9455-319167D01219}" type="presParOf" srcId="{0A3B859A-C24C-47F7-AF00-C843955C66F4}" destId="{F06FD64B-6777-42F0-BB96-9314DB142701}" srcOrd="1" destOrd="0" presId="urn:microsoft.com/office/officeart/2018/2/layout/IconVerticalSolidList"/>
    <dgm:cxn modelId="{277F10A1-DFD4-4327-9257-8F82737CB380}" type="presParOf" srcId="{0A3B859A-C24C-47F7-AF00-C843955C66F4}" destId="{58C8358F-FE0B-4AB2-832B-6408FB1C23B0}" srcOrd="2" destOrd="0" presId="urn:microsoft.com/office/officeart/2018/2/layout/IconVerticalSolidList"/>
    <dgm:cxn modelId="{B858EBB3-7525-4EF9-B3DC-957A05B768B7}" type="presParOf" srcId="{0A3B859A-C24C-47F7-AF00-C843955C66F4}" destId="{131DD31A-E4FB-4CBE-9DC7-BE930EB9E6BF}" srcOrd="3" destOrd="0" presId="urn:microsoft.com/office/officeart/2018/2/layout/IconVerticalSolidList"/>
    <dgm:cxn modelId="{0EDEE855-B834-48DB-9E26-46815CC55063}" type="presParOf" srcId="{DA2A0D07-810B-449C-A0C6-1106524F7182}" destId="{06E91E15-694B-45C5-8820-DE3AEABACC92}" srcOrd="1" destOrd="0" presId="urn:microsoft.com/office/officeart/2018/2/layout/IconVerticalSolidList"/>
    <dgm:cxn modelId="{8CAC6FD5-AFD9-4A19-9E45-82B5A7D4D574}" type="presParOf" srcId="{DA2A0D07-810B-449C-A0C6-1106524F7182}" destId="{3D4A1500-50B4-4063-B5A8-AB25D77608BE}" srcOrd="2" destOrd="0" presId="urn:microsoft.com/office/officeart/2018/2/layout/IconVerticalSolidList"/>
    <dgm:cxn modelId="{CB20A376-812C-47D7-AA2D-80F8873B151E}" type="presParOf" srcId="{3D4A1500-50B4-4063-B5A8-AB25D77608BE}" destId="{B6C91135-98F5-478C-A278-BF5E5593AFCA}" srcOrd="0" destOrd="0" presId="urn:microsoft.com/office/officeart/2018/2/layout/IconVerticalSolidList"/>
    <dgm:cxn modelId="{A2170280-7A1A-4FD5-B7D7-C8CB2D44AE6F}" type="presParOf" srcId="{3D4A1500-50B4-4063-B5A8-AB25D77608BE}" destId="{7A9967DA-B33F-45E1-9FE5-612088491117}" srcOrd="1" destOrd="0" presId="urn:microsoft.com/office/officeart/2018/2/layout/IconVerticalSolidList"/>
    <dgm:cxn modelId="{4666810F-C20E-481C-98AF-08EAA7E0DB4D}" type="presParOf" srcId="{3D4A1500-50B4-4063-B5A8-AB25D77608BE}" destId="{63DFF8B0-94A4-4456-918A-9B4AA740ED5E}" srcOrd="2" destOrd="0" presId="urn:microsoft.com/office/officeart/2018/2/layout/IconVerticalSolidList"/>
    <dgm:cxn modelId="{730E2836-C44E-4169-A02F-ABBDC3893920}" type="presParOf" srcId="{3D4A1500-50B4-4063-B5A8-AB25D77608BE}" destId="{34588C26-DF63-41F9-AA4C-77D73EE8A6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55E04-5F7C-4702-80BD-E0E9294EEE0F}">
      <dsp:nvSpPr>
        <dsp:cNvPr id="0" name=""/>
        <dsp:cNvSpPr/>
      </dsp:nvSpPr>
      <dsp:spPr>
        <a:xfrm>
          <a:off x="0" y="579656"/>
          <a:ext cx="9905999" cy="10701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6FD64B-6777-42F0-BB96-9314DB142701}">
      <dsp:nvSpPr>
        <dsp:cNvPr id="0" name=""/>
        <dsp:cNvSpPr/>
      </dsp:nvSpPr>
      <dsp:spPr>
        <a:xfrm>
          <a:off x="323715" y="820437"/>
          <a:ext cx="588574" cy="58857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DD31A-E4FB-4CBE-9DC7-BE930EB9E6BF}">
      <dsp:nvSpPr>
        <dsp:cNvPr id="0" name=""/>
        <dsp:cNvSpPr/>
      </dsp:nvSpPr>
      <dsp:spPr>
        <a:xfrm>
          <a:off x="1236006" y="579656"/>
          <a:ext cx="8669992" cy="107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6" tIns="113256" rIns="113256" bIns="113256" numCol="1" spcCol="1270" anchor="ctr" anchorCtr="0">
          <a:noAutofit/>
        </a:bodyPr>
        <a:lstStyle/>
        <a:p>
          <a:pPr lvl="0" algn="l" defTabSz="844550">
            <a:lnSpc>
              <a:spcPct val="100000"/>
            </a:lnSpc>
            <a:spcBef>
              <a:spcPct val="0"/>
            </a:spcBef>
            <a:spcAft>
              <a:spcPct val="35000"/>
            </a:spcAft>
          </a:pPr>
          <a:r>
            <a:rPr lang="en-US" sz="1900" kern="1200" dirty="0">
              <a:solidFill>
                <a:schemeClr val="bg1"/>
              </a:solidFill>
            </a:rPr>
            <a:t>Electricity price prediction is a crucial task in the energy sector, helping both consumers and producers make informed decisions about their energy usage and trading.</a:t>
          </a:r>
        </a:p>
      </dsp:txBody>
      <dsp:txXfrm>
        <a:off x="1236006" y="579656"/>
        <a:ext cx="8669992" cy="1070135"/>
      </dsp:txXfrm>
    </dsp:sp>
    <dsp:sp modelId="{B6C91135-98F5-478C-A278-BF5E5593AFCA}">
      <dsp:nvSpPr>
        <dsp:cNvPr id="0" name=""/>
        <dsp:cNvSpPr/>
      </dsp:nvSpPr>
      <dsp:spPr>
        <a:xfrm>
          <a:off x="0" y="1917325"/>
          <a:ext cx="9905999" cy="10701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9967DA-B33F-45E1-9FE5-612088491117}">
      <dsp:nvSpPr>
        <dsp:cNvPr id="0" name=""/>
        <dsp:cNvSpPr/>
      </dsp:nvSpPr>
      <dsp:spPr>
        <a:xfrm>
          <a:off x="323715" y="2158106"/>
          <a:ext cx="588574" cy="58857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588C26-DF63-41F9-AA4C-77D73EE8A6B5}">
      <dsp:nvSpPr>
        <dsp:cNvPr id="0" name=""/>
        <dsp:cNvSpPr/>
      </dsp:nvSpPr>
      <dsp:spPr>
        <a:xfrm>
          <a:off x="1236006" y="1917325"/>
          <a:ext cx="8669992" cy="107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6" tIns="113256" rIns="113256" bIns="113256" numCol="1" spcCol="1270" anchor="ctr" anchorCtr="0">
          <a:noAutofit/>
        </a:bodyPr>
        <a:lstStyle/>
        <a:p>
          <a:pPr lvl="0" algn="l" defTabSz="844550">
            <a:lnSpc>
              <a:spcPct val="100000"/>
            </a:lnSpc>
            <a:spcBef>
              <a:spcPct val="0"/>
            </a:spcBef>
            <a:spcAft>
              <a:spcPct val="35000"/>
            </a:spcAft>
          </a:pPr>
          <a:r>
            <a:rPr lang="en-US" sz="1900" kern="1200" dirty="0">
              <a:solidFill>
                <a:schemeClr val="bg1"/>
              </a:solidFill>
            </a:rPr>
            <a:t>Predicting electricity prices is a complex task that requires a combination of different analyses and data sources. Here are some approaches and analyses you can consider for electricity price prediction</a:t>
          </a:r>
        </a:p>
      </dsp:txBody>
      <dsp:txXfrm>
        <a:off x="1236006" y="1917325"/>
        <a:ext cx="8669992" cy="10701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 xmlns:a16="http://schemas.microsoft.com/office/drawing/2014/main" id="{5CD60141-EEBD-4EC1-8E34-0344C16A18A2}"/>
              </a:ext>
              <a:ext uri="{C183D7F6-B498-43B3-948B-1728B52AA6E4}">
                <adec:decorative xmlns=""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10/20/2023</a:t>
            </a:fld>
            <a:endParaRPr lang="en-US"/>
          </a:p>
        </p:txBody>
      </p:sp>
      <p:sp>
        <p:nvSpPr>
          <p:cNvPr id="5" name="Footer Placeholder 4">
            <a:extLst>
              <a:ext uri="{FF2B5EF4-FFF2-40B4-BE49-F238E27FC236}">
                <a16:creationId xmlns=""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82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10/20/2023</a:t>
            </a:fld>
            <a:endParaRPr lang="en-US"/>
          </a:p>
        </p:txBody>
      </p:sp>
      <p:sp>
        <p:nvSpPr>
          <p:cNvPr id="5" name="Footer Placeholder 4">
            <a:extLst>
              <a:ext uri="{FF2B5EF4-FFF2-40B4-BE49-F238E27FC236}">
                <a16:creationId xmlns=""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5261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10/20/2023</a:t>
            </a:fld>
            <a:endParaRPr lang="en-US"/>
          </a:p>
        </p:txBody>
      </p:sp>
      <p:sp>
        <p:nvSpPr>
          <p:cNvPr id="5" name="Footer Placeholder 4">
            <a:extLst>
              <a:ext uri="{FF2B5EF4-FFF2-40B4-BE49-F238E27FC236}">
                <a16:creationId xmlns=""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4376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10/20/2023</a:t>
            </a:fld>
            <a:endParaRPr lang="en-US"/>
          </a:p>
        </p:txBody>
      </p:sp>
      <p:sp>
        <p:nvSpPr>
          <p:cNvPr id="5" name="Footer Placeholder 4">
            <a:extLst>
              <a:ext uri="{FF2B5EF4-FFF2-40B4-BE49-F238E27FC236}">
                <a16:creationId xmlns=""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08226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10/20/2023</a:t>
            </a:fld>
            <a:endParaRPr lang="en-US"/>
          </a:p>
        </p:txBody>
      </p:sp>
      <p:sp>
        <p:nvSpPr>
          <p:cNvPr id="5" name="Footer Placeholder 4">
            <a:extLst>
              <a:ext uri="{FF2B5EF4-FFF2-40B4-BE49-F238E27FC236}">
                <a16:creationId xmlns=""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5025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10/20/2023</a:t>
            </a:fld>
            <a:endParaRPr lang="en-US"/>
          </a:p>
        </p:txBody>
      </p:sp>
      <p:sp>
        <p:nvSpPr>
          <p:cNvPr id="6" name="Footer Placeholder 5">
            <a:extLst>
              <a:ext uri="{FF2B5EF4-FFF2-40B4-BE49-F238E27FC236}">
                <a16:creationId xmlns=""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9208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10/20/2023</a:t>
            </a:fld>
            <a:endParaRPr lang="en-US"/>
          </a:p>
        </p:txBody>
      </p:sp>
      <p:sp>
        <p:nvSpPr>
          <p:cNvPr id="8" name="Footer Placeholder 7">
            <a:extLst>
              <a:ext uri="{FF2B5EF4-FFF2-40B4-BE49-F238E27FC236}">
                <a16:creationId xmlns=""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4290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10/20/2023</a:t>
            </a:fld>
            <a:endParaRPr lang="en-US"/>
          </a:p>
        </p:txBody>
      </p:sp>
      <p:sp>
        <p:nvSpPr>
          <p:cNvPr id="4" name="Footer Placeholder 3">
            <a:extLst>
              <a:ext uri="{FF2B5EF4-FFF2-40B4-BE49-F238E27FC236}">
                <a16:creationId xmlns=""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5152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10/20/2023</a:t>
            </a:fld>
            <a:endParaRPr lang="en-US"/>
          </a:p>
        </p:txBody>
      </p:sp>
      <p:sp>
        <p:nvSpPr>
          <p:cNvPr id="3" name="Footer Placeholder 2">
            <a:extLst>
              <a:ext uri="{FF2B5EF4-FFF2-40B4-BE49-F238E27FC236}">
                <a16:creationId xmlns=""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363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10/20/2023</a:t>
            </a:fld>
            <a:endParaRPr lang="en-US"/>
          </a:p>
        </p:txBody>
      </p:sp>
      <p:sp>
        <p:nvSpPr>
          <p:cNvPr id="6" name="Footer Placeholder 5">
            <a:extLst>
              <a:ext uri="{FF2B5EF4-FFF2-40B4-BE49-F238E27FC236}">
                <a16:creationId xmlns=""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839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10/20/2023</a:t>
            </a:fld>
            <a:endParaRPr lang="en-US"/>
          </a:p>
        </p:txBody>
      </p:sp>
      <p:sp>
        <p:nvSpPr>
          <p:cNvPr id="6" name="Footer Placeholder 5">
            <a:extLst>
              <a:ext uri="{FF2B5EF4-FFF2-40B4-BE49-F238E27FC236}">
                <a16:creationId xmlns=""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10838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10/20/2023</a:t>
            </a:fld>
            <a:endParaRPr lang="en-US" dirty="0"/>
          </a:p>
        </p:txBody>
      </p:sp>
      <p:sp>
        <p:nvSpPr>
          <p:cNvPr id="5" name="Footer Placeholder 4">
            <a:extLst>
              <a:ext uri="{FF2B5EF4-FFF2-40B4-BE49-F238E27FC236}">
                <a16:creationId xmlns=""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02994319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70105F5E-5B61-4F51-927C-5B28DB7DD9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 xmlns:a16="http://schemas.microsoft.com/office/drawing/2014/main" id="{EC48354D-16E9-4575-B90B-6F6DE75D46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60890" y="1061686"/>
            <a:ext cx="9850010" cy="3793336"/>
          </a:xfrm>
        </p:spPr>
        <p:txBody>
          <a:bodyPr anchor="t">
            <a:normAutofit/>
          </a:bodyPr>
          <a:lstStyle/>
          <a:p>
            <a:r>
              <a:rPr lang="en-US" sz="6600" dirty="0"/>
              <a:t>APPLIED DATA SCIENCE</a:t>
            </a:r>
          </a:p>
        </p:txBody>
      </p:sp>
      <p:sp>
        <p:nvSpPr>
          <p:cNvPr id="3" name="Subtitle 2"/>
          <p:cNvSpPr>
            <a:spLocks noGrp="1"/>
          </p:cNvSpPr>
          <p:nvPr>
            <p:ph type="subTitle" idx="1"/>
          </p:nvPr>
        </p:nvSpPr>
        <p:spPr>
          <a:xfrm>
            <a:off x="1188357" y="3813604"/>
            <a:ext cx="9682843" cy="2093710"/>
          </a:xfrm>
        </p:spPr>
        <p:txBody>
          <a:bodyPr anchor="t">
            <a:normAutofit/>
          </a:bodyPr>
          <a:lstStyle/>
          <a:p>
            <a:r>
              <a:rPr lang="en-US" sz="2400" b="1" dirty="0" smtClean="0">
                <a:latin typeface="Microsoft YaHei"/>
                <a:ea typeface="Microsoft YaHei"/>
                <a:cs typeface="Calibri"/>
              </a:rPr>
              <a:t>SRINIVASAN</a:t>
            </a:r>
            <a:r>
              <a:rPr lang="en-US" sz="2400" b="1" dirty="0" smtClean="0">
                <a:latin typeface="Bookman Old Style"/>
                <a:cs typeface="Calibri"/>
              </a:rPr>
              <a:t>.C, </a:t>
            </a:r>
          </a:p>
          <a:p>
            <a:r>
              <a:rPr lang="en-US" sz="2400" b="1" dirty="0" smtClean="0">
                <a:latin typeface="Bookman Old Style"/>
                <a:cs typeface="Calibri"/>
              </a:rPr>
              <a:t>VIDYAA VIKAS COLLEGE OF ENGINEERING AND TECHNOLOGY</a:t>
            </a:r>
          </a:p>
          <a:p>
            <a:endParaRPr lang="en-US" sz="2400" b="1" dirty="0">
              <a:latin typeface="Bookman Old Style"/>
              <a:cs typeface="Calibri"/>
            </a:endParaRPr>
          </a:p>
          <a:p>
            <a:endParaRPr lang="en-US" sz="2400" b="1" dirty="0" smtClean="0">
              <a:latin typeface="Bookman Old Style"/>
              <a:cs typeface="Calibri"/>
            </a:endParaRPr>
          </a:p>
          <a:p>
            <a:endParaRPr lang="en-US" dirty="0">
              <a:latin typeface="Bookman Old Style"/>
            </a:endParaRPr>
          </a:p>
        </p:txBody>
      </p:sp>
      <p:cxnSp>
        <p:nvCxnSpPr>
          <p:cNvPr id="25" name="Straight Connector 24">
            <a:extLst>
              <a:ext uri="{FF2B5EF4-FFF2-40B4-BE49-F238E27FC236}">
                <a16:creationId xmlns="" xmlns:a16="http://schemas.microsoft.com/office/drawing/2014/main" id="{336FDCA7-0AF2-4082-9481-EF2C115F22A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04E627D2-0427-11D3-A14F-441527D0E590}"/>
              </a:ext>
            </a:extLst>
          </p:cNvPr>
          <p:cNvSpPr>
            <a:spLocks noGrp="1"/>
          </p:cNvSpPr>
          <p:nvPr>
            <p:ph type="title"/>
          </p:nvPr>
        </p:nvSpPr>
        <p:spPr>
          <a:xfrm>
            <a:off x="1143001" y="1203678"/>
            <a:ext cx="3894412" cy="2028707"/>
          </a:xfrm>
        </p:spPr>
        <p:txBody>
          <a:bodyPr anchor="t">
            <a:normAutofit/>
          </a:bodyPr>
          <a:lstStyle/>
          <a:p>
            <a:r>
              <a:rPr lang="en-US" dirty="0"/>
              <a:t>WEATHER DATA ANALYSIS</a:t>
            </a:r>
          </a:p>
        </p:txBody>
      </p:sp>
      <p:sp>
        <p:nvSpPr>
          <p:cNvPr id="3" name="Content Placeholder 2">
            <a:extLst>
              <a:ext uri="{FF2B5EF4-FFF2-40B4-BE49-F238E27FC236}">
                <a16:creationId xmlns="" xmlns:a16="http://schemas.microsoft.com/office/drawing/2014/main" id="{60D4C2F0-6464-2FB4-5139-FF923B4DD1D4}"/>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Weather conditions can significantly influence electricity demand and supply. Incorporating historical and forecasted weather data can improve the accuracy of predictions.</a:t>
            </a:r>
            <a:endParaRPr lang="en-US">
              <a:latin typeface="Consolas"/>
              <a:ea typeface="+mn-lt"/>
              <a:cs typeface="+mn-lt"/>
            </a:endParaRPr>
          </a:p>
          <a:p>
            <a:pPr algn="just"/>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079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F9ABBC-07CB-B3BD-8716-DB37787877DE}"/>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 xmlns:a16="http://schemas.microsoft.com/office/drawing/2014/main" id="{B3701AB1-1BC9-D481-94DA-2B272EBE73A6}"/>
              </a:ext>
            </a:extLst>
          </p:cNvPr>
          <p:cNvSpPr>
            <a:spLocks noGrp="1"/>
          </p:cNvSpPr>
          <p:nvPr>
            <p:ph idx="1"/>
          </p:nvPr>
        </p:nvSpPr>
        <p:spPr/>
        <p:txBody>
          <a:bodyPr vert="horz" lIns="91440" tIns="45720" rIns="91440" bIns="45720" rtlCol="0" anchor="t">
            <a:normAutofit/>
          </a:bodyPr>
          <a:lstStyle/>
          <a:p>
            <a:pPr marL="0" indent="0">
              <a:buNone/>
            </a:pPr>
            <a:r>
              <a:rPr lang="en-US" dirty="0">
                <a:latin typeface="Calibri"/>
                <a:ea typeface="+mn-lt"/>
                <a:cs typeface="+mn-lt"/>
              </a:rPr>
              <a:t># Assuming you have weather data in '</a:t>
            </a:r>
            <a:r>
              <a:rPr lang="en-US" dirty="0" err="1">
                <a:latin typeface="Calibri"/>
                <a:ea typeface="+mn-lt"/>
                <a:cs typeface="+mn-lt"/>
              </a:rPr>
              <a:t>weather_data</a:t>
            </a:r>
            <a:r>
              <a:rPr lang="en-US" dirty="0">
                <a:latin typeface="Calibri"/>
                <a:ea typeface="+mn-lt"/>
                <a:cs typeface="+mn-lt"/>
              </a:rPr>
              <a:t>' and a datetime index</a:t>
            </a:r>
            <a:endParaRPr lang="en-US" dirty="0">
              <a:latin typeface="Calibri"/>
              <a:ea typeface="Calibri"/>
              <a:cs typeface="Calibri"/>
            </a:endParaRPr>
          </a:p>
          <a:p>
            <a:pPr marL="0" indent="0">
              <a:buNone/>
            </a:pPr>
            <a:r>
              <a:rPr lang="en-US" dirty="0">
                <a:latin typeface="Calibri"/>
                <a:ea typeface="+mn-lt"/>
                <a:cs typeface="+mn-lt"/>
              </a:rPr>
              <a:t> </a:t>
            </a:r>
            <a:r>
              <a:rPr lang="en-US" err="1">
                <a:latin typeface="Calibri"/>
                <a:ea typeface="+mn-lt"/>
                <a:cs typeface="+mn-lt"/>
              </a:rPr>
              <a:t>weather_data</a:t>
            </a:r>
            <a:r>
              <a:rPr lang="en-US" dirty="0">
                <a:latin typeface="Calibri"/>
                <a:ea typeface="+mn-lt"/>
                <a:cs typeface="+mn-lt"/>
              </a:rPr>
              <a:t> = </a:t>
            </a:r>
            <a:r>
              <a:rPr lang="en-US" err="1">
                <a:latin typeface="Calibri"/>
                <a:ea typeface="+mn-lt"/>
                <a:cs typeface="+mn-lt"/>
              </a:rPr>
              <a:t>weather_data.resample</a:t>
            </a:r>
            <a:r>
              <a:rPr lang="en-US" dirty="0">
                <a:latin typeface="Calibri"/>
                <a:ea typeface="+mn-lt"/>
                <a:cs typeface="+mn-lt"/>
              </a:rPr>
              <a:t>(</a:t>
            </a:r>
            <a:r>
              <a:rPr lang="en-US" dirty="0">
                <a:solidFill>
                  <a:srgbClr val="00A67D"/>
                </a:solidFill>
                <a:latin typeface="Calibri"/>
                <a:ea typeface="+mn-lt"/>
                <a:cs typeface="+mn-lt"/>
              </a:rPr>
              <a:t>'D'</a:t>
            </a:r>
            <a:r>
              <a:rPr lang="en-US" dirty="0">
                <a:latin typeface="Calibri"/>
                <a:ea typeface="+mn-lt"/>
                <a:cs typeface="+mn-lt"/>
              </a:rPr>
              <a:t>).mean() # Resample to daily data </a:t>
            </a:r>
            <a:endParaRPr lang="en-US">
              <a:latin typeface="Calibri"/>
              <a:ea typeface="Calibri"/>
              <a:cs typeface="Calibri"/>
            </a:endParaRPr>
          </a:p>
          <a:p>
            <a:pPr marL="0" indent="0">
              <a:buNone/>
            </a:pPr>
            <a:r>
              <a:rPr lang="en-US" dirty="0">
                <a:latin typeface="Calibri"/>
                <a:ea typeface="+mn-lt"/>
                <a:cs typeface="+mn-lt"/>
              </a:rPr>
              <a:t>data = </a:t>
            </a:r>
            <a:r>
              <a:rPr lang="en-US" dirty="0" err="1">
                <a:latin typeface="Calibri"/>
                <a:ea typeface="+mn-lt"/>
                <a:cs typeface="+mn-lt"/>
              </a:rPr>
              <a:t>data.join</a:t>
            </a:r>
            <a:r>
              <a:rPr lang="en-US" dirty="0">
                <a:latin typeface="Calibri"/>
                <a:ea typeface="+mn-lt"/>
                <a:cs typeface="+mn-lt"/>
              </a:rPr>
              <a:t>(</a:t>
            </a:r>
            <a:r>
              <a:rPr lang="en-US" dirty="0" err="1">
                <a:latin typeface="Calibri"/>
                <a:ea typeface="+mn-lt"/>
                <a:cs typeface="+mn-lt"/>
              </a:rPr>
              <a:t>weather_data</a:t>
            </a:r>
            <a:r>
              <a:rPr lang="en-US" dirty="0">
                <a:latin typeface="Calibri"/>
                <a:ea typeface="+mn-lt"/>
                <a:cs typeface="+mn-lt"/>
              </a:rPr>
              <a:t>, on=</a:t>
            </a:r>
            <a:r>
              <a:rPr lang="en-US" dirty="0">
                <a:solidFill>
                  <a:srgbClr val="00A67D"/>
                </a:solidFill>
                <a:latin typeface="Calibri"/>
                <a:ea typeface="+mn-lt"/>
                <a:cs typeface="+mn-lt"/>
              </a:rPr>
              <a:t>'Date'</a:t>
            </a:r>
            <a:r>
              <a:rPr lang="en-US" dirty="0">
                <a:latin typeface="Calibri"/>
                <a:ea typeface="+mn-lt"/>
                <a:cs typeface="+mn-lt"/>
              </a:rPr>
              <a:t>, how=</a:t>
            </a:r>
            <a:r>
              <a:rPr lang="en-US" dirty="0">
                <a:solidFill>
                  <a:srgbClr val="00A67D"/>
                </a:solidFill>
                <a:latin typeface="Calibri"/>
                <a:ea typeface="+mn-lt"/>
                <a:cs typeface="+mn-lt"/>
              </a:rPr>
              <a:t>'left'</a:t>
            </a:r>
            <a:r>
              <a:rPr lang="en-US" dirty="0">
                <a:latin typeface="Calibri"/>
                <a:ea typeface="+mn-lt"/>
                <a:cs typeface="+mn-lt"/>
              </a:rPr>
              <a:t>)</a:t>
            </a:r>
            <a:endParaRPr lang="en-US">
              <a:latin typeface="Calibri"/>
              <a:ea typeface="Calibri"/>
              <a:cs typeface="Calibri"/>
            </a:endParaRPr>
          </a:p>
        </p:txBody>
      </p:sp>
    </p:spTree>
    <p:extLst>
      <p:ext uri="{BB962C8B-B14F-4D97-AF65-F5344CB8AC3E}">
        <p14:creationId xmlns:p14="http://schemas.microsoft.com/office/powerpoint/2010/main" val="85737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076292C9-D6B5-C2AF-084E-67CA4231B3EF}"/>
              </a:ext>
            </a:extLst>
          </p:cNvPr>
          <p:cNvSpPr>
            <a:spLocks noGrp="1"/>
          </p:cNvSpPr>
          <p:nvPr>
            <p:ph type="title"/>
          </p:nvPr>
        </p:nvSpPr>
        <p:spPr>
          <a:xfrm>
            <a:off x="1143001" y="1203678"/>
            <a:ext cx="3894412" cy="2028707"/>
          </a:xfrm>
        </p:spPr>
        <p:txBody>
          <a:bodyPr anchor="t">
            <a:normAutofit/>
          </a:bodyPr>
          <a:lstStyle/>
          <a:p>
            <a:r>
              <a:rPr lang="en-US" dirty="0"/>
              <a:t>DEMAND FORECASTING</a:t>
            </a:r>
          </a:p>
        </p:txBody>
      </p:sp>
      <p:sp>
        <p:nvSpPr>
          <p:cNvPr id="3" name="Content Placeholder 2">
            <a:extLst>
              <a:ext uri="{FF2B5EF4-FFF2-40B4-BE49-F238E27FC236}">
                <a16:creationId xmlns="" xmlns:a16="http://schemas.microsoft.com/office/drawing/2014/main" id="{FF72758E-0DD4-25EB-4402-E7DE158064E7}"/>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Predicting electricity demand is often a key component of price prediction. Advanced forecasting techniques, like Holt-Winters, can be applied to demand data.</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390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1ABED4-D5A1-0779-F721-1E72086DC5B0}"/>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 xmlns:a16="http://schemas.microsoft.com/office/drawing/2014/main" id="{4FEFCC1D-1D52-8130-0E59-4A9419135C74}"/>
              </a:ext>
            </a:extLst>
          </p:cNvPr>
          <p:cNvSpPr>
            <a:spLocks noGrp="1"/>
          </p:cNvSpPr>
          <p:nvPr>
            <p:ph idx="1"/>
          </p:nvPr>
        </p:nvSpPr>
        <p:spPr/>
        <p:txBody>
          <a:bodyPr vert="horz" lIns="91440" tIns="45720" rIns="91440" bIns="45720" rtlCol="0" anchor="t">
            <a:normAutofit/>
          </a:bodyPr>
          <a:lstStyle/>
          <a:p>
            <a:pPr>
              <a:buNone/>
            </a:pPr>
            <a:r>
              <a:rPr lang="en-US" dirty="0">
                <a:solidFill>
                  <a:srgbClr val="2E95D3"/>
                </a:solidFill>
                <a:latin typeface="Calibri"/>
                <a:ea typeface="+mn-lt"/>
                <a:cs typeface="+mn-lt"/>
              </a:rPr>
              <a:t>from</a:t>
            </a:r>
            <a:r>
              <a:rPr lang="en-US" dirty="0">
                <a:latin typeface="Calibri"/>
                <a:ea typeface="+mn-lt"/>
                <a:cs typeface="+mn-lt"/>
              </a:rPr>
              <a:t> </a:t>
            </a:r>
            <a:r>
              <a:rPr lang="en-US" err="1">
                <a:latin typeface="Calibri"/>
                <a:ea typeface="+mn-lt"/>
                <a:cs typeface="+mn-lt"/>
              </a:rPr>
              <a:t>statsmodels.tsa.holtwinters</a:t>
            </a:r>
            <a:r>
              <a:rPr lang="en-US" dirty="0">
                <a:latin typeface="Calibri"/>
                <a:ea typeface="+mn-lt"/>
                <a:cs typeface="+mn-lt"/>
              </a:rPr>
              <a:t> </a:t>
            </a:r>
            <a:r>
              <a:rPr lang="en-US" dirty="0">
                <a:solidFill>
                  <a:srgbClr val="2E95D3"/>
                </a:solidFill>
                <a:latin typeface="Calibri"/>
                <a:ea typeface="+mn-lt"/>
                <a:cs typeface="+mn-lt"/>
              </a:rPr>
              <a:t>import</a:t>
            </a:r>
            <a:r>
              <a:rPr lang="en-US" dirty="0">
                <a:latin typeface="Calibri"/>
                <a:ea typeface="+mn-lt"/>
                <a:cs typeface="+mn-lt"/>
              </a:rPr>
              <a:t> </a:t>
            </a:r>
            <a:r>
              <a:rPr lang="en-US" err="1">
                <a:latin typeface="Calibri"/>
                <a:ea typeface="+mn-lt"/>
                <a:cs typeface="+mn-lt"/>
              </a:rPr>
              <a:t>ExponentialSmoothing</a:t>
            </a:r>
            <a:endParaRPr lang="en-US" dirty="0" err="1">
              <a:latin typeface="Calibri"/>
              <a:ea typeface="Calibri"/>
              <a:cs typeface="Calibri"/>
            </a:endParaRPr>
          </a:p>
          <a:p>
            <a:pPr>
              <a:buNone/>
            </a:pPr>
            <a:endParaRPr lang="en-US" dirty="0">
              <a:latin typeface="Calibri"/>
              <a:ea typeface="+mn-lt"/>
              <a:cs typeface="+mn-lt"/>
            </a:endParaRPr>
          </a:p>
          <a:p>
            <a:pPr>
              <a:buNone/>
            </a:pPr>
            <a:r>
              <a:rPr lang="en-US" dirty="0">
                <a:latin typeface="Calibri"/>
                <a:ea typeface="+mn-lt"/>
                <a:cs typeface="+mn-lt"/>
              </a:rPr>
              <a:t> model = </a:t>
            </a:r>
            <a:r>
              <a:rPr lang="en-US" dirty="0" err="1">
                <a:latin typeface="Calibri"/>
                <a:ea typeface="+mn-lt"/>
                <a:cs typeface="+mn-lt"/>
              </a:rPr>
              <a:t>ExponentialSmoothing</a:t>
            </a:r>
            <a:r>
              <a:rPr lang="en-US" dirty="0">
                <a:latin typeface="Calibri"/>
                <a:ea typeface="+mn-lt"/>
                <a:cs typeface="+mn-lt"/>
              </a:rPr>
              <a:t>(</a:t>
            </a:r>
            <a:r>
              <a:rPr lang="en-US" dirty="0" err="1">
                <a:latin typeface="Calibri"/>
                <a:ea typeface="+mn-lt"/>
                <a:cs typeface="+mn-lt"/>
              </a:rPr>
              <a:t>demand_data</a:t>
            </a:r>
            <a:r>
              <a:rPr lang="en-US" dirty="0">
                <a:latin typeface="Calibri"/>
                <a:ea typeface="+mn-lt"/>
                <a:cs typeface="+mn-lt"/>
              </a:rPr>
              <a:t>, seasonal=</a:t>
            </a:r>
            <a:r>
              <a:rPr lang="en-US" dirty="0">
                <a:solidFill>
                  <a:srgbClr val="00A67D"/>
                </a:solidFill>
                <a:latin typeface="Calibri"/>
                <a:ea typeface="+mn-lt"/>
                <a:cs typeface="+mn-lt"/>
              </a:rPr>
              <a:t>'add'</a:t>
            </a:r>
            <a:r>
              <a:rPr lang="en-US" dirty="0">
                <a:latin typeface="Calibri"/>
                <a:ea typeface="+mn-lt"/>
                <a:cs typeface="+mn-lt"/>
              </a:rPr>
              <a:t>, </a:t>
            </a:r>
            <a:r>
              <a:rPr lang="en-US" dirty="0" err="1">
                <a:latin typeface="Calibri"/>
                <a:ea typeface="+mn-lt"/>
                <a:cs typeface="+mn-lt"/>
              </a:rPr>
              <a:t>seasonal_periods</a:t>
            </a:r>
            <a:r>
              <a:rPr lang="en-US" dirty="0">
                <a:latin typeface="Calibri"/>
                <a:ea typeface="+mn-lt"/>
                <a:cs typeface="+mn-lt"/>
              </a:rPr>
              <a:t>=</a:t>
            </a:r>
            <a:r>
              <a:rPr lang="en-US" dirty="0">
                <a:solidFill>
                  <a:srgbClr val="DF3079"/>
                </a:solidFill>
                <a:latin typeface="Calibri"/>
                <a:ea typeface="+mn-lt"/>
                <a:cs typeface="+mn-lt"/>
              </a:rPr>
              <a:t>12</a:t>
            </a:r>
            <a:r>
              <a:rPr lang="en-US" dirty="0">
                <a:latin typeface="Calibri"/>
                <a:ea typeface="+mn-lt"/>
                <a:cs typeface="+mn-lt"/>
              </a:rPr>
              <a:t>) </a:t>
            </a:r>
            <a:r>
              <a:rPr lang="en-US" dirty="0" err="1">
                <a:latin typeface="Calibri"/>
                <a:ea typeface="+mn-lt"/>
                <a:cs typeface="+mn-lt"/>
              </a:rPr>
              <a:t>model_fit</a:t>
            </a:r>
            <a:r>
              <a:rPr lang="en-US" dirty="0">
                <a:latin typeface="Calibri"/>
                <a:ea typeface="+mn-lt"/>
                <a:cs typeface="+mn-lt"/>
              </a:rPr>
              <a:t> = </a:t>
            </a:r>
            <a:r>
              <a:rPr lang="en-US" dirty="0" err="1">
                <a:latin typeface="Calibri"/>
                <a:ea typeface="+mn-lt"/>
                <a:cs typeface="+mn-lt"/>
              </a:rPr>
              <a:t>model.fit</a:t>
            </a:r>
            <a:r>
              <a:rPr lang="en-US" dirty="0">
                <a:latin typeface="Calibri"/>
                <a:ea typeface="+mn-lt"/>
                <a:cs typeface="+mn-lt"/>
              </a:rPr>
              <a:t>()</a:t>
            </a:r>
            <a:endParaRPr lang="en-US" dirty="0">
              <a:latin typeface="Calibri"/>
              <a:ea typeface="Calibri"/>
              <a:cs typeface="Calibri"/>
            </a:endParaRPr>
          </a:p>
          <a:p>
            <a:pPr>
              <a:buNone/>
            </a:pPr>
            <a:r>
              <a:rPr lang="en-US" dirty="0">
                <a:latin typeface="Calibri"/>
                <a:ea typeface="+mn-lt"/>
                <a:cs typeface="+mn-lt"/>
              </a:rPr>
              <a:t> forecast = </a:t>
            </a:r>
            <a:r>
              <a:rPr lang="en-US" err="1">
                <a:latin typeface="Calibri"/>
                <a:ea typeface="+mn-lt"/>
                <a:cs typeface="+mn-lt"/>
              </a:rPr>
              <a:t>model_fit.forecast</a:t>
            </a:r>
            <a:r>
              <a:rPr lang="en-US" dirty="0">
                <a:latin typeface="Calibri"/>
                <a:ea typeface="+mn-lt"/>
                <a:cs typeface="+mn-lt"/>
              </a:rPr>
              <a:t>(steps=</a:t>
            </a:r>
            <a:r>
              <a:rPr lang="en-US" err="1">
                <a:latin typeface="Calibri"/>
                <a:ea typeface="+mn-lt"/>
                <a:cs typeface="+mn-lt"/>
              </a:rPr>
              <a:t>num_steps</a:t>
            </a:r>
            <a:r>
              <a:rPr lang="en-US" dirty="0">
                <a:latin typeface="Calibri"/>
                <a:ea typeface="+mn-lt"/>
                <a:cs typeface="+mn-lt"/>
              </a:rPr>
              <a:t>)</a:t>
            </a:r>
            <a:endParaRPr lang="en-US">
              <a:latin typeface="Calibri"/>
              <a:ea typeface="Calibri"/>
              <a:cs typeface="Calibri"/>
            </a:endParaRPr>
          </a:p>
        </p:txBody>
      </p:sp>
    </p:spTree>
    <p:extLst>
      <p:ext uri="{BB962C8B-B14F-4D97-AF65-F5344CB8AC3E}">
        <p14:creationId xmlns:p14="http://schemas.microsoft.com/office/powerpoint/2010/main" val="2506658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36EB752D-F26F-9201-CC50-B315602857A2}"/>
              </a:ext>
            </a:extLst>
          </p:cNvPr>
          <p:cNvSpPr>
            <a:spLocks noGrp="1"/>
          </p:cNvSpPr>
          <p:nvPr>
            <p:ph type="title"/>
          </p:nvPr>
        </p:nvSpPr>
        <p:spPr>
          <a:xfrm>
            <a:off x="1143001" y="1203678"/>
            <a:ext cx="3894412" cy="2028707"/>
          </a:xfrm>
        </p:spPr>
        <p:txBody>
          <a:bodyPr anchor="t">
            <a:normAutofit/>
          </a:bodyPr>
          <a:lstStyle/>
          <a:p>
            <a:r>
              <a:rPr lang="en-US" dirty="0"/>
              <a:t>MARKET DATA ANALYSIS</a:t>
            </a:r>
          </a:p>
        </p:txBody>
      </p:sp>
      <p:sp>
        <p:nvSpPr>
          <p:cNvPr id="3" name="Content Placeholder 2">
            <a:extLst>
              <a:ext uri="{FF2B5EF4-FFF2-40B4-BE49-F238E27FC236}">
                <a16:creationId xmlns="" xmlns:a16="http://schemas.microsoft.com/office/drawing/2014/main" id="{C10613BF-7DDA-38B3-23EA-F93681F02303}"/>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Consider factors related to electricity market dynamics, such as the availability of renewable energy sources, supply-demand balance, transmission constraints, and regulatory changes.</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163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E76036A1-3888-65A9-A989-6C17EDD22931}"/>
              </a:ext>
            </a:extLst>
          </p:cNvPr>
          <p:cNvSpPr>
            <a:spLocks noGrp="1"/>
          </p:cNvSpPr>
          <p:nvPr>
            <p:ph type="title"/>
          </p:nvPr>
        </p:nvSpPr>
        <p:spPr>
          <a:xfrm>
            <a:off x="1143001" y="1203678"/>
            <a:ext cx="3894412" cy="2028707"/>
          </a:xfrm>
        </p:spPr>
        <p:txBody>
          <a:bodyPr anchor="t">
            <a:normAutofit/>
          </a:bodyPr>
          <a:lstStyle/>
          <a:p>
            <a:r>
              <a:rPr lang="en-US" dirty="0"/>
              <a:t>TIME OF USE ANALYSIS</a:t>
            </a:r>
          </a:p>
        </p:txBody>
      </p:sp>
      <p:sp>
        <p:nvSpPr>
          <p:cNvPr id="3" name="Content Placeholder 2">
            <a:extLst>
              <a:ext uri="{FF2B5EF4-FFF2-40B4-BE49-F238E27FC236}">
                <a16:creationId xmlns="" xmlns:a16="http://schemas.microsoft.com/office/drawing/2014/main" id="{844AF6D7-FD92-D3D8-2535-C64C1B9356F5}"/>
              </a:ext>
            </a:extLst>
          </p:cNvPr>
          <p:cNvSpPr>
            <a:spLocks noGrp="1"/>
          </p:cNvSpPr>
          <p:nvPr>
            <p:ph idx="1"/>
          </p:nvPr>
        </p:nvSpPr>
        <p:spPr>
          <a:xfrm>
            <a:off x="5582944" y="555022"/>
            <a:ext cx="5595452" cy="4268582"/>
          </a:xfrm>
        </p:spPr>
        <p:txBody>
          <a:bodyPr vert="horz" lIns="91440" tIns="45720" rIns="91440" bIns="45720" rtlCol="0" anchor="b">
            <a:normAutofit/>
          </a:bodyPr>
          <a:lstStyle/>
          <a:p>
            <a:pPr algn="just"/>
            <a:r>
              <a:rPr lang="en-US" dirty="0">
                <a:latin typeface="Consolas"/>
                <a:ea typeface="+mn-lt"/>
                <a:cs typeface="+mn-lt"/>
              </a:rPr>
              <a:t>Some regions have time-of-use pricing structures where prices vary based on the time of day. Incorporating this information can be crucial for accurate predictions.</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859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28CAF6A9-38D1-D1E5-F6CC-F76D1C371336}"/>
              </a:ext>
            </a:extLst>
          </p:cNvPr>
          <p:cNvSpPr>
            <a:spLocks noGrp="1"/>
          </p:cNvSpPr>
          <p:nvPr>
            <p:ph type="title"/>
          </p:nvPr>
        </p:nvSpPr>
        <p:spPr>
          <a:xfrm>
            <a:off x="1143001" y="1203678"/>
            <a:ext cx="3894412" cy="2028707"/>
          </a:xfrm>
        </p:spPr>
        <p:txBody>
          <a:bodyPr anchor="t">
            <a:normAutofit/>
          </a:bodyPr>
          <a:lstStyle/>
          <a:p>
            <a:r>
              <a:rPr lang="en-US" dirty="0"/>
              <a:t>MACHINE LEARNING ENSEMBLES</a:t>
            </a:r>
          </a:p>
        </p:txBody>
      </p:sp>
      <p:sp>
        <p:nvSpPr>
          <p:cNvPr id="3" name="Content Placeholder 2">
            <a:extLst>
              <a:ext uri="{FF2B5EF4-FFF2-40B4-BE49-F238E27FC236}">
                <a16:creationId xmlns="" xmlns:a16="http://schemas.microsoft.com/office/drawing/2014/main" id="{4F9472ED-7BE5-8C63-1008-8963829B4B55}"/>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ea typeface="+mn-lt"/>
                <a:cs typeface="+mn-lt"/>
              </a:rPr>
              <a:t>Combine multiple machine learning models to create an ensemble for more robust predictions. Techniques like stacking and bagging can be helpful.</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356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29AB5D-D445-213C-2788-376B11C28CD9}"/>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 xmlns:a16="http://schemas.microsoft.com/office/drawing/2014/main" id="{4A1AB01A-8EC9-E5A9-8D28-2ED9715EBFBF}"/>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2E95D3"/>
                </a:solidFill>
                <a:latin typeface="Consolas"/>
                <a:ea typeface="+mn-lt"/>
                <a:cs typeface="+mn-lt"/>
              </a:rPr>
              <a:t>from</a:t>
            </a:r>
            <a:r>
              <a:rPr lang="en-US" dirty="0">
                <a:latin typeface="Consolas"/>
                <a:ea typeface="+mn-lt"/>
                <a:cs typeface="+mn-lt"/>
              </a:rPr>
              <a:t> </a:t>
            </a:r>
            <a:r>
              <a:rPr lang="en-US" dirty="0" err="1">
                <a:latin typeface="Consolas"/>
                <a:ea typeface="+mn-lt"/>
                <a:cs typeface="+mn-lt"/>
              </a:rPr>
              <a:t>sklearn.ensemble</a:t>
            </a:r>
            <a:r>
              <a:rPr lang="en-US" dirty="0">
                <a:latin typeface="Consolas"/>
                <a:ea typeface="+mn-lt"/>
                <a:cs typeface="+mn-lt"/>
              </a:rPr>
              <a:t> </a:t>
            </a:r>
            <a:r>
              <a:rPr lang="en-US" dirty="0">
                <a:solidFill>
                  <a:srgbClr val="2E95D3"/>
                </a:solidFill>
                <a:latin typeface="Consolas"/>
                <a:ea typeface="+mn-lt"/>
                <a:cs typeface="+mn-lt"/>
              </a:rPr>
              <a:t>import</a:t>
            </a:r>
            <a:r>
              <a:rPr lang="en-US" dirty="0">
                <a:latin typeface="Consolas"/>
                <a:ea typeface="+mn-lt"/>
                <a:cs typeface="+mn-lt"/>
              </a:rPr>
              <a:t> </a:t>
            </a:r>
            <a:r>
              <a:rPr lang="en-US" dirty="0" err="1">
                <a:latin typeface="Consolas"/>
                <a:ea typeface="+mn-lt"/>
                <a:cs typeface="+mn-lt"/>
              </a:rPr>
              <a:t>RandomForestRegressor</a:t>
            </a:r>
            <a:r>
              <a:rPr lang="en-US" dirty="0">
                <a:latin typeface="Consolas"/>
                <a:ea typeface="+mn-lt"/>
                <a:cs typeface="+mn-lt"/>
              </a:rPr>
              <a:t>  </a:t>
            </a:r>
          </a:p>
          <a:p>
            <a:pPr marL="0" indent="0">
              <a:buNone/>
            </a:pPr>
            <a:r>
              <a:rPr lang="en-US" dirty="0">
                <a:latin typeface="Consolas"/>
                <a:ea typeface="+mn-lt"/>
                <a:cs typeface="+mn-lt"/>
              </a:rPr>
              <a:t>model = </a:t>
            </a:r>
            <a:r>
              <a:rPr lang="en-US" dirty="0" err="1">
                <a:latin typeface="Consolas"/>
                <a:ea typeface="+mn-lt"/>
                <a:cs typeface="+mn-lt"/>
              </a:rPr>
              <a:t>RandomForestRegressor</a:t>
            </a:r>
            <a:r>
              <a:rPr lang="en-US" dirty="0">
                <a:latin typeface="Consolas"/>
                <a:ea typeface="+mn-lt"/>
                <a:cs typeface="+mn-lt"/>
              </a:rPr>
              <a:t>(</a:t>
            </a:r>
            <a:r>
              <a:rPr lang="en-US" dirty="0" err="1">
                <a:latin typeface="Consolas"/>
                <a:ea typeface="+mn-lt"/>
                <a:cs typeface="+mn-lt"/>
              </a:rPr>
              <a:t>n_estimators</a:t>
            </a:r>
            <a:r>
              <a:rPr lang="en-US" dirty="0">
                <a:latin typeface="Consolas"/>
                <a:ea typeface="+mn-lt"/>
                <a:cs typeface="+mn-lt"/>
              </a:rPr>
              <a:t>=</a:t>
            </a:r>
            <a:r>
              <a:rPr lang="en-US" dirty="0">
                <a:solidFill>
                  <a:srgbClr val="DF3079"/>
                </a:solidFill>
                <a:latin typeface="Consolas"/>
                <a:ea typeface="+mn-lt"/>
                <a:cs typeface="+mn-lt"/>
              </a:rPr>
              <a:t>100</a:t>
            </a:r>
            <a:r>
              <a:rPr lang="en-US" dirty="0">
                <a:latin typeface="Consolas"/>
                <a:ea typeface="+mn-lt"/>
                <a:cs typeface="+mn-lt"/>
              </a:rPr>
              <a:t>)</a:t>
            </a:r>
          </a:p>
          <a:p>
            <a:pPr marL="0" indent="0">
              <a:buNone/>
            </a:pPr>
            <a:r>
              <a:rPr lang="en-US" dirty="0" err="1">
                <a:latin typeface="Consolas"/>
                <a:ea typeface="+mn-lt"/>
                <a:cs typeface="+mn-lt"/>
              </a:rPr>
              <a:t>model.fit</a:t>
            </a:r>
            <a:r>
              <a:rPr lang="en-US" dirty="0">
                <a:latin typeface="Consolas"/>
                <a:ea typeface="+mn-lt"/>
                <a:cs typeface="+mn-lt"/>
              </a:rPr>
              <a:t>(</a:t>
            </a:r>
            <a:r>
              <a:rPr lang="en-US" dirty="0" err="1">
                <a:latin typeface="Consolas"/>
                <a:ea typeface="+mn-lt"/>
                <a:cs typeface="+mn-lt"/>
              </a:rPr>
              <a:t>X_train</a:t>
            </a:r>
            <a:r>
              <a:rPr lang="en-US" dirty="0">
                <a:latin typeface="Consolas"/>
                <a:ea typeface="+mn-lt"/>
                <a:cs typeface="+mn-lt"/>
              </a:rPr>
              <a:t>, </a:t>
            </a:r>
            <a:r>
              <a:rPr lang="en-US" dirty="0" err="1">
                <a:latin typeface="Consolas"/>
                <a:ea typeface="+mn-lt"/>
                <a:cs typeface="+mn-lt"/>
              </a:rPr>
              <a:t>y_train</a:t>
            </a:r>
            <a:r>
              <a:rPr lang="en-US" dirty="0">
                <a:latin typeface="Consolas"/>
                <a:ea typeface="+mn-lt"/>
                <a:cs typeface="+mn-lt"/>
              </a:rPr>
              <a:t>) </a:t>
            </a:r>
          </a:p>
          <a:p>
            <a:pPr marL="0" indent="0">
              <a:buNone/>
            </a:pPr>
            <a:r>
              <a:rPr lang="en-US" dirty="0" err="1">
                <a:latin typeface="Consolas"/>
                <a:ea typeface="+mn-lt"/>
                <a:cs typeface="+mn-lt"/>
              </a:rPr>
              <a:t>y_pred</a:t>
            </a:r>
            <a:r>
              <a:rPr lang="en-US" dirty="0">
                <a:latin typeface="Consolas"/>
                <a:ea typeface="+mn-lt"/>
                <a:cs typeface="+mn-lt"/>
              </a:rPr>
              <a:t> = </a:t>
            </a:r>
            <a:r>
              <a:rPr lang="en-US" dirty="0" err="1">
                <a:latin typeface="Consolas"/>
                <a:ea typeface="+mn-lt"/>
                <a:cs typeface="+mn-lt"/>
              </a:rPr>
              <a:t>model.predict</a:t>
            </a:r>
            <a:r>
              <a:rPr lang="en-US" dirty="0">
                <a:latin typeface="Consolas"/>
                <a:ea typeface="+mn-lt"/>
                <a:cs typeface="+mn-lt"/>
              </a:rPr>
              <a:t>(</a:t>
            </a:r>
            <a:r>
              <a:rPr lang="en-US" dirty="0" err="1">
                <a:latin typeface="Consolas"/>
                <a:ea typeface="+mn-lt"/>
                <a:cs typeface="+mn-lt"/>
              </a:rPr>
              <a:t>X_test</a:t>
            </a:r>
            <a:r>
              <a:rPr lang="en-US" dirty="0">
                <a:latin typeface="Consolas"/>
                <a:ea typeface="+mn-lt"/>
                <a:cs typeface="+mn-lt"/>
              </a:rPr>
              <a:t>)</a:t>
            </a:r>
            <a:endParaRPr lang="en-US">
              <a:latin typeface="Consolas"/>
            </a:endParaRPr>
          </a:p>
        </p:txBody>
      </p:sp>
    </p:spTree>
    <p:extLst>
      <p:ext uri="{BB962C8B-B14F-4D97-AF65-F5344CB8AC3E}">
        <p14:creationId xmlns:p14="http://schemas.microsoft.com/office/powerpoint/2010/main" val="3851650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613D117D-374B-3232-F46C-51C74E273047}"/>
              </a:ext>
            </a:extLst>
          </p:cNvPr>
          <p:cNvSpPr>
            <a:spLocks noGrp="1"/>
          </p:cNvSpPr>
          <p:nvPr>
            <p:ph type="title"/>
          </p:nvPr>
        </p:nvSpPr>
        <p:spPr>
          <a:xfrm>
            <a:off x="1143001" y="1203678"/>
            <a:ext cx="3894412" cy="2028707"/>
          </a:xfrm>
        </p:spPr>
        <p:txBody>
          <a:bodyPr anchor="t">
            <a:normAutofit/>
          </a:bodyPr>
          <a:lstStyle/>
          <a:p>
            <a:r>
              <a:rPr lang="en-US" dirty="0"/>
              <a:t>ANALOMY DETECTION</a:t>
            </a:r>
          </a:p>
        </p:txBody>
      </p:sp>
      <p:sp>
        <p:nvSpPr>
          <p:cNvPr id="3" name="Content Placeholder 2">
            <a:extLst>
              <a:ext uri="{FF2B5EF4-FFF2-40B4-BE49-F238E27FC236}">
                <a16:creationId xmlns="" xmlns:a16="http://schemas.microsoft.com/office/drawing/2014/main" id="{E4B95ACB-0F85-3F52-BAAA-8B3EDA2F443D}"/>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rPr>
              <a:t>Implement anomaly detection techniques to identify sudden and unexpected price changes. These anomalies may be due to market manipulation or unforeseen events.</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033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2F0052-3B2F-7185-B396-24F1DCB6EA80}"/>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 xmlns:a16="http://schemas.microsoft.com/office/drawing/2014/main" id="{D81E237B-F714-2D95-49EB-2F576A46435C}"/>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2E95D3"/>
                </a:solidFill>
                <a:latin typeface="Calibri"/>
                <a:ea typeface="Calibri"/>
                <a:cs typeface="Calibri"/>
              </a:rPr>
              <a:t>from</a:t>
            </a:r>
            <a:r>
              <a:rPr lang="en-US" dirty="0">
                <a:latin typeface="Calibri"/>
                <a:ea typeface="Calibri"/>
                <a:cs typeface="Calibri"/>
              </a:rPr>
              <a:t> </a:t>
            </a:r>
            <a:r>
              <a:rPr lang="en-US" dirty="0" err="1">
                <a:latin typeface="Calibri"/>
                <a:ea typeface="Calibri"/>
                <a:cs typeface="Calibri"/>
              </a:rPr>
              <a:t>sklearn.ensemble</a:t>
            </a:r>
            <a:r>
              <a:rPr lang="en-US" dirty="0">
                <a:latin typeface="Calibri"/>
                <a:ea typeface="Calibri"/>
                <a:cs typeface="Calibri"/>
              </a:rPr>
              <a:t> </a:t>
            </a:r>
            <a:r>
              <a:rPr lang="en-US" dirty="0">
                <a:solidFill>
                  <a:srgbClr val="2E95D3"/>
                </a:solidFill>
                <a:latin typeface="Calibri"/>
                <a:ea typeface="Calibri"/>
                <a:cs typeface="Calibri"/>
              </a:rPr>
              <a:t>import</a:t>
            </a:r>
            <a:r>
              <a:rPr lang="en-US" dirty="0">
                <a:latin typeface="Calibri"/>
                <a:ea typeface="Calibri"/>
                <a:cs typeface="Calibri"/>
              </a:rPr>
              <a:t> </a:t>
            </a:r>
            <a:r>
              <a:rPr lang="en-US" dirty="0" err="1">
                <a:latin typeface="Calibri"/>
                <a:ea typeface="Calibri"/>
                <a:cs typeface="Calibri"/>
              </a:rPr>
              <a:t>IsolationForest</a:t>
            </a:r>
            <a:r>
              <a:rPr lang="en-US" dirty="0">
                <a:latin typeface="Calibri"/>
                <a:ea typeface="Calibri"/>
                <a:cs typeface="Calibri"/>
              </a:rPr>
              <a:t> </a:t>
            </a:r>
          </a:p>
          <a:p>
            <a:pPr marL="0" indent="0">
              <a:buNone/>
            </a:pPr>
            <a:r>
              <a:rPr lang="en-US" dirty="0">
                <a:latin typeface="Calibri"/>
                <a:ea typeface="Calibri"/>
                <a:cs typeface="Calibri"/>
              </a:rPr>
              <a:t>model = </a:t>
            </a:r>
            <a:r>
              <a:rPr lang="en-US" dirty="0" err="1">
                <a:latin typeface="Calibri"/>
                <a:ea typeface="Calibri"/>
                <a:cs typeface="Calibri"/>
              </a:rPr>
              <a:t>IsolationForest</a:t>
            </a:r>
            <a:r>
              <a:rPr lang="en-US" dirty="0">
                <a:latin typeface="Calibri"/>
                <a:ea typeface="Calibri"/>
                <a:cs typeface="Calibri"/>
              </a:rPr>
              <a:t>(contamination=</a:t>
            </a:r>
            <a:r>
              <a:rPr lang="en-US" dirty="0">
                <a:solidFill>
                  <a:srgbClr val="DF3079"/>
                </a:solidFill>
                <a:latin typeface="Calibri"/>
                <a:ea typeface="Calibri"/>
                <a:cs typeface="Calibri"/>
              </a:rPr>
              <a:t>0.05</a:t>
            </a:r>
            <a:r>
              <a:rPr lang="en-US" dirty="0">
                <a:latin typeface="Calibri"/>
                <a:ea typeface="Calibri"/>
                <a:cs typeface="Calibri"/>
              </a:rPr>
              <a:t>) </a:t>
            </a:r>
          </a:p>
          <a:p>
            <a:pPr marL="0" indent="0">
              <a:buNone/>
            </a:pPr>
            <a:r>
              <a:rPr lang="en-US" dirty="0">
                <a:latin typeface="Calibri"/>
                <a:ea typeface="Calibri"/>
                <a:cs typeface="Calibri"/>
              </a:rPr>
              <a:t>outliers = </a:t>
            </a:r>
            <a:r>
              <a:rPr lang="en-US" dirty="0" err="1">
                <a:latin typeface="Calibri"/>
                <a:ea typeface="Calibri"/>
                <a:cs typeface="Calibri"/>
              </a:rPr>
              <a:t>model.fit_predict</a:t>
            </a:r>
            <a:r>
              <a:rPr lang="en-US" dirty="0">
                <a:latin typeface="Calibri"/>
                <a:ea typeface="Calibri"/>
                <a:cs typeface="Calibri"/>
              </a:rPr>
              <a:t>(</a:t>
            </a:r>
            <a:r>
              <a:rPr lang="en-US" dirty="0" err="1">
                <a:latin typeface="Calibri"/>
                <a:ea typeface="Calibri"/>
                <a:cs typeface="Calibri"/>
              </a:rPr>
              <a:t>price_data</a:t>
            </a:r>
            <a:r>
              <a:rPr lang="en-US" dirty="0">
                <a:latin typeface="Calibri"/>
                <a:ea typeface="Calibri"/>
                <a:cs typeface="Calibri"/>
              </a:rPr>
              <a:t>) </a:t>
            </a:r>
          </a:p>
          <a:p>
            <a:pPr marL="0" indent="0">
              <a:buNone/>
            </a:pPr>
            <a:r>
              <a:rPr lang="en-US" dirty="0">
                <a:latin typeface="Calibri"/>
                <a:ea typeface="Calibri"/>
                <a:cs typeface="Calibri"/>
              </a:rPr>
              <a:t>anomalies = </a:t>
            </a:r>
            <a:r>
              <a:rPr lang="en-US" dirty="0" err="1">
                <a:latin typeface="Calibri"/>
                <a:ea typeface="Calibri"/>
                <a:cs typeface="Calibri"/>
              </a:rPr>
              <a:t>price_data</a:t>
            </a:r>
            <a:r>
              <a:rPr lang="en-US" dirty="0">
                <a:latin typeface="Calibri"/>
                <a:ea typeface="Calibri"/>
                <a:cs typeface="Calibri"/>
              </a:rPr>
              <a:t>[outliers == -</a:t>
            </a:r>
            <a:r>
              <a:rPr lang="en-US" dirty="0">
                <a:solidFill>
                  <a:srgbClr val="DF3079"/>
                </a:solidFill>
                <a:latin typeface="Calibri"/>
                <a:ea typeface="Calibri"/>
                <a:cs typeface="Calibri"/>
              </a:rPr>
              <a:t>1</a:t>
            </a:r>
            <a:r>
              <a:rPr lang="en-US" dirty="0">
                <a:latin typeface="Calibri"/>
                <a:ea typeface="Calibri"/>
                <a:cs typeface="Calibri"/>
              </a:rPr>
              <a:t>]</a:t>
            </a:r>
          </a:p>
        </p:txBody>
      </p:sp>
    </p:spTree>
    <p:extLst>
      <p:ext uri="{BB962C8B-B14F-4D97-AF65-F5344CB8AC3E}">
        <p14:creationId xmlns:p14="http://schemas.microsoft.com/office/powerpoint/2010/main" val="45404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9AF8576F-ACC6-3642-8579-FD23D7CCDD70}"/>
              </a:ext>
            </a:extLst>
          </p:cNvPr>
          <p:cNvSpPr>
            <a:spLocks noGrp="1"/>
          </p:cNvSpPr>
          <p:nvPr>
            <p:ph type="title"/>
          </p:nvPr>
        </p:nvSpPr>
        <p:spPr>
          <a:xfrm>
            <a:off x="1143001" y="1203678"/>
            <a:ext cx="3894412" cy="2028707"/>
          </a:xfrm>
        </p:spPr>
        <p:txBody>
          <a:bodyPr anchor="t">
            <a:normAutofit/>
          </a:bodyPr>
          <a:lstStyle/>
          <a:p>
            <a:r>
              <a:rPr lang="en-US" dirty="0"/>
              <a:t>ELECTRICITY PRICE PREDICITON</a:t>
            </a:r>
          </a:p>
        </p:txBody>
      </p:sp>
      <p:sp>
        <p:nvSpPr>
          <p:cNvPr id="3" name="Content Placeholder 2">
            <a:extLst>
              <a:ext uri="{FF2B5EF4-FFF2-40B4-BE49-F238E27FC236}">
                <a16:creationId xmlns="" xmlns:a16="http://schemas.microsoft.com/office/drawing/2014/main" id="{0C7F2C7A-EA3B-A26C-DBDB-E3F38A6C1A2A}"/>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ctr"/>
            <a:r>
              <a:rPr lang="en-US" b="1" dirty="0">
                <a:latin typeface="Microsoft YaHei"/>
                <a:ea typeface="Microsoft YaHei"/>
              </a:rPr>
              <a:t>INTRODUCTION</a:t>
            </a:r>
            <a:endParaRPr lang="en-US" b="1">
              <a:latin typeface="Microsoft YaHei"/>
              <a:ea typeface="Microsoft YaHei"/>
            </a:endParaRPr>
          </a:p>
          <a:p>
            <a:pPr algn="ctr"/>
            <a:r>
              <a:rPr lang="en-US" b="1" dirty="0">
                <a:latin typeface="Microsoft YaHei"/>
                <a:ea typeface="Microsoft YaHei"/>
              </a:rPr>
              <a:t>ANALYSIS NEEDED</a:t>
            </a:r>
            <a:endParaRPr lang="en-US" b="1">
              <a:latin typeface="Microsoft YaHei"/>
              <a:ea typeface="Microsoft YaHei"/>
            </a:endParaRPr>
          </a:p>
          <a:p>
            <a:pPr algn="ctr"/>
            <a:r>
              <a:rPr lang="en-US" b="1" dirty="0">
                <a:latin typeface="Microsoft YaHei"/>
                <a:ea typeface="Microsoft YaHei"/>
              </a:rPr>
              <a:t>DESIGN THINKING </a:t>
            </a:r>
            <a:endParaRPr lang="en-US" b="1">
              <a:latin typeface="Microsoft YaHei"/>
              <a:ea typeface="Microsoft YaHei"/>
            </a:endParaRPr>
          </a:p>
          <a:p>
            <a:pPr algn="ctr"/>
            <a:r>
              <a:rPr lang="en-US" b="1" dirty="0">
                <a:latin typeface="Microsoft YaHei"/>
                <a:ea typeface="Microsoft YaHei"/>
              </a:rPr>
              <a:t>CODE</a:t>
            </a:r>
            <a:endParaRPr lang="en-US" b="1">
              <a:latin typeface="Microsoft YaHei"/>
              <a:ea typeface="Microsoft YaHei"/>
            </a:endParaRPr>
          </a:p>
          <a:p>
            <a:pPr algn="ctr"/>
            <a:r>
              <a:rPr lang="en-US" b="1" dirty="0">
                <a:latin typeface="Microsoft YaHei"/>
                <a:ea typeface="Microsoft YaHei"/>
              </a:rPr>
              <a:t>CONCLUSION</a:t>
            </a:r>
            <a:endParaRPr lang="en-US" b="1">
              <a:latin typeface="Microsoft YaHei"/>
              <a:ea typeface="Microsoft YaHei"/>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12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C28AC838-92EA-6CF2-0451-B768AAB052B2}"/>
              </a:ext>
            </a:extLst>
          </p:cNvPr>
          <p:cNvSpPr>
            <a:spLocks noGrp="1"/>
          </p:cNvSpPr>
          <p:nvPr>
            <p:ph type="title"/>
          </p:nvPr>
        </p:nvSpPr>
        <p:spPr>
          <a:xfrm>
            <a:off x="1143001" y="1203678"/>
            <a:ext cx="3894412" cy="2028707"/>
          </a:xfrm>
        </p:spPr>
        <p:txBody>
          <a:bodyPr anchor="t">
            <a:normAutofit/>
          </a:bodyPr>
          <a:lstStyle/>
          <a:p>
            <a:r>
              <a:rPr lang="en-US" dirty="0"/>
              <a:t>BACKTESTING AND EVALUATION</a:t>
            </a:r>
            <a:endParaRPr lang="en-US">
              <a:ea typeface="+mj-lt"/>
              <a:cs typeface="+mj-lt"/>
            </a:endParaRPr>
          </a:p>
        </p:txBody>
      </p:sp>
      <p:sp>
        <p:nvSpPr>
          <p:cNvPr id="3" name="Content Placeholder 2">
            <a:extLst>
              <a:ext uri="{FF2B5EF4-FFF2-40B4-BE49-F238E27FC236}">
                <a16:creationId xmlns="" xmlns:a16="http://schemas.microsoft.com/office/drawing/2014/main" id="{EBA678D8-09E2-3781-C281-CD0C55BFC304}"/>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ea typeface="+mn-lt"/>
                <a:cs typeface="+mn-lt"/>
              </a:rPr>
              <a:t>Regularly </a:t>
            </a:r>
            <a:r>
              <a:rPr lang="en-US" err="1">
                <a:latin typeface="Consolas"/>
                <a:ea typeface="+mn-lt"/>
                <a:cs typeface="+mn-lt"/>
              </a:rPr>
              <a:t>backtest</a:t>
            </a:r>
            <a:r>
              <a:rPr lang="en-US" dirty="0">
                <a:latin typeface="Consolas"/>
                <a:ea typeface="+mn-lt"/>
                <a:cs typeface="+mn-lt"/>
              </a:rPr>
              <a:t> your models and evaluate their performance using metrics like Mean Absolute Error (MAE), Mean Squared Error (MSE), or Root Mean Squared Error (RMSE).</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01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926BC624-B020-BB6A-C143-B6E49558F93F}"/>
              </a:ext>
            </a:extLst>
          </p:cNvPr>
          <p:cNvSpPr>
            <a:spLocks noGrp="1"/>
          </p:cNvSpPr>
          <p:nvPr>
            <p:ph type="title"/>
          </p:nvPr>
        </p:nvSpPr>
        <p:spPr>
          <a:xfrm>
            <a:off x="1143001" y="1203678"/>
            <a:ext cx="3894412" cy="2028707"/>
          </a:xfrm>
        </p:spPr>
        <p:txBody>
          <a:bodyPr anchor="t">
            <a:normAutofit/>
          </a:bodyPr>
          <a:lstStyle/>
          <a:p>
            <a:r>
              <a:rPr lang="en-US" dirty="0"/>
              <a:t>DATA SOURCES</a:t>
            </a:r>
          </a:p>
        </p:txBody>
      </p:sp>
      <p:sp>
        <p:nvSpPr>
          <p:cNvPr id="3" name="Content Placeholder 2">
            <a:extLst>
              <a:ext uri="{FF2B5EF4-FFF2-40B4-BE49-F238E27FC236}">
                <a16:creationId xmlns="" xmlns:a16="http://schemas.microsoft.com/office/drawing/2014/main" id="{3C401D95-B62C-1291-0090-5CA7618ADE7D}"/>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ea typeface="+mn-lt"/>
                <a:cs typeface="+mn-lt"/>
              </a:rPr>
              <a:t>Access a wide range of data sources, including market data, historical electricity prices, weather data, and more. Ensure data quality and consistency.</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837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E3B1DEAD-5D04-59B4-2F4C-DF33AFEB183C}"/>
              </a:ext>
            </a:extLst>
          </p:cNvPr>
          <p:cNvSpPr>
            <a:spLocks noGrp="1"/>
          </p:cNvSpPr>
          <p:nvPr>
            <p:ph type="title"/>
          </p:nvPr>
        </p:nvSpPr>
        <p:spPr>
          <a:xfrm>
            <a:off x="1143001" y="1203678"/>
            <a:ext cx="3894412" cy="2028707"/>
          </a:xfrm>
        </p:spPr>
        <p:txBody>
          <a:bodyPr anchor="t">
            <a:normAutofit/>
          </a:bodyPr>
          <a:lstStyle/>
          <a:p>
            <a:r>
              <a:rPr lang="en-US" dirty="0"/>
              <a:t>REGULATORY CHANGES</a:t>
            </a:r>
          </a:p>
        </p:txBody>
      </p:sp>
      <p:sp>
        <p:nvSpPr>
          <p:cNvPr id="3" name="Content Placeholder 2">
            <a:extLst>
              <a:ext uri="{FF2B5EF4-FFF2-40B4-BE49-F238E27FC236}">
                <a16:creationId xmlns="" xmlns:a16="http://schemas.microsoft.com/office/drawing/2014/main" id="{007C3ED8-6772-23ED-9249-062FBBF1149D}"/>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rPr>
              <a:t>Stay informed about regulatory changes and their potential impacts on electricity prices. Incorporate this information into your analysis.</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030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0A0F1732-AFE2-9380-40E5-798068400E92}"/>
              </a:ext>
            </a:extLst>
          </p:cNvPr>
          <p:cNvSpPr>
            <a:spLocks noGrp="1"/>
          </p:cNvSpPr>
          <p:nvPr>
            <p:ph type="title"/>
          </p:nvPr>
        </p:nvSpPr>
        <p:spPr>
          <a:xfrm>
            <a:off x="1143001" y="1203678"/>
            <a:ext cx="3894412" cy="2028707"/>
          </a:xfrm>
        </p:spPr>
        <p:txBody>
          <a:bodyPr anchor="t">
            <a:normAutofit/>
          </a:bodyPr>
          <a:lstStyle/>
          <a:p>
            <a:r>
              <a:rPr lang="en-US" sz="3700"/>
              <a:t>MACHINE LEARNING AND LIBRARIES</a:t>
            </a:r>
          </a:p>
        </p:txBody>
      </p:sp>
      <p:sp>
        <p:nvSpPr>
          <p:cNvPr id="3" name="Content Placeholder 2">
            <a:extLst>
              <a:ext uri="{FF2B5EF4-FFF2-40B4-BE49-F238E27FC236}">
                <a16:creationId xmlns="" xmlns:a16="http://schemas.microsoft.com/office/drawing/2014/main" id="{A1B9D763-083A-DA50-ACA3-3D31706F41BA}"/>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ea typeface="+mn-lt"/>
                <a:cs typeface="+mn-lt"/>
              </a:rPr>
              <a:t>Utilize machine learning libraries such as scikit-learn, TensorFlow, or </a:t>
            </a:r>
            <a:r>
              <a:rPr lang="en-US" dirty="0" err="1">
                <a:latin typeface="Consolas"/>
                <a:ea typeface="+mn-lt"/>
                <a:cs typeface="+mn-lt"/>
              </a:rPr>
              <a:t>PyTorch</a:t>
            </a:r>
            <a:r>
              <a:rPr lang="en-US" dirty="0">
                <a:latin typeface="Consolas"/>
                <a:ea typeface="+mn-lt"/>
                <a:cs typeface="+mn-lt"/>
              </a:rPr>
              <a:t>, and platforms like Python or R for analysis and modeling.</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787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FF10620F-8A01-0BC4-37FC-63E0990C437C}"/>
              </a:ext>
            </a:extLst>
          </p:cNvPr>
          <p:cNvSpPr>
            <a:spLocks noGrp="1"/>
          </p:cNvSpPr>
          <p:nvPr>
            <p:ph type="title"/>
          </p:nvPr>
        </p:nvSpPr>
        <p:spPr>
          <a:xfrm>
            <a:off x="682926" y="1002395"/>
            <a:ext cx="3894412" cy="2028707"/>
          </a:xfrm>
        </p:spPr>
        <p:txBody>
          <a:bodyPr anchor="t">
            <a:normAutofit/>
          </a:bodyPr>
          <a:lstStyle/>
          <a:p>
            <a:r>
              <a:rPr lang="en-US" dirty="0"/>
              <a:t>REAL-TIME DATA INTEGRATION</a:t>
            </a:r>
          </a:p>
        </p:txBody>
      </p:sp>
      <p:sp>
        <p:nvSpPr>
          <p:cNvPr id="3" name="Content Placeholder 2">
            <a:extLst>
              <a:ext uri="{FF2B5EF4-FFF2-40B4-BE49-F238E27FC236}">
                <a16:creationId xmlns="" xmlns:a16="http://schemas.microsoft.com/office/drawing/2014/main" id="{407C7602-B349-0224-7E64-0DC1BF318BE7}"/>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ea typeface="+mn-lt"/>
                <a:cs typeface="+mn-lt"/>
              </a:rPr>
              <a:t>Implement real-time data feeds for up-to-the-minute information that can affect electricity prices.</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28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54F20867-41B0-484D-9DA7-0FC742D31A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 xmlns:a16="http://schemas.microsoft.com/office/drawing/2014/main" id="{E37FD100-AD6C-4FB9-B662-CC1C2F000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E7C1856-5108-0E62-F747-963D500921B6}"/>
              </a:ext>
            </a:extLst>
          </p:cNvPr>
          <p:cNvSpPr>
            <a:spLocks noGrp="1"/>
          </p:cNvSpPr>
          <p:nvPr>
            <p:ph type="title"/>
          </p:nvPr>
        </p:nvSpPr>
        <p:spPr>
          <a:xfrm>
            <a:off x="1143000" y="872937"/>
            <a:ext cx="8862060" cy="1360898"/>
          </a:xfrm>
        </p:spPr>
        <p:txBody>
          <a:bodyPr>
            <a:normAutofit/>
          </a:bodyPr>
          <a:lstStyle/>
          <a:p>
            <a:r>
              <a:rPr lang="en-US" dirty="0"/>
              <a:t>PROGRAM</a:t>
            </a:r>
          </a:p>
        </p:txBody>
      </p:sp>
      <p:sp>
        <p:nvSpPr>
          <p:cNvPr id="3" name="Content Placeholder 2">
            <a:extLst>
              <a:ext uri="{FF2B5EF4-FFF2-40B4-BE49-F238E27FC236}">
                <a16:creationId xmlns="" xmlns:a16="http://schemas.microsoft.com/office/drawing/2014/main" id="{728A39BA-19FB-6DAB-7E19-BB05B97EF34C}"/>
              </a:ext>
            </a:extLst>
          </p:cNvPr>
          <p:cNvSpPr>
            <a:spLocks noGrp="1"/>
          </p:cNvSpPr>
          <p:nvPr>
            <p:ph idx="1"/>
          </p:nvPr>
        </p:nvSpPr>
        <p:spPr>
          <a:xfrm>
            <a:off x="1142999" y="2332029"/>
            <a:ext cx="6972301" cy="3524486"/>
          </a:xfrm>
        </p:spPr>
        <p:txBody>
          <a:bodyPr vert="horz" lIns="91440" tIns="45720" rIns="91440" bIns="45720" rtlCol="0">
            <a:normAutofit/>
          </a:bodyPr>
          <a:lstStyle/>
          <a:p>
            <a:pPr marL="0" indent="0">
              <a:buNone/>
            </a:pPr>
            <a:r>
              <a:rPr lang="en-US" dirty="0">
                <a:latin typeface="Calibri"/>
                <a:ea typeface="+mn-lt"/>
                <a:cs typeface="+mn-lt"/>
              </a:rPr>
              <a:t>import pandas as pd</a:t>
            </a:r>
            <a:endParaRPr lang="en-US" dirty="0">
              <a:latin typeface="Calibri"/>
              <a:ea typeface="Calibri"/>
              <a:cs typeface="Calibri"/>
            </a:endParaRPr>
          </a:p>
          <a:p>
            <a:pPr marL="0" indent="0">
              <a:buNone/>
            </a:pPr>
            <a:r>
              <a:rPr lang="en-US" dirty="0">
                <a:latin typeface="Calibri"/>
                <a:ea typeface="+mn-lt"/>
                <a:cs typeface="+mn-lt"/>
              </a:rPr>
              <a:t> # Load data from CSV files</a:t>
            </a:r>
            <a:endParaRPr lang="en-US" dirty="0">
              <a:latin typeface="Calibri"/>
              <a:ea typeface="Calibri"/>
              <a:cs typeface="Calibri"/>
            </a:endParaRPr>
          </a:p>
          <a:p>
            <a:pPr marL="0" indent="0">
              <a:buNone/>
            </a:pPr>
            <a:r>
              <a:rPr lang="en-US" dirty="0">
                <a:latin typeface="Calibri"/>
                <a:ea typeface="+mn-lt"/>
                <a:cs typeface="+mn-lt"/>
              </a:rPr>
              <a:t> </a:t>
            </a:r>
            <a:r>
              <a:rPr lang="en-US" dirty="0" err="1">
                <a:latin typeface="Calibri"/>
                <a:ea typeface="+mn-lt"/>
                <a:cs typeface="+mn-lt"/>
              </a:rPr>
              <a:t>electricity_data</a:t>
            </a:r>
            <a:r>
              <a:rPr lang="en-US" dirty="0">
                <a:latin typeface="Calibri"/>
                <a:ea typeface="+mn-lt"/>
                <a:cs typeface="+mn-lt"/>
              </a:rPr>
              <a:t> = </a:t>
            </a:r>
            <a:r>
              <a:rPr lang="en-US" dirty="0" err="1">
                <a:latin typeface="Calibri"/>
                <a:ea typeface="+mn-lt"/>
                <a:cs typeface="+mn-lt"/>
              </a:rPr>
              <a:t>pd.read_csv</a:t>
            </a:r>
            <a:r>
              <a:rPr lang="en-US" dirty="0">
                <a:latin typeface="Calibri"/>
                <a:ea typeface="+mn-lt"/>
                <a:cs typeface="+mn-lt"/>
              </a:rPr>
              <a:t>('electricity_data.csv')</a:t>
            </a:r>
            <a:endParaRPr lang="en-US">
              <a:latin typeface="Calibri"/>
              <a:ea typeface="Calibri"/>
              <a:cs typeface="Calibri"/>
            </a:endParaRPr>
          </a:p>
          <a:p>
            <a:pPr marL="0" indent="0">
              <a:buNone/>
            </a:pPr>
            <a:r>
              <a:rPr lang="en-US" dirty="0">
                <a:latin typeface="Calibri"/>
                <a:ea typeface="+mn-lt"/>
                <a:cs typeface="+mn-lt"/>
              </a:rPr>
              <a:t> </a:t>
            </a:r>
            <a:r>
              <a:rPr lang="en-US" dirty="0" err="1">
                <a:latin typeface="Calibri"/>
                <a:ea typeface="+mn-lt"/>
                <a:cs typeface="+mn-lt"/>
              </a:rPr>
              <a:t>weather_data</a:t>
            </a:r>
            <a:r>
              <a:rPr lang="en-US" dirty="0">
                <a:latin typeface="Calibri"/>
                <a:ea typeface="+mn-lt"/>
                <a:cs typeface="+mn-lt"/>
              </a:rPr>
              <a:t> = </a:t>
            </a:r>
            <a:r>
              <a:rPr lang="en-US" dirty="0" err="1">
                <a:latin typeface="Calibri"/>
                <a:ea typeface="+mn-lt"/>
                <a:cs typeface="+mn-lt"/>
              </a:rPr>
              <a:t>pd.read_csv</a:t>
            </a:r>
            <a:r>
              <a:rPr lang="en-US" dirty="0">
                <a:latin typeface="Calibri"/>
                <a:ea typeface="+mn-lt"/>
                <a:cs typeface="+mn-lt"/>
              </a:rPr>
              <a:t>('weather_data.csv') </a:t>
            </a:r>
            <a:endParaRPr lang="en-US" dirty="0">
              <a:latin typeface="Calibri"/>
              <a:ea typeface="Calibri"/>
              <a:cs typeface="Calibri"/>
            </a:endParaRPr>
          </a:p>
          <a:p>
            <a:pPr marL="0" indent="0">
              <a:buNone/>
            </a:pPr>
            <a:r>
              <a:rPr lang="en-US" dirty="0">
                <a:latin typeface="Calibri"/>
                <a:ea typeface="+mn-lt"/>
                <a:cs typeface="+mn-lt"/>
              </a:rPr>
              <a:t># Merge datasets based on a common key (e.g., date)</a:t>
            </a:r>
            <a:endParaRPr lang="en-US" dirty="0">
              <a:latin typeface="Calibri"/>
              <a:ea typeface="Calibri"/>
              <a:cs typeface="Calibri"/>
            </a:endParaRPr>
          </a:p>
          <a:p>
            <a:pPr marL="0" indent="0">
              <a:buNone/>
            </a:pPr>
            <a:r>
              <a:rPr lang="en-US" dirty="0">
                <a:latin typeface="Calibri"/>
                <a:ea typeface="+mn-lt"/>
                <a:cs typeface="+mn-lt"/>
              </a:rPr>
              <a:t> </a:t>
            </a:r>
            <a:r>
              <a:rPr lang="en-US" dirty="0" err="1">
                <a:latin typeface="Calibri"/>
                <a:ea typeface="+mn-lt"/>
                <a:cs typeface="+mn-lt"/>
              </a:rPr>
              <a:t>merged_data</a:t>
            </a:r>
            <a:r>
              <a:rPr lang="en-US" dirty="0">
                <a:latin typeface="Calibri"/>
                <a:ea typeface="+mn-lt"/>
                <a:cs typeface="+mn-lt"/>
              </a:rPr>
              <a:t> = </a:t>
            </a:r>
            <a:r>
              <a:rPr lang="en-US" dirty="0" err="1">
                <a:latin typeface="Calibri"/>
                <a:ea typeface="+mn-lt"/>
                <a:cs typeface="+mn-lt"/>
              </a:rPr>
              <a:t>electricity_data.merge</a:t>
            </a:r>
            <a:r>
              <a:rPr lang="en-US" dirty="0">
                <a:latin typeface="Calibri"/>
                <a:ea typeface="+mn-lt"/>
                <a:cs typeface="+mn-lt"/>
              </a:rPr>
              <a:t>(</a:t>
            </a:r>
            <a:r>
              <a:rPr lang="en-US" dirty="0" err="1">
                <a:latin typeface="Calibri"/>
                <a:ea typeface="+mn-lt"/>
                <a:cs typeface="+mn-lt"/>
              </a:rPr>
              <a:t>weather_data</a:t>
            </a:r>
            <a:r>
              <a:rPr lang="en-US" dirty="0">
                <a:latin typeface="Calibri"/>
                <a:ea typeface="+mn-lt"/>
                <a:cs typeface="+mn-lt"/>
              </a:rPr>
              <a:t>, on='Date')</a:t>
            </a:r>
            <a:endParaRPr lang="en-US">
              <a:latin typeface="Calibri"/>
              <a:ea typeface="Calibri"/>
              <a:cs typeface="Calibri"/>
            </a:endParaRPr>
          </a:p>
        </p:txBody>
      </p:sp>
      <p:cxnSp>
        <p:nvCxnSpPr>
          <p:cNvPr id="16" name="Straight Connector 15">
            <a:extLst>
              <a:ext uri="{FF2B5EF4-FFF2-40B4-BE49-F238E27FC236}">
                <a16:creationId xmlns="" xmlns:a16="http://schemas.microsoft.com/office/drawing/2014/main" id="{D0249902-6C42-4139-A46F-ADF022B8C1C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273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51B6C04-558B-4589-9DAF-564B19C7D2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A6956E1E-EF3B-4652-9F6E-487E31C70F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6A9FA879-FFBD-0DEB-7FF7-A5078CD40C11}"/>
              </a:ext>
            </a:extLst>
          </p:cNvPr>
          <p:cNvSpPr>
            <a:spLocks noGrp="1"/>
          </p:cNvSpPr>
          <p:nvPr>
            <p:ph type="title"/>
          </p:nvPr>
        </p:nvSpPr>
        <p:spPr>
          <a:xfrm>
            <a:off x="6857999" y="2165350"/>
            <a:ext cx="4190999" cy="3549649"/>
          </a:xfrm>
        </p:spPr>
        <p:txBody>
          <a:bodyPr anchor="b">
            <a:normAutofit/>
          </a:bodyPr>
          <a:lstStyle/>
          <a:p>
            <a:pPr algn="r"/>
            <a:r>
              <a:rPr lang="en-US" dirty="0"/>
              <a:t>CONCLUSION</a:t>
            </a:r>
            <a:endParaRPr lang="en-US"/>
          </a:p>
        </p:txBody>
      </p:sp>
      <p:sp>
        <p:nvSpPr>
          <p:cNvPr id="3" name="Content Placeholder 2">
            <a:extLst>
              <a:ext uri="{FF2B5EF4-FFF2-40B4-BE49-F238E27FC236}">
                <a16:creationId xmlns="" xmlns:a16="http://schemas.microsoft.com/office/drawing/2014/main" id="{B88508FA-C11B-B616-667A-5937092F4139}"/>
              </a:ext>
            </a:extLst>
          </p:cNvPr>
          <p:cNvSpPr>
            <a:spLocks noGrp="1"/>
          </p:cNvSpPr>
          <p:nvPr>
            <p:ph idx="1"/>
          </p:nvPr>
        </p:nvSpPr>
        <p:spPr>
          <a:xfrm>
            <a:off x="1143000" y="872935"/>
            <a:ext cx="4952999" cy="5026209"/>
          </a:xfrm>
        </p:spPr>
        <p:txBody>
          <a:bodyPr vert="horz" lIns="91440" tIns="45720" rIns="91440" bIns="45720" rtlCol="0" anchor="ctr">
            <a:normAutofit/>
          </a:bodyPr>
          <a:lstStyle/>
          <a:p>
            <a:pPr algn="just"/>
            <a:r>
              <a:rPr lang="en-US" dirty="0">
                <a:latin typeface="Consolas"/>
                <a:ea typeface="+mn-lt"/>
                <a:cs typeface="+mn-lt"/>
              </a:rPr>
              <a:t>Predicting electricity prices is a complex and dynamic task that requires a combination of various factors, data sources, and advanced analytical techniques</a:t>
            </a:r>
            <a:endParaRPr lang="en-US">
              <a:latin typeface="Consolas"/>
            </a:endParaRPr>
          </a:p>
        </p:txBody>
      </p:sp>
      <p:cxnSp>
        <p:nvCxnSpPr>
          <p:cNvPr id="12" name="Straight Connector 11">
            <a:extLst>
              <a:ext uri="{FF2B5EF4-FFF2-40B4-BE49-F238E27FC236}">
                <a16:creationId xmlns="" xmlns:a16="http://schemas.microsoft.com/office/drawing/2014/main" id="{8E4AF9CC-5349-4154-96CC-A2BD0D63F67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526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5CD60141-EEBD-4EC1-8E34-0344C16A18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 xmlns:a16="http://schemas.microsoft.com/office/drawing/2014/main" id="{4C75A547-BCD1-42BE-966E-53CA0AB9316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 xmlns:a16="http://schemas.microsoft.com/office/drawing/2014/main" id="{70105F5E-5B61-4F51-927C-5B28DB7DD9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 xmlns:a16="http://schemas.microsoft.com/office/drawing/2014/main" id="{713A5A79-79D2-4D9D-A36A-2291A24801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53"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CE1CAB13-2559-B578-065C-CE973BB52301}"/>
              </a:ext>
            </a:extLst>
          </p:cNvPr>
          <p:cNvSpPr>
            <a:spLocks noGrp="1"/>
          </p:cNvSpPr>
          <p:nvPr>
            <p:ph type="title"/>
          </p:nvPr>
        </p:nvSpPr>
        <p:spPr>
          <a:xfrm>
            <a:off x="2796294" y="1061686"/>
            <a:ext cx="8252706" cy="3793336"/>
          </a:xfrm>
        </p:spPr>
        <p:txBody>
          <a:bodyPr vert="horz" lIns="91440" tIns="45720" rIns="91440" bIns="45720" rtlCol="0" anchor="t">
            <a:normAutofit/>
          </a:bodyPr>
          <a:lstStyle/>
          <a:p>
            <a:pPr algn="r"/>
            <a:r>
              <a:rPr lang="en-US" sz="6600" cap="all" spc="300"/>
              <a:t>THANK YOU</a:t>
            </a:r>
          </a:p>
        </p:txBody>
      </p:sp>
      <p:cxnSp>
        <p:nvCxnSpPr>
          <p:cNvPr id="15" name="Straight Connector 14">
            <a:extLst>
              <a:ext uri="{FF2B5EF4-FFF2-40B4-BE49-F238E27FC236}">
                <a16:creationId xmlns="" xmlns:a16="http://schemas.microsoft.com/office/drawing/2014/main" id="{336FDCA7-0AF2-4082-9481-EF2C115F22A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51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315169-42E8-F4FB-9B01-DAF9D7F93F98}"/>
              </a:ext>
            </a:extLst>
          </p:cNvPr>
          <p:cNvSpPr>
            <a:spLocks noGrp="1"/>
          </p:cNvSpPr>
          <p:nvPr>
            <p:ph type="title"/>
          </p:nvPr>
        </p:nvSpPr>
        <p:spPr/>
        <p:txBody>
          <a:bodyPr/>
          <a:lstStyle/>
          <a:p>
            <a:r>
              <a:rPr lang="en-US" dirty="0"/>
              <a:t>INTRODUCTION</a:t>
            </a:r>
          </a:p>
        </p:txBody>
      </p:sp>
      <p:graphicFrame>
        <p:nvGraphicFramePr>
          <p:cNvPr id="10" name="Content Placeholder 2">
            <a:extLst>
              <a:ext uri="{FF2B5EF4-FFF2-40B4-BE49-F238E27FC236}">
                <a16:creationId xmlns="" xmlns:a16="http://schemas.microsoft.com/office/drawing/2014/main" id="{628F9D63-CB27-0E52-9D76-281458DA511A}"/>
              </a:ext>
            </a:extLst>
          </p:cNvPr>
          <p:cNvGraphicFramePr>
            <a:graphicFrameLocks noGrp="1"/>
          </p:cNvGraphicFramePr>
          <p:nvPr>
            <p:ph idx="1"/>
          </p:nvPr>
        </p:nvGraphicFramePr>
        <p:xfrm>
          <a:off x="1143000" y="2332026"/>
          <a:ext cx="9905999" cy="3567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500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6C958F7D-B55D-593A-1986-424C864C426B}"/>
              </a:ext>
            </a:extLst>
          </p:cNvPr>
          <p:cNvSpPr>
            <a:spLocks noGrp="1"/>
          </p:cNvSpPr>
          <p:nvPr>
            <p:ph type="title"/>
          </p:nvPr>
        </p:nvSpPr>
        <p:spPr>
          <a:xfrm>
            <a:off x="1143001" y="1203678"/>
            <a:ext cx="3894412" cy="2028707"/>
          </a:xfrm>
        </p:spPr>
        <p:txBody>
          <a:bodyPr anchor="t">
            <a:normAutofit/>
          </a:bodyPr>
          <a:lstStyle/>
          <a:p>
            <a:r>
              <a:rPr lang="en-US" dirty="0"/>
              <a:t>TIME SERIES ANALYSIS:</a:t>
            </a:r>
          </a:p>
        </p:txBody>
      </p:sp>
      <p:sp>
        <p:nvSpPr>
          <p:cNvPr id="3" name="Content Placeholder 2">
            <a:extLst>
              <a:ext uri="{FF2B5EF4-FFF2-40B4-BE49-F238E27FC236}">
                <a16:creationId xmlns="" xmlns:a16="http://schemas.microsoft.com/office/drawing/2014/main" id="{C939D662-0605-A13A-71EC-1C863FD69E32}"/>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Historical electricity price data can be analyzed using time series techniques like ARIMA (</a:t>
            </a:r>
            <a:r>
              <a:rPr lang="en-US" dirty="0" err="1">
                <a:latin typeface="Consolas"/>
                <a:ea typeface="+mn-lt"/>
                <a:cs typeface="+mn-lt"/>
              </a:rPr>
              <a:t>AutoRegressive</a:t>
            </a:r>
            <a:r>
              <a:rPr lang="en-US" dirty="0">
                <a:latin typeface="Consolas"/>
                <a:ea typeface="+mn-lt"/>
                <a:cs typeface="+mn-lt"/>
              </a:rPr>
              <a:t> Integrated Moving Average) or more advanced models like SARIMA (Seasonal ARIMA) to capture trends, seasonality, and autocorrelation.</a:t>
            </a:r>
            <a:endParaRPr lang="en-US" dirty="0"/>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03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2D6FCE-4757-6725-8E86-AEFA8A02659A}"/>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 xmlns:a16="http://schemas.microsoft.com/office/drawing/2014/main" id="{CAF11448-60BC-FE69-D77C-F558DE6E94F7}"/>
              </a:ext>
            </a:extLst>
          </p:cNvPr>
          <p:cNvSpPr>
            <a:spLocks noGrp="1"/>
          </p:cNvSpPr>
          <p:nvPr>
            <p:ph idx="1"/>
          </p:nvPr>
        </p:nvSpPr>
        <p:spPr/>
        <p:txBody>
          <a:bodyPr vert="horz" lIns="91440" tIns="45720" rIns="91440" bIns="45720" rtlCol="0" anchor="t">
            <a:normAutofit/>
          </a:bodyPr>
          <a:lstStyle/>
          <a:p>
            <a:pPr marL="0" indent="0">
              <a:buNone/>
            </a:pPr>
            <a:r>
              <a:rPr lang="en-US" i="1" dirty="0">
                <a:solidFill>
                  <a:srgbClr val="2E95D3"/>
                </a:solidFill>
                <a:latin typeface="Consolas"/>
                <a:ea typeface="+mn-lt"/>
                <a:cs typeface="+mn-lt"/>
              </a:rPr>
              <a:t>f</a:t>
            </a:r>
            <a:r>
              <a:rPr lang="en-US" i="1" dirty="0">
                <a:solidFill>
                  <a:srgbClr val="2E95D3"/>
                </a:solidFill>
                <a:latin typeface="Calibri"/>
                <a:ea typeface="+mn-lt"/>
                <a:cs typeface="+mn-lt"/>
              </a:rPr>
              <a:t>rom</a:t>
            </a:r>
            <a:r>
              <a:rPr lang="en-US" i="1" dirty="0">
                <a:latin typeface="Calibri"/>
                <a:ea typeface="+mn-lt"/>
                <a:cs typeface="+mn-lt"/>
              </a:rPr>
              <a:t> </a:t>
            </a:r>
            <a:r>
              <a:rPr lang="en-US" i="1" err="1">
                <a:latin typeface="Calibri"/>
                <a:ea typeface="+mn-lt"/>
                <a:cs typeface="+mn-lt"/>
              </a:rPr>
              <a:t>statsmodels.tsa.arima_model</a:t>
            </a:r>
            <a:r>
              <a:rPr lang="en-US" i="1" dirty="0">
                <a:latin typeface="Calibri"/>
                <a:ea typeface="+mn-lt"/>
                <a:cs typeface="+mn-lt"/>
              </a:rPr>
              <a:t> </a:t>
            </a:r>
            <a:r>
              <a:rPr lang="en-US" i="1" dirty="0">
                <a:solidFill>
                  <a:srgbClr val="2E95D3"/>
                </a:solidFill>
                <a:latin typeface="Calibri"/>
                <a:ea typeface="+mn-lt"/>
                <a:cs typeface="+mn-lt"/>
              </a:rPr>
              <a:t>import</a:t>
            </a:r>
            <a:r>
              <a:rPr lang="en-US" i="1" dirty="0">
                <a:latin typeface="Calibri"/>
                <a:ea typeface="+mn-lt"/>
                <a:cs typeface="+mn-lt"/>
              </a:rPr>
              <a:t> ARIMA </a:t>
            </a:r>
            <a:endParaRPr lang="en-US" i="1">
              <a:latin typeface="Calibri"/>
              <a:ea typeface="+mn-lt"/>
              <a:cs typeface="+mn-lt"/>
            </a:endParaRPr>
          </a:p>
          <a:p>
            <a:pPr marL="0" indent="0">
              <a:buNone/>
            </a:pPr>
            <a:r>
              <a:rPr lang="en-US" i="1" dirty="0">
                <a:latin typeface="Calibri"/>
                <a:ea typeface="+mn-lt"/>
                <a:cs typeface="+mn-lt"/>
              </a:rPr>
              <a:t># Assuming '</a:t>
            </a:r>
            <a:r>
              <a:rPr lang="en-US" i="1" err="1">
                <a:latin typeface="Calibri"/>
                <a:ea typeface="+mn-lt"/>
                <a:cs typeface="+mn-lt"/>
              </a:rPr>
              <a:t>price_data</a:t>
            </a:r>
            <a:r>
              <a:rPr lang="en-US" i="1">
                <a:latin typeface="Calibri"/>
                <a:ea typeface="+mn-lt"/>
                <a:cs typeface="+mn-lt"/>
              </a:rPr>
              <a:t>' is a time series dataset</a:t>
            </a:r>
          </a:p>
          <a:p>
            <a:pPr marL="0" indent="0">
              <a:buNone/>
            </a:pPr>
            <a:r>
              <a:rPr lang="en-US" i="1" dirty="0">
                <a:latin typeface="Calibri"/>
                <a:ea typeface="+mn-lt"/>
                <a:cs typeface="+mn-lt"/>
              </a:rPr>
              <a:t> model = ARIMA(</a:t>
            </a:r>
            <a:r>
              <a:rPr lang="en-US" i="1" err="1">
                <a:latin typeface="Calibri"/>
                <a:ea typeface="+mn-lt"/>
                <a:cs typeface="+mn-lt"/>
              </a:rPr>
              <a:t>price_data</a:t>
            </a:r>
            <a:r>
              <a:rPr lang="en-US" i="1">
                <a:latin typeface="Calibri"/>
                <a:ea typeface="+mn-lt"/>
                <a:cs typeface="+mn-lt"/>
              </a:rPr>
              <a:t>, order=(p, d, q))</a:t>
            </a:r>
          </a:p>
          <a:p>
            <a:pPr marL="0" indent="0">
              <a:buNone/>
            </a:pPr>
            <a:r>
              <a:rPr lang="en-US" i="1" dirty="0">
                <a:latin typeface="Calibri"/>
                <a:ea typeface="+mn-lt"/>
                <a:cs typeface="+mn-lt"/>
              </a:rPr>
              <a:t> </a:t>
            </a:r>
            <a:r>
              <a:rPr lang="en-US" i="1" err="1">
                <a:latin typeface="Calibri"/>
                <a:ea typeface="+mn-lt"/>
                <a:cs typeface="+mn-lt"/>
              </a:rPr>
              <a:t>model_fit</a:t>
            </a:r>
            <a:r>
              <a:rPr lang="en-US" i="1" dirty="0">
                <a:latin typeface="Calibri"/>
                <a:ea typeface="+mn-lt"/>
                <a:cs typeface="+mn-lt"/>
              </a:rPr>
              <a:t> = </a:t>
            </a:r>
            <a:r>
              <a:rPr lang="en-US" i="1" err="1">
                <a:latin typeface="Calibri"/>
                <a:ea typeface="+mn-lt"/>
                <a:cs typeface="+mn-lt"/>
              </a:rPr>
              <a:t>model.fit</a:t>
            </a:r>
            <a:r>
              <a:rPr lang="en-US" i="1">
                <a:latin typeface="Calibri"/>
                <a:ea typeface="+mn-lt"/>
                <a:cs typeface="+mn-lt"/>
              </a:rPr>
              <a:t>(</a:t>
            </a:r>
            <a:r>
              <a:rPr lang="en-US" i="1" err="1">
                <a:latin typeface="Calibri"/>
                <a:ea typeface="+mn-lt"/>
                <a:cs typeface="+mn-lt"/>
              </a:rPr>
              <a:t>disp</a:t>
            </a:r>
            <a:r>
              <a:rPr lang="en-US" i="1">
                <a:latin typeface="Calibri"/>
                <a:ea typeface="+mn-lt"/>
                <a:cs typeface="+mn-lt"/>
              </a:rPr>
              <a:t>=</a:t>
            </a:r>
            <a:r>
              <a:rPr lang="en-US" i="1">
                <a:solidFill>
                  <a:srgbClr val="DF3079"/>
                </a:solidFill>
                <a:latin typeface="Calibri"/>
                <a:ea typeface="+mn-lt"/>
                <a:cs typeface="+mn-lt"/>
              </a:rPr>
              <a:t>0</a:t>
            </a:r>
            <a:r>
              <a:rPr lang="en-US" i="1">
                <a:latin typeface="Calibri"/>
                <a:ea typeface="+mn-lt"/>
                <a:cs typeface="+mn-lt"/>
              </a:rPr>
              <a:t>)</a:t>
            </a:r>
          </a:p>
          <a:p>
            <a:pPr marL="0" indent="0">
              <a:buNone/>
            </a:pPr>
            <a:r>
              <a:rPr lang="en-US" i="1" dirty="0">
                <a:latin typeface="Calibri"/>
                <a:ea typeface="+mn-lt"/>
                <a:cs typeface="+mn-lt"/>
              </a:rPr>
              <a:t> forecast = </a:t>
            </a:r>
            <a:r>
              <a:rPr lang="en-US" i="1" err="1">
                <a:latin typeface="Calibri"/>
                <a:ea typeface="+mn-lt"/>
                <a:cs typeface="+mn-lt"/>
              </a:rPr>
              <a:t>model_fit.forecast</a:t>
            </a:r>
            <a:r>
              <a:rPr lang="en-US" i="1" dirty="0">
                <a:latin typeface="Calibri"/>
                <a:ea typeface="+mn-lt"/>
                <a:cs typeface="+mn-lt"/>
              </a:rPr>
              <a:t>(steps=</a:t>
            </a:r>
            <a:r>
              <a:rPr lang="en-US" i="1" err="1">
                <a:latin typeface="Calibri"/>
                <a:ea typeface="+mn-lt"/>
                <a:cs typeface="+mn-lt"/>
              </a:rPr>
              <a:t>num_steps</a:t>
            </a:r>
            <a:r>
              <a:rPr lang="en-US" i="1" dirty="0">
                <a:latin typeface="Calibri"/>
                <a:ea typeface="+mn-lt"/>
                <a:cs typeface="+mn-lt"/>
              </a:rPr>
              <a:t>)</a:t>
            </a:r>
            <a:endParaRPr lang="en-US" i="1">
              <a:latin typeface="Calibri"/>
              <a:cs typeface="Calibri"/>
            </a:endParaRPr>
          </a:p>
        </p:txBody>
      </p:sp>
    </p:spTree>
    <p:extLst>
      <p:ext uri="{BB962C8B-B14F-4D97-AF65-F5344CB8AC3E}">
        <p14:creationId xmlns:p14="http://schemas.microsoft.com/office/powerpoint/2010/main" val="15947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793DDC9A-7740-92D8-D34D-09E18AC1CAD4}"/>
              </a:ext>
            </a:extLst>
          </p:cNvPr>
          <p:cNvSpPr>
            <a:spLocks noGrp="1"/>
          </p:cNvSpPr>
          <p:nvPr>
            <p:ph type="title"/>
          </p:nvPr>
        </p:nvSpPr>
        <p:spPr>
          <a:xfrm>
            <a:off x="1143001" y="1203678"/>
            <a:ext cx="3894412" cy="2028707"/>
          </a:xfrm>
        </p:spPr>
        <p:txBody>
          <a:bodyPr anchor="t">
            <a:normAutofit/>
          </a:bodyPr>
          <a:lstStyle/>
          <a:p>
            <a:r>
              <a:rPr lang="en-US" dirty="0"/>
              <a:t>MACHINE LEARNING MODELS</a:t>
            </a:r>
          </a:p>
        </p:txBody>
      </p:sp>
      <p:sp>
        <p:nvSpPr>
          <p:cNvPr id="3" name="Content Placeholder 2">
            <a:extLst>
              <a:ext uri="{FF2B5EF4-FFF2-40B4-BE49-F238E27FC236}">
                <a16:creationId xmlns="" xmlns:a16="http://schemas.microsoft.com/office/drawing/2014/main" id="{2689B9ED-4C3A-6ACA-8C44-EEA6AC99745C}"/>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Supervised learning models such as linear regression, decision trees, random forests, support vector machines, and neural networks can be used to predict electricity prices. Feature engineering is crucial in this approach to include relevant factors affecting prices.</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34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3EF414-9F2F-BD2B-E347-83B875716DD2}"/>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 xmlns:a16="http://schemas.microsoft.com/office/drawing/2014/main" id="{226067B0-46D5-5D75-39DF-87D11D368CC1}"/>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2E95D3"/>
                </a:solidFill>
                <a:latin typeface="Calibri"/>
                <a:ea typeface="+mn-lt"/>
                <a:cs typeface="+mn-lt"/>
              </a:rPr>
              <a:t>from</a:t>
            </a:r>
            <a:r>
              <a:rPr lang="en-US" dirty="0">
                <a:latin typeface="Calibri"/>
                <a:ea typeface="+mn-lt"/>
                <a:cs typeface="+mn-lt"/>
              </a:rPr>
              <a:t> </a:t>
            </a:r>
            <a:r>
              <a:rPr lang="en-US" err="1">
                <a:latin typeface="Calibri"/>
                <a:ea typeface="+mn-lt"/>
                <a:cs typeface="+mn-lt"/>
              </a:rPr>
              <a:t>sklearn.linear_model</a:t>
            </a:r>
            <a:r>
              <a:rPr lang="en-US" dirty="0">
                <a:latin typeface="Calibri"/>
                <a:ea typeface="+mn-lt"/>
                <a:cs typeface="+mn-lt"/>
              </a:rPr>
              <a:t> </a:t>
            </a:r>
            <a:r>
              <a:rPr lang="en-US" dirty="0">
                <a:solidFill>
                  <a:srgbClr val="2E95D3"/>
                </a:solidFill>
                <a:latin typeface="Calibri"/>
                <a:ea typeface="+mn-lt"/>
                <a:cs typeface="+mn-lt"/>
              </a:rPr>
              <a:t>import</a:t>
            </a:r>
            <a:r>
              <a:rPr lang="en-US" dirty="0">
                <a:latin typeface="Calibri"/>
                <a:ea typeface="+mn-lt"/>
                <a:cs typeface="+mn-lt"/>
              </a:rPr>
              <a:t> </a:t>
            </a:r>
            <a:r>
              <a:rPr lang="en-US" err="1">
                <a:latin typeface="Calibri"/>
                <a:ea typeface="+mn-lt"/>
                <a:cs typeface="+mn-lt"/>
              </a:rPr>
              <a:t>LinearRegression</a:t>
            </a:r>
            <a:r>
              <a:rPr lang="en-US" dirty="0">
                <a:latin typeface="Calibri"/>
                <a:ea typeface="+mn-lt"/>
                <a:cs typeface="+mn-lt"/>
              </a:rPr>
              <a:t> </a:t>
            </a:r>
            <a:endParaRPr lang="en-US" dirty="0">
              <a:latin typeface="Calibri"/>
              <a:ea typeface="+mn-lt"/>
              <a:cs typeface="Calibri"/>
            </a:endParaRPr>
          </a:p>
          <a:p>
            <a:pPr marL="0" indent="0">
              <a:buNone/>
            </a:pPr>
            <a:r>
              <a:rPr lang="en-US" dirty="0">
                <a:latin typeface="Calibri"/>
                <a:ea typeface="+mn-lt"/>
                <a:cs typeface="+mn-lt"/>
              </a:rPr>
              <a:t>model = </a:t>
            </a:r>
            <a:r>
              <a:rPr lang="en-US" err="1">
                <a:latin typeface="Calibri"/>
                <a:ea typeface="+mn-lt"/>
                <a:cs typeface="+mn-lt"/>
              </a:rPr>
              <a:t>LinearRegression</a:t>
            </a:r>
            <a:r>
              <a:rPr lang="en-US" dirty="0">
                <a:latin typeface="Calibri"/>
                <a:ea typeface="+mn-lt"/>
                <a:cs typeface="+mn-lt"/>
              </a:rPr>
              <a:t>() </a:t>
            </a:r>
            <a:endParaRPr lang="en-US">
              <a:latin typeface="Calibri"/>
              <a:ea typeface="+mn-lt"/>
              <a:cs typeface="Calibri"/>
            </a:endParaRPr>
          </a:p>
          <a:p>
            <a:pPr marL="0" indent="0">
              <a:buNone/>
            </a:pPr>
            <a:r>
              <a:rPr lang="en-US" err="1">
                <a:latin typeface="Calibri"/>
                <a:ea typeface="+mn-lt"/>
                <a:cs typeface="+mn-lt"/>
              </a:rPr>
              <a:t>model.fit</a:t>
            </a:r>
            <a:r>
              <a:rPr lang="en-US" dirty="0">
                <a:latin typeface="Calibri"/>
                <a:ea typeface="+mn-lt"/>
                <a:cs typeface="+mn-lt"/>
              </a:rPr>
              <a:t>(</a:t>
            </a:r>
            <a:r>
              <a:rPr lang="en-US" err="1">
                <a:latin typeface="Calibri"/>
                <a:ea typeface="+mn-lt"/>
                <a:cs typeface="+mn-lt"/>
              </a:rPr>
              <a:t>X_train</a:t>
            </a:r>
            <a:r>
              <a:rPr lang="en-US" dirty="0">
                <a:latin typeface="Calibri"/>
                <a:ea typeface="+mn-lt"/>
                <a:cs typeface="+mn-lt"/>
              </a:rPr>
              <a:t>, </a:t>
            </a:r>
            <a:r>
              <a:rPr lang="en-US" err="1">
                <a:latin typeface="Calibri"/>
                <a:ea typeface="+mn-lt"/>
                <a:cs typeface="+mn-lt"/>
              </a:rPr>
              <a:t>y_train</a:t>
            </a:r>
            <a:r>
              <a:rPr lang="en-US">
                <a:latin typeface="Calibri"/>
                <a:ea typeface="+mn-lt"/>
                <a:cs typeface="+mn-lt"/>
              </a:rPr>
              <a:t>)</a:t>
            </a:r>
            <a:endParaRPr lang="en-US">
              <a:latin typeface="Calibri"/>
              <a:ea typeface="+mn-lt"/>
              <a:cs typeface="Calibri"/>
            </a:endParaRPr>
          </a:p>
          <a:p>
            <a:pPr marL="0" indent="0">
              <a:buNone/>
            </a:pPr>
            <a:r>
              <a:rPr lang="en-US" dirty="0">
                <a:latin typeface="Calibri"/>
                <a:ea typeface="+mn-lt"/>
                <a:cs typeface="+mn-lt"/>
              </a:rPr>
              <a:t> </a:t>
            </a:r>
            <a:r>
              <a:rPr lang="en-US" err="1">
                <a:latin typeface="Calibri"/>
                <a:ea typeface="+mn-lt"/>
                <a:cs typeface="+mn-lt"/>
              </a:rPr>
              <a:t>y_pred</a:t>
            </a:r>
            <a:r>
              <a:rPr lang="en-US" dirty="0">
                <a:latin typeface="Calibri"/>
                <a:ea typeface="+mn-lt"/>
                <a:cs typeface="+mn-lt"/>
              </a:rPr>
              <a:t> = </a:t>
            </a:r>
            <a:r>
              <a:rPr lang="en-US" err="1">
                <a:latin typeface="Calibri"/>
                <a:ea typeface="+mn-lt"/>
                <a:cs typeface="+mn-lt"/>
              </a:rPr>
              <a:t>model.predict</a:t>
            </a:r>
            <a:r>
              <a:rPr lang="en-US" dirty="0">
                <a:latin typeface="Calibri"/>
                <a:ea typeface="+mn-lt"/>
                <a:cs typeface="+mn-lt"/>
              </a:rPr>
              <a:t>(</a:t>
            </a:r>
            <a:r>
              <a:rPr lang="en-US" err="1">
                <a:latin typeface="Calibri"/>
                <a:ea typeface="+mn-lt"/>
                <a:cs typeface="+mn-lt"/>
              </a:rPr>
              <a:t>X_test</a:t>
            </a:r>
            <a:r>
              <a:rPr lang="en-US" dirty="0">
                <a:latin typeface="Calibri"/>
                <a:ea typeface="+mn-lt"/>
                <a:cs typeface="+mn-lt"/>
              </a:rPr>
              <a:t>)</a:t>
            </a:r>
            <a:endParaRPr lang="en-US">
              <a:latin typeface="Calibri"/>
              <a:cs typeface="Calibri"/>
            </a:endParaRPr>
          </a:p>
        </p:txBody>
      </p:sp>
    </p:spTree>
    <p:extLst>
      <p:ext uri="{BB962C8B-B14F-4D97-AF65-F5344CB8AC3E}">
        <p14:creationId xmlns:p14="http://schemas.microsoft.com/office/powerpoint/2010/main" val="55766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AC3F4A7C-F1BC-22DF-5759-24252AA29354}"/>
              </a:ext>
            </a:extLst>
          </p:cNvPr>
          <p:cNvSpPr>
            <a:spLocks noGrp="1"/>
          </p:cNvSpPr>
          <p:nvPr>
            <p:ph type="title"/>
          </p:nvPr>
        </p:nvSpPr>
        <p:spPr>
          <a:xfrm>
            <a:off x="1143001" y="1203678"/>
            <a:ext cx="3894412" cy="2028707"/>
          </a:xfrm>
        </p:spPr>
        <p:txBody>
          <a:bodyPr anchor="t">
            <a:normAutofit/>
          </a:bodyPr>
          <a:lstStyle/>
          <a:p>
            <a:pPr>
              <a:lnSpc>
                <a:spcPct val="90000"/>
              </a:lnSpc>
            </a:pPr>
            <a:r>
              <a:rPr lang="en-US" sz="3400"/>
              <a:t>FEATURE SELECTION AND ENGINEERING</a:t>
            </a:r>
          </a:p>
        </p:txBody>
      </p:sp>
      <p:sp>
        <p:nvSpPr>
          <p:cNvPr id="3" name="Content Placeholder 2">
            <a:extLst>
              <a:ext uri="{FF2B5EF4-FFF2-40B4-BE49-F238E27FC236}">
                <a16:creationId xmlns="" xmlns:a16="http://schemas.microsoft.com/office/drawing/2014/main" id="{2FF0CF65-40E4-DDB9-B197-F4CD379DC025}"/>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Identify and incorporate relevant features that may impact electricity prices. These could include weather data, demand patterns, fuel prices, renewable energy production, geopolitical events, and more.</a:t>
            </a:r>
            <a:endParaRPr lang="en-US">
              <a:latin typeface="Consolas"/>
              <a:ea typeface="+mn-lt"/>
              <a:cs typeface="+mn-lt"/>
            </a:endParaRPr>
          </a:p>
          <a:p>
            <a:pPr algn="just"/>
            <a:endParaRPr lang="en-US">
              <a:latin typeface="Consolas"/>
            </a:endParaRPr>
          </a:p>
          <a:p>
            <a:pPr marL="0" indent="0" algn="just">
              <a:buNone/>
            </a:pPr>
            <a:endParaRPr lang="en-US">
              <a:latin typeface="Walbaum Display"/>
              <a:cs typeface="Calibri"/>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74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AA1E11-5AE5-3B4F-7A84-FCBDFE9FB581}"/>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 xmlns:a16="http://schemas.microsoft.com/office/drawing/2014/main" id="{6A0D6E05-D65A-3812-5394-E6E094B3F1BC}"/>
              </a:ext>
            </a:extLst>
          </p:cNvPr>
          <p:cNvSpPr>
            <a:spLocks noGrp="1"/>
          </p:cNvSpPr>
          <p:nvPr>
            <p:ph idx="1"/>
          </p:nvPr>
        </p:nvSpPr>
        <p:spPr/>
        <p:txBody>
          <a:bodyPr vert="horz" lIns="91440" tIns="45720" rIns="91440" bIns="45720" rtlCol="0" anchor="t">
            <a:normAutofit/>
          </a:bodyPr>
          <a:lstStyle/>
          <a:p>
            <a:pPr marL="0" indent="0">
              <a:buNone/>
            </a:pPr>
            <a:r>
              <a:rPr lang="en-US" dirty="0">
                <a:latin typeface="Calibri"/>
                <a:ea typeface="+mn-lt"/>
                <a:cs typeface="+mn-lt"/>
              </a:rPr>
              <a:t># Assuming 'data' is your dataset</a:t>
            </a:r>
            <a:endParaRPr lang="en-US" dirty="0">
              <a:latin typeface="Calibri"/>
              <a:ea typeface="Calibri"/>
              <a:cs typeface="Calibri"/>
            </a:endParaRPr>
          </a:p>
          <a:p>
            <a:pPr marL="0" indent="0">
              <a:buNone/>
            </a:pPr>
            <a:r>
              <a:rPr lang="en-US" dirty="0">
                <a:latin typeface="Calibri"/>
                <a:ea typeface="+mn-lt"/>
                <a:cs typeface="+mn-lt"/>
              </a:rPr>
              <a:t> data[</a:t>
            </a:r>
            <a:r>
              <a:rPr lang="en-US" dirty="0">
                <a:solidFill>
                  <a:srgbClr val="00A67D"/>
                </a:solidFill>
                <a:latin typeface="Calibri"/>
                <a:ea typeface="+mn-lt"/>
                <a:cs typeface="+mn-lt"/>
              </a:rPr>
              <a:t>'</a:t>
            </a:r>
            <a:r>
              <a:rPr lang="en-US" err="1">
                <a:solidFill>
                  <a:srgbClr val="00A67D"/>
                </a:solidFill>
                <a:latin typeface="Calibri"/>
                <a:ea typeface="+mn-lt"/>
                <a:cs typeface="+mn-lt"/>
              </a:rPr>
              <a:t>new_feature</a:t>
            </a:r>
            <a:r>
              <a:rPr lang="en-US" dirty="0">
                <a:solidFill>
                  <a:srgbClr val="00A67D"/>
                </a:solidFill>
                <a:latin typeface="Calibri"/>
                <a:ea typeface="+mn-lt"/>
                <a:cs typeface="+mn-lt"/>
              </a:rPr>
              <a:t>'</a:t>
            </a:r>
            <a:r>
              <a:rPr lang="en-US" dirty="0">
                <a:latin typeface="Calibri"/>
                <a:ea typeface="+mn-lt"/>
                <a:cs typeface="+mn-lt"/>
              </a:rPr>
              <a:t>] = data[</a:t>
            </a:r>
            <a:r>
              <a:rPr lang="en-US" dirty="0">
                <a:solidFill>
                  <a:srgbClr val="00A67D"/>
                </a:solidFill>
                <a:latin typeface="Calibri"/>
                <a:ea typeface="+mn-lt"/>
                <a:cs typeface="+mn-lt"/>
              </a:rPr>
              <a:t>'feature1'</a:t>
            </a:r>
            <a:r>
              <a:rPr lang="en-US" dirty="0">
                <a:latin typeface="Calibri"/>
                <a:ea typeface="+mn-lt"/>
                <a:cs typeface="+mn-lt"/>
              </a:rPr>
              <a:t>] * data[</a:t>
            </a:r>
            <a:r>
              <a:rPr lang="en-US" dirty="0">
                <a:solidFill>
                  <a:srgbClr val="00A67D"/>
                </a:solidFill>
                <a:latin typeface="Calibri"/>
                <a:ea typeface="+mn-lt"/>
                <a:cs typeface="+mn-lt"/>
              </a:rPr>
              <a:t>'feature2'</a:t>
            </a:r>
            <a:r>
              <a:rPr lang="en-US" dirty="0">
                <a:latin typeface="Calibri"/>
                <a:ea typeface="+mn-lt"/>
                <a:cs typeface="+mn-lt"/>
              </a:rPr>
              <a:t>]</a:t>
            </a:r>
            <a:endParaRPr lang="en-US">
              <a:latin typeface="Calibri"/>
              <a:ea typeface="Calibri"/>
              <a:cs typeface="Calibri"/>
            </a:endParaRPr>
          </a:p>
        </p:txBody>
      </p:sp>
    </p:spTree>
    <p:extLst>
      <p:ext uri="{BB962C8B-B14F-4D97-AF65-F5344CB8AC3E}">
        <p14:creationId xmlns:p14="http://schemas.microsoft.com/office/powerpoint/2010/main" val="704069404"/>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1</TotalTime>
  <Words>594</Words>
  <Application>Microsoft Office PowerPoint</Application>
  <PresentationFormat>Custom</PresentationFormat>
  <Paragraphs>84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RegattaVTI</vt:lpstr>
      <vt:lpstr>APPLIED DATA SCIENCE</vt:lpstr>
      <vt:lpstr>ELECTRICITY PRICE PREDICITON</vt:lpstr>
      <vt:lpstr>INTRODUCTION</vt:lpstr>
      <vt:lpstr>TIME SERIES ANALYSIS:</vt:lpstr>
      <vt:lpstr>PROGRAM</vt:lpstr>
      <vt:lpstr>MACHINE LEARNING MODELS</vt:lpstr>
      <vt:lpstr>PROGRAM</vt:lpstr>
      <vt:lpstr>FEATURE SELECTION AND ENGINEERING</vt:lpstr>
      <vt:lpstr>PROGRAM</vt:lpstr>
      <vt:lpstr>WEATHER DATA ANALYSIS</vt:lpstr>
      <vt:lpstr>PROGRAM</vt:lpstr>
      <vt:lpstr>DEMAND FORECASTING</vt:lpstr>
      <vt:lpstr>PROGRAM</vt:lpstr>
      <vt:lpstr>MARKET DATA ANALYSIS</vt:lpstr>
      <vt:lpstr>TIME OF USE ANALYSIS</vt:lpstr>
      <vt:lpstr>MACHINE LEARNING ENSEMBLES</vt:lpstr>
      <vt:lpstr>PROGRAM</vt:lpstr>
      <vt:lpstr>ANALOMY DETECTION</vt:lpstr>
      <vt:lpstr>PROGRAM</vt:lpstr>
      <vt:lpstr>BACKTESTING AND EVALUATION</vt:lpstr>
      <vt:lpstr>DATA SOURCES</vt:lpstr>
      <vt:lpstr>REGULATORY CHANGES</vt:lpstr>
      <vt:lpstr>MACHINE LEARNING AND LIBRARIES</vt:lpstr>
      <vt:lpstr>REAL-TIME DATA INTEGRATION</vt:lpstr>
      <vt:lpstr>PROGRAM</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376</cp:revision>
  <dcterms:created xsi:type="dcterms:W3CDTF">2023-10-15T10:23:21Z</dcterms:created>
  <dcterms:modified xsi:type="dcterms:W3CDTF">2023-10-20T10:35:00Z</dcterms:modified>
</cp:coreProperties>
</file>