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65" r:id="rId5"/>
    <p:sldId id="310" r:id="rId6"/>
    <p:sldId id="311" r:id="rId7"/>
    <p:sldId id="313" r:id="rId8"/>
    <p:sldId id="312" r:id="rId9"/>
    <p:sldId id="327" r:id="rId10"/>
    <p:sldId id="314" r:id="rId11"/>
    <p:sldId id="315" r:id="rId12"/>
    <p:sldId id="316" r:id="rId13"/>
    <p:sldId id="320" r:id="rId14"/>
    <p:sldId id="317" r:id="rId15"/>
    <p:sldId id="318" r:id="rId16"/>
    <p:sldId id="321" r:id="rId17"/>
    <p:sldId id="322" r:id="rId18"/>
    <p:sldId id="323" r:id="rId19"/>
    <p:sldId id="324" r:id="rId20"/>
    <p:sldId id="325" r:id="rId21"/>
    <p:sldId id="326" r:id="rId22"/>
  </p:sldIdLst>
  <p:sldSz cx="12188825" cy="6858000"/>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9" autoAdjust="0"/>
  </p:normalViewPr>
  <p:slideViewPr>
    <p:cSldViewPr showGuides="1">
      <p:cViewPr varScale="1">
        <p:scale>
          <a:sx n="87" d="100"/>
          <a:sy n="87" d="100"/>
        </p:scale>
        <p:origin x="528" y="58"/>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Crude Oil Price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
          <c:y val="0.16066500842513545"/>
          <c:w val="0.94226986414734715"/>
          <c:h val="0.57044463101970766"/>
        </c:manualLayout>
      </c:layout>
      <c:lineChart>
        <c:grouping val="stacked"/>
        <c:varyColors val="0"/>
        <c:ser>
          <c:idx val="0"/>
          <c:order val="0"/>
          <c:tx>
            <c:strRef>
              <c:f>'[Jr._Data_Analyst_Project_File - Copy.xls]Data 1'!$B$3</c:f>
              <c:strCache>
                <c:ptCount val="1"/>
                <c:pt idx="0">
                  <c:v>Cushing, OK WTI Spot Price FOB (Dollars per Barrel)</c:v>
                </c:pt>
              </c:strCache>
            </c:strRef>
          </c:tx>
          <c:spPr>
            <a:ln w="28575" cap="rnd">
              <a:solidFill>
                <a:schemeClr val="accent1"/>
              </a:solidFill>
              <a:round/>
            </a:ln>
            <a:effectLst/>
          </c:spPr>
          <c:marker>
            <c:symbol val="none"/>
          </c:marker>
          <c:cat>
            <c:numRef>
              <c:f>'[Jr._Data_Analyst_Project_File - Copy.xls]Data 1'!$A$4:$A$380</c:f>
              <c:numCache>
                <c:formatCode>mmm\-yyyy</c:formatCode>
                <c:ptCount val="377"/>
                <c:pt idx="0">
                  <c:v>31427</c:v>
                </c:pt>
                <c:pt idx="1">
                  <c:v>31458</c:v>
                </c:pt>
                <c:pt idx="2">
                  <c:v>31486</c:v>
                </c:pt>
                <c:pt idx="3">
                  <c:v>31517</c:v>
                </c:pt>
                <c:pt idx="4">
                  <c:v>31547</c:v>
                </c:pt>
                <c:pt idx="5">
                  <c:v>31578</c:v>
                </c:pt>
                <c:pt idx="6">
                  <c:v>31608</c:v>
                </c:pt>
                <c:pt idx="7">
                  <c:v>31639</c:v>
                </c:pt>
                <c:pt idx="8">
                  <c:v>31670</c:v>
                </c:pt>
                <c:pt idx="9">
                  <c:v>31700</c:v>
                </c:pt>
                <c:pt idx="10">
                  <c:v>31731</c:v>
                </c:pt>
                <c:pt idx="11">
                  <c:v>31761</c:v>
                </c:pt>
                <c:pt idx="12">
                  <c:v>31792</c:v>
                </c:pt>
                <c:pt idx="13">
                  <c:v>31823</c:v>
                </c:pt>
                <c:pt idx="14">
                  <c:v>31851</c:v>
                </c:pt>
                <c:pt idx="15">
                  <c:v>31882</c:v>
                </c:pt>
                <c:pt idx="16">
                  <c:v>31912</c:v>
                </c:pt>
                <c:pt idx="17">
                  <c:v>31943</c:v>
                </c:pt>
                <c:pt idx="18">
                  <c:v>31973</c:v>
                </c:pt>
                <c:pt idx="19">
                  <c:v>32004</c:v>
                </c:pt>
                <c:pt idx="20">
                  <c:v>32035</c:v>
                </c:pt>
                <c:pt idx="21">
                  <c:v>32065</c:v>
                </c:pt>
                <c:pt idx="22">
                  <c:v>32096</c:v>
                </c:pt>
                <c:pt idx="23">
                  <c:v>32126</c:v>
                </c:pt>
                <c:pt idx="24">
                  <c:v>32157</c:v>
                </c:pt>
                <c:pt idx="25">
                  <c:v>32188</c:v>
                </c:pt>
                <c:pt idx="26">
                  <c:v>32217</c:v>
                </c:pt>
                <c:pt idx="27">
                  <c:v>32248</c:v>
                </c:pt>
                <c:pt idx="28">
                  <c:v>32278</c:v>
                </c:pt>
                <c:pt idx="29">
                  <c:v>32309</c:v>
                </c:pt>
                <c:pt idx="30">
                  <c:v>32339</c:v>
                </c:pt>
                <c:pt idx="31">
                  <c:v>32370</c:v>
                </c:pt>
                <c:pt idx="32">
                  <c:v>32401</c:v>
                </c:pt>
                <c:pt idx="33">
                  <c:v>32431</c:v>
                </c:pt>
                <c:pt idx="34">
                  <c:v>32462</c:v>
                </c:pt>
                <c:pt idx="35">
                  <c:v>32492</c:v>
                </c:pt>
                <c:pt idx="36">
                  <c:v>32523</c:v>
                </c:pt>
                <c:pt idx="37">
                  <c:v>32554</c:v>
                </c:pt>
                <c:pt idx="38">
                  <c:v>32582</c:v>
                </c:pt>
                <c:pt idx="39">
                  <c:v>32613</c:v>
                </c:pt>
                <c:pt idx="40">
                  <c:v>32643</c:v>
                </c:pt>
                <c:pt idx="41">
                  <c:v>32674</c:v>
                </c:pt>
                <c:pt idx="42">
                  <c:v>32704</c:v>
                </c:pt>
                <c:pt idx="43">
                  <c:v>32735</c:v>
                </c:pt>
                <c:pt idx="44">
                  <c:v>32766</c:v>
                </c:pt>
                <c:pt idx="45">
                  <c:v>32796</c:v>
                </c:pt>
                <c:pt idx="46">
                  <c:v>32827</c:v>
                </c:pt>
                <c:pt idx="47">
                  <c:v>32857</c:v>
                </c:pt>
                <c:pt idx="48">
                  <c:v>32888</c:v>
                </c:pt>
                <c:pt idx="49">
                  <c:v>32919</c:v>
                </c:pt>
                <c:pt idx="50">
                  <c:v>32947</c:v>
                </c:pt>
                <c:pt idx="51">
                  <c:v>32978</c:v>
                </c:pt>
                <c:pt idx="52">
                  <c:v>33008</c:v>
                </c:pt>
                <c:pt idx="53">
                  <c:v>33039</c:v>
                </c:pt>
                <c:pt idx="54">
                  <c:v>33069</c:v>
                </c:pt>
                <c:pt idx="55">
                  <c:v>33100</c:v>
                </c:pt>
                <c:pt idx="56">
                  <c:v>33131</c:v>
                </c:pt>
                <c:pt idx="57">
                  <c:v>33161</c:v>
                </c:pt>
                <c:pt idx="58">
                  <c:v>33192</c:v>
                </c:pt>
                <c:pt idx="59">
                  <c:v>33222</c:v>
                </c:pt>
                <c:pt idx="60">
                  <c:v>33253</c:v>
                </c:pt>
                <c:pt idx="61">
                  <c:v>33284</c:v>
                </c:pt>
                <c:pt idx="62">
                  <c:v>33312</c:v>
                </c:pt>
                <c:pt idx="63">
                  <c:v>33343</c:v>
                </c:pt>
                <c:pt idx="64">
                  <c:v>33373</c:v>
                </c:pt>
                <c:pt idx="65">
                  <c:v>33404</c:v>
                </c:pt>
                <c:pt idx="66">
                  <c:v>33434</c:v>
                </c:pt>
                <c:pt idx="67">
                  <c:v>33465</c:v>
                </c:pt>
                <c:pt idx="68">
                  <c:v>33496</c:v>
                </c:pt>
                <c:pt idx="69">
                  <c:v>33526</c:v>
                </c:pt>
                <c:pt idx="70">
                  <c:v>33557</c:v>
                </c:pt>
                <c:pt idx="71">
                  <c:v>33587</c:v>
                </c:pt>
                <c:pt idx="72">
                  <c:v>33618</c:v>
                </c:pt>
                <c:pt idx="73">
                  <c:v>33649</c:v>
                </c:pt>
                <c:pt idx="74">
                  <c:v>33678</c:v>
                </c:pt>
                <c:pt idx="75">
                  <c:v>33709</c:v>
                </c:pt>
                <c:pt idx="76">
                  <c:v>33739</c:v>
                </c:pt>
                <c:pt idx="77">
                  <c:v>33770</c:v>
                </c:pt>
                <c:pt idx="78">
                  <c:v>33800</c:v>
                </c:pt>
                <c:pt idx="79">
                  <c:v>33831</c:v>
                </c:pt>
                <c:pt idx="80">
                  <c:v>33862</c:v>
                </c:pt>
                <c:pt idx="81">
                  <c:v>33892</c:v>
                </c:pt>
                <c:pt idx="82">
                  <c:v>33923</c:v>
                </c:pt>
                <c:pt idx="83">
                  <c:v>33953</c:v>
                </c:pt>
                <c:pt idx="84">
                  <c:v>33984</c:v>
                </c:pt>
                <c:pt idx="85">
                  <c:v>34015</c:v>
                </c:pt>
                <c:pt idx="86">
                  <c:v>34043</c:v>
                </c:pt>
                <c:pt idx="87">
                  <c:v>34074</c:v>
                </c:pt>
                <c:pt idx="88">
                  <c:v>34104</c:v>
                </c:pt>
                <c:pt idx="89">
                  <c:v>34135</c:v>
                </c:pt>
                <c:pt idx="90">
                  <c:v>34165</c:v>
                </c:pt>
                <c:pt idx="91">
                  <c:v>34196</c:v>
                </c:pt>
                <c:pt idx="92">
                  <c:v>34227</c:v>
                </c:pt>
                <c:pt idx="93">
                  <c:v>34257</c:v>
                </c:pt>
                <c:pt idx="94">
                  <c:v>34288</c:v>
                </c:pt>
                <c:pt idx="95">
                  <c:v>34318</c:v>
                </c:pt>
                <c:pt idx="96">
                  <c:v>34349</c:v>
                </c:pt>
                <c:pt idx="97">
                  <c:v>34380</c:v>
                </c:pt>
                <c:pt idx="98">
                  <c:v>34408</c:v>
                </c:pt>
                <c:pt idx="99">
                  <c:v>34439</c:v>
                </c:pt>
                <c:pt idx="100">
                  <c:v>34469</c:v>
                </c:pt>
                <c:pt idx="101">
                  <c:v>34500</c:v>
                </c:pt>
                <c:pt idx="102">
                  <c:v>34530</c:v>
                </c:pt>
                <c:pt idx="103">
                  <c:v>34561</c:v>
                </c:pt>
                <c:pt idx="104">
                  <c:v>34592</c:v>
                </c:pt>
                <c:pt idx="105">
                  <c:v>34622</c:v>
                </c:pt>
                <c:pt idx="106">
                  <c:v>34653</c:v>
                </c:pt>
                <c:pt idx="107">
                  <c:v>34683</c:v>
                </c:pt>
                <c:pt idx="108">
                  <c:v>34714</c:v>
                </c:pt>
                <c:pt idx="109">
                  <c:v>34745</c:v>
                </c:pt>
                <c:pt idx="110">
                  <c:v>34773</c:v>
                </c:pt>
                <c:pt idx="111">
                  <c:v>34804</c:v>
                </c:pt>
                <c:pt idx="112">
                  <c:v>34834</c:v>
                </c:pt>
                <c:pt idx="113">
                  <c:v>34865</c:v>
                </c:pt>
                <c:pt idx="114">
                  <c:v>34895</c:v>
                </c:pt>
                <c:pt idx="115">
                  <c:v>34926</c:v>
                </c:pt>
                <c:pt idx="116">
                  <c:v>34957</c:v>
                </c:pt>
                <c:pt idx="117">
                  <c:v>34987</c:v>
                </c:pt>
                <c:pt idx="118">
                  <c:v>35018</c:v>
                </c:pt>
                <c:pt idx="119">
                  <c:v>35048</c:v>
                </c:pt>
                <c:pt idx="120">
                  <c:v>35079</c:v>
                </c:pt>
                <c:pt idx="121">
                  <c:v>35110</c:v>
                </c:pt>
                <c:pt idx="122">
                  <c:v>35139</c:v>
                </c:pt>
                <c:pt idx="123">
                  <c:v>35170</c:v>
                </c:pt>
                <c:pt idx="124">
                  <c:v>35200</c:v>
                </c:pt>
                <c:pt idx="125">
                  <c:v>35231</c:v>
                </c:pt>
                <c:pt idx="126">
                  <c:v>35261</c:v>
                </c:pt>
                <c:pt idx="127">
                  <c:v>35292</c:v>
                </c:pt>
                <c:pt idx="128">
                  <c:v>35323</c:v>
                </c:pt>
                <c:pt idx="129">
                  <c:v>35353</c:v>
                </c:pt>
                <c:pt idx="130">
                  <c:v>35384</c:v>
                </c:pt>
                <c:pt idx="131">
                  <c:v>35414</c:v>
                </c:pt>
                <c:pt idx="132">
                  <c:v>35445</c:v>
                </c:pt>
                <c:pt idx="133">
                  <c:v>35476</c:v>
                </c:pt>
                <c:pt idx="134">
                  <c:v>35504</c:v>
                </c:pt>
                <c:pt idx="135">
                  <c:v>35535</c:v>
                </c:pt>
                <c:pt idx="136">
                  <c:v>35565</c:v>
                </c:pt>
                <c:pt idx="137">
                  <c:v>35596</c:v>
                </c:pt>
                <c:pt idx="138">
                  <c:v>35626</c:v>
                </c:pt>
                <c:pt idx="139">
                  <c:v>35657</c:v>
                </c:pt>
                <c:pt idx="140">
                  <c:v>35688</c:v>
                </c:pt>
                <c:pt idx="141">
                  <c:v>35718</c:v>
                </c:pt>
                <c:pt idx="142">
                  <c:v>35749</c:v>
                </c:pt>
                <c:pt idx="143">
                  <c:v>35779</c:v>
                </c:pt>
                <c:pt idx="144">
                  <c:v>35810</c:v>
                </c:pt>
                <c:pt idx="145">
                  <c:v>35841</c:v>
                </c:pt>
                <c:pt idx="146">
                  <c:v>35869</c:v>
                </c:pt>
                <c:pt idx="147">
                  <c:v>35900</c:v>
                </c:pt>
                <c:pt idx="148">
                  <c:v>35930</c:v>
                </c:pt>
                <c:pt idx="149">
                  <c:v>35961</c:v>
                </c:pt>
                <c:pt idx="150">
                  <c:v>35991</c:v>
                </c:pt>
                <c:pt idx="151">
                  <c:v>36022</c:v>
                </c:pt>
                <c:pt idx="152">
                  <c:v>36053</c:v>
                </c:pt>
                <c:pt idx="153">
                  <c:v>36083</c:v>
                </c:pt>
                <c:pt idx="154">
                  <c:v>36114</c:v>
                </c:pt>
                <c:pt idx="155">
                  <c:v>36144</c:v>
                </c:pt>
                <c:pt idx="156">
                  <c:v>36175</c:v>
                </c:pt>
                <c:pt idx="157">
                  <c:v>36206</c:v>
                </c:pt>
                <c:pt idx="158">
                  <c:v>36234</c:v>
                </c:pt>
                <c:pt idx="159">
                  <c:v>36265</c:v>
                </c:pt>
                <c:pt idx="160">
                  <c:v>36295</c:v>
                </c:pt>
                <c:pt idx="161">
                  <c:v>36326</c:v>
                </c:pt>
                <c:pt idx="162">
                  <c:v>36356</c:v>
                </c:pt>
                <c:pt idx="163">
                  <c:v>36387</c:v>
                </c:pt>
                <c:pt idx="164">
                  <c:v>36418</c:v>
                </c:pt>
                <c:pt idx="165">
                  <c:v>36448</c:v>
                </c:pt>
                <c:pt idx="166">
                  <c:v>36479</c:v>
                </c:pt>
                <c:pt idx="167">
                  <c:v>36509</c:v>
                </c:pt>
                <c:pt idx="168">
                  <c:v>36540</c:v>
                </c:pt>
                <c:pt idx="169">
                  <c:v>36571</c:v>
                </c:pt>
                <c:pt idx="170">
                  <c:v>36600</c:v>
                </c:pt>
                <c:pt idx="171">
                  <c:v>36631</c:v>
                </c:pt>
                <c:pt idx="172">
                  <c:v>36661</c:v>
                </c:pt>
                <c:pt idx="173">
                  <c:v>36692</c:v>
                </c:pt>
                <c:pt idx="174">
                  <c:v>36722</c:v>
                </c:pt>
                <c:pt idx="175">
                  <c:v>36753</c:v>
                </c:pt>
                <c:pt idx="176">
                  <c:v>36784</c:v>
                </c:pt>
                <c:pt idx="177">
                  <c:v>36814</c:v>
                </c:pt>
                <c:pt idx="178">
                  <c:v>36845</c:v>
                </c:pt>
                <c:pt idx="179">
                  <c:v>36875</c:v>
                </c:pt>
                <c:pt idx="180">
                  <c:v>36906</c:v>
                </c:pt>
                <c:pt idx="181">
                  <c:v>36937</c:v>
                </c:pt>
                <c:pt idx="182">
                  <c:v>36965</c:v>
                </c:pt>
                <c:pt idx="183">
                  <c:v>36996</c:v>
                </c:pt>
                <c:pt idx="184">
                  <c:v>37026</c:v>
                </c:pt>
                <c:pt idx="185">
                  <c:v>37057</c:v>
                </c:pt>
                <c:pt idx="186">
                  <c:v>37087</c:v>
                </c:pt>
                <c:pt idx="187">
                  <c:v>37118</c:v>
                </c:pt>
                <c:pt idx="188">
                  <c:v>37149</c:v>
                </c:pt>
                <c:pt idx="189">
                  <c:v>37179</c:v>
                </c:pt>
                <c:pt idx="190">
                  <c:v>37210</c:v>
                </c:pt>
                <c:pt idx="191">
                  <c:v>37240</c:v>
                </c:pt>
                <c:pt idx="192">
                  <c:v>37271</c:v>
                </c:pt>
                <c:pt idx="193">
                  <c:v>37302</c:v>
                </c:pt>
                <c:pt idx="194">
                  <c:v>37330</c:v>
                </c:pt>
                <c:pt idx="195">
                  <c:v>37361</c:v>
                </c:pt>
                <c:pt idx="196">
                  <c:v>37391</c:v>
                </c:pt>
                <c:pt idx="197">
                  <c:v>37422</c:v>
                </c:pt>
                <c:pt idx="198">
                  <c:v>37452</c:v>
                </c:pt>
                <c:pt idx="199">
                  <c:v>37483</c:v>
                </c:pt>
                <c:pt idx="200">
                  <c:v>37514</c:v>
                </c:pt>
                <c:pt idx="201">
                  <c:v>37544</c:v>
                </c:pt>
                <c:pt idx="202">
                  <c:v>37575</c:v>
                </c:pt>
                <c:pt idx="203">
                  <c:v>37605</c:v>
                </c:pt>
                <c:pt idx="204">
                  <c:v>37636</c:v>
                </c:pt>
                <c:pt idx="205">
                  <c:v>37667</c:v>
                </c:pt>
                <c:pt idx="206">
                  <c:v>37695</c:v>
                </c:pt>
                <c:pt idx="207">
                  <c:v>37726</c:v>
                </c:pt>
                <c:pt idx="208">
                  <c:v>37756</c:v>
                </c:pt>
                <c:pt idx="209">
                  <c:v>37787</c:v>
                </c:pt>
                <c:pt idx="210">
                  <c:v>37817</c:v>
                </c:pt>
                <c:pt idx="211">
                  <c:v>37848</c:v>
                </c:pt>
                <c:pt idx="212">
                  <c:v>37879</c:v>
                </c:pt>
                <c:pt idx="213">
                  <c:v>37909</c:v>
                </c:pt>
                <c:pt idx="214">
                  <c:v>37940</c:v>
                </c:pt>
                <c:pt idx="215">
                  <c:v>37970</c:v>
                </c:pt>
                <c:pt idx="216">
                  <c:v>38001</c:v>
                </c:pt>
                <c:pt idx="217">
                  <c:v>38032</c:v>
                </c:pt>
                <c:pt idx="218">
                  <c:v>38061</c:v>
                </c:pt>
                <c:pt idx="219">
                  <c:v>38092</c:v>
                </c:pt>
                <c:pt idx="220">
                  <c:v>38122</c:v>
                </c:pt>
                <c:pt idx="221">
                  <c:v>38153</c:v>
                </c:pt>
                <c:pt idx="222">
                  <c:v>38183</c:v>
                </c:pt>
                <c:pt idx="223">
                  <c:v>38214</c:v>
                </c:pt>
                <c:pt idx="224">
                  <c:v>38245</c:v>
                </c:pt>
                <c:pt idx="225">
                  <c:v>38275</c:v>
                </c:pt>
                <c:pt idx="226">
                  <c:v>38306</c:v>
                </c:pt>
                <c:pt idx="227">
                  <c:v>38336</c:v>
                </c:pt>
                <c:pt idx="228">
                  <c:v>38367</c:v>
                </c:pt>
                <c:pt idx="229">
                  <c:v>38398</c:v>
                </c:pt>
                <c:pt idx="230">
                  <c:v>38426</c:v>
                </c:pt>
                <c:pt idx="231">
                  <c:v>38457</c:v>
                </c:pt>
                <c:pt idx="232">
                  <c:v>38487</c:v>
                </c:pt>
                <c:pt idx="233">
                  <c:v>38518</c:v>
                </c:pt>
                <c:pt idx="234">
                  <c:v>38548</c:v>
                </c:pt>
                <c:pt idx="235">
                  <c:v>38579</c:v>
                </c:pt>
                <c:pt idx="236">
                  <c:v>38610</c:v>
                </c:pt>
                <c:pt idx="237">
                  <c:v>38640</c:v>
                </c:pt>
                <c:pt idx="238">
                  <c:v>38671</c:v>
                </c:pt>
                <c:pt idx="239">
                  <c:v>38701</c:v>
                </c:pt>
                <c:pt idx="240">
                  <c:v>38732</c:v>
                </c:pt>
                <c:pt idx="241">
                  <c:v>38763</c:v>
                </c:pt>
                <c:pt idx="242">
                  <c:v>38791</c:v>
                </c:pt>
                <c:pt idx="243">
                  <c:v>38822</c:v>
                </c:pt>
                <c:pt idx="244">
                  <c:v>38852</c:v>
                </c:pt>
                <c:pt idx="245">
                  <c:v>38883</c:v>
                </c:pt>
                <c:pt idx="246">
                  <c:v>38913</c:v>
                </c:pt>
                <c:pt idx="247">
                  <c:v>38944</c:v>
                </c:pt>
                <c:pt idx="248">
                  <c:v>38975</c:v>
                </c:pt>
                <c:pt idx="249">
                  <c:v>39005</c:v>
                </c:pt>
                <c:pt idx="250">
                  <c:v>39036</c:v>
                </c:pt>
                <c:pt idx="251">
                  <c:v>39066</c:v>
                </c:pt>
                <c:pt idx="252">
                  <c:v>39097</c:v>
                </c:pt>
                <c:pt idx="253">
                  <c:v>39128</c:v>
                </c:pt>
                <c:pt idx="254">
                  <c:v>39156</c:v>
                </c:pt>
                <c:pt idx="255">
                  <c:v>39187</c:v>
                </c:pt>
                <c:pt idx="256">
                  <c:v>39217</c:v>
                </c:pt>
                <c:pt idx="257">
                  <c:v>39248</c:v>
                </c:pt>
                <c:pt idx="258">
                  <c:v>39278</c:v>
                </c:pt>
                <c:pt idx="259">
                  <c:v>39309</c:v>
                </c:pt>
                <c:pt idx="260">
                  <c:v>39340</c:v>
                </c:pt>
                <c:pt idx="261">
                  <c:v>39370</c:v>
                </c:pt>
                <c:pt idx="262">
                  <c:v>39401</c:v>
                </c:pt>
                <c:pt idx="263">
                  <c:v>39431</c:v>
                </c:pt>
                <c:pt idx="264">
                  <c:v>39462</c:v>
                </c:pt>
                <c:pt idx="265">
                  <c:v>39493</c:v>
                </c:pt>
                <c:pt idx="266">
                  <c:v>39522</c:v>
                </c:pt>
                <c:pt idx="267">
                  <c:v>39553</c:v>
                </c:pt>
                <c:pt idx="268">
                  <c:v>39583</c:v>
                </c:pt>
                <c:pt idx="269">
                  <c:v>39614</c:v>
                </c:pt>
                <c:pt idx="270">
                  <c:v>39644</c:v>
                </c:pt>
                <c:pt idx="271">
                  <c:v>39675</c:v>
                </c:pt>
                <c:pt idx="272">
                  <c:v>39706</c:v>
                </c:pt>
                <c:pt idx="273">
                  <c:v>39736</c:v>
                </c:pt>
                <c:pt idx="274">
                  <c:v>39767</c:v>
                </c:pt>
                <c:pt idx="275">
                  <c:v>39797</c:v>
                </c:pt>
                <c:pt idx="276">
                  <c:v>39828</c:v>
                </c:pt>
                <c:pt idx="277">
                  <c:v>39859</c:v>
                </c:pt>
                <c:pt idx="278">
                  <c:v>39887</c:v>
                </c:pt>
                <c:pt idx="279">
                  <c:v>39918</c:v>
                </c:pt>
                <c:pt idx="280">
                  <c:v>39948</c:v>
                </c:pt>
                <c:pt idx="281">
                  <c:v>39979</c:v>
                </c:pt>
                <c:pt idx="282">
                  <c:v>40009</c:v>
                </c:pt>
                <c:pt idx="283">
                  <c:v>40040</c:v>
                </c:pt>
                <c:pt idx="284">
                  <c:v>40071</c:v>
                </c:pt>
                <c:pt idx="285">
                  <c:v>40101</c:v>
                </c:pt>
                <c:pt idx="286">
                  <c:v>40132</c:v>
                </c:pt>
                <c:pt idx="287">
                  <c:v>40162</c:v>
                </c:pt>
                <c:pt idx="288">
                  <c:v>40193</c:v>
                </c:pt>
                <c:pt idx="289">
                  <c:v>40224</c:v>
                </c:pt>
                <c:pt idx="290">
                  <c:v>40252</c:v>
                </c:pt>
                <c:pt idx="291">
                  <c:v>40283</c:v>
                </c:pt>
                <c:pt idx="292">
                  <c:v>40313</c:v>
                </c:pt>
                <c:pt idx="293">
                  <c:v>40344</c:v>
                </c:pt>
                <c:pt idx="294">
                  <c:v>40374</c:v>
                </c:pt>
                <c:pt idx="295">
                  <c:v>40405</c:v>
                </c:pt>
                <c:pt idx="296">
                  <c:v>40436</c:v>
                </c:pt>
                <c:pt idx="297">
                  <c:v>40466</c:v>
                </c:pt>
                <c:pt idx="298">
                  <c:v>40497</c:v>
                </c:pt>
                <c:pt idx="299">
                  <c:v>40527</c:v>
                </c:pt>
                <c:pt idx="300">
                  <c:v>40558</c:v>
                </c:pt>
                <c:pt idx="301">
                  <c:v>40589</c:v>
                </c:pt>
                <c:pt idx="302">
                  <c:v>40617</c:v>
                </c:pt>
                <c:pt idx="303">
                  <c:v>40648</c:v>
                </c:pt>
                <c:pt idx="304">
                  <c:v>40678</c:v>
                </c:pt>
                <c:pt idx="305">
                  <c:v>40709</c:v>
                </c:pt>
                <c:pt idx="306">
                  <c:v>40739</c:v>
                </c:pt>
                <c:pt idx="307">
                  <c:v>40770</c:v>
                </c:pt>
                <c:pt idx="308">
                  <c:v>40801</c:v>
                </c:pt>
                <c:pt idx="309">
                  <c:v>40831</c:v>
                </c:pt>
                <c:pt idx="310">
                  <c:v>40862</c:v>
                </c:pt>
                <c:pt idx="311">
                  <c:v>40892</c:v>
                </c:pt>
                <c:pt idx="312">
                  <c:v>40923</c:v>
                </c:pt>
                <c:pt idx="313">
                  <c:v>40954</c:v>
                </c:pt>
                <c:pt idx="314">
                  <c:v>40983</c:v>
                </c:pt>
                <c:pt idx="315">
                  <c:v>41014</c:v>
                </c:pt>
                <c:pt idx="316">
                  <c:v>41044</c:v>
                </c:pt>
                <c:pt idx="317">
                  <c:v>41075</c:v>
                </c:pt>
                <c:pt idx="318">
                  <c:v>41105</c:v>
                </c:pt>
                <c:pt idx="319">
                  <c:v>41136</c:v>
                </c:pt>
                <c:pt idx="320">
                  <c:v>41167</c:v>
                </c:pt>
                <c:pt idx="321">
                  <c:v>41197</c:v>
                </c:pt>
                <c:pt idx="322">
                  <c:v>41228</c:v>
                </c:pt>
                <c:pt idx="323">
                  <c:v>41258</c:v>
                </c:pt>
                <c:pt idx="324">
                  <c:v>41289</c:v>
                </c:pt>
                <c:pt idx="325">
                  <c:v>41320</c:v>
                </c:pt>
                <c:pt idx="326">
                  <c:v>41348</c:v>
                </c:pt>
                <c:pt idx="327">
                  <c:v>41379</c:v>
                </c:pt>
                <c:pt idx="328">
                  <c:v>41409</c:v>
                </c:pt>
                <c:pt idx="329">
                  <c:v>41440</c:v>
                </c:pt>
                <c:pt idx="330">
                  <c:v>41470</c:v>
                </c:pt>
                <c:pt idx="331">
                  <c:v>41501</c:v>
                </c:pt>
                <c:pt idx="332">
                  <c:v>41532</c:v>
                </c:pt>
                <c:pt idx="333">
                  <c:v>41562</c:v>
                </c:pt>
                <c:pt idx="334">
                  <c:v>41593</c:v>
                </c:pt>
                <c:pt idx="335">
                  <c:v>41623</c:v>
                </c:pt>
                <c:pt idx="336">
                  <c:v>41654</c:v>
                </c:pt>
                <c:pt idx="337">
                  <c:v>41685</c:v>
                </c:pt>
                <c:pt idx="338">
                  <c:v>41713</c:v>
                </c:pt>
                <c:pt idx="339">
                  <c:v>41744</c:v>
                </c:pt>
                <c:pt idx="340">
                  <c:v>41774</c:v>
                </c:pt>
                <c:pt idx="341">
                  <c:v>41805</c:v>
                </c:pt>
                <c:pt idx="342">
                  <c:v>41835</c:v>
                </c:pt>
                <c:pt idx="343">
                  <c:v>41866</c:v>
                </c:pt>
                <c:pt idx="344">
                  <c:v>41897</c:v>
                </c:pt>
                <c:pt idx="345">
                  <c:v>41927</c:v>
                </c:pt>
                <c:pt idx="346">
                  <c:v>41958</c:v>
                </c:pt>
                <c:pt idx="347">
                  <c:v>41988</c:v>
                </c:pt>
                <c:pt idx="348">
                  <c:v>42019</c:v>
                </c:pt>
                <c:pt idx="349">
                  <c:v>42050</c:v>
                </c:pt>
                <c:pt idx="350">
                  <c:v>42078</c:v>
                </c:pt>
                <c:pt idx="351">
                  <c:v>42109</c:v>
                </c:pt>
                <c:pt idx="352">
                  <c:v>42139</c:v>
                </c:pt>
                <c:pt idx="353">
                  <c:v>42170</c:v>
                </c:pt>
                <c:pt idx="354">
                  <c:v>42200</c:v>
                </c:pt>
                <c:pt idx="355">
                  <c:v>42231</c:v>
                </c:pt>
                <c:pt idx="356">
                  <c:v>42262</c:v>
                </c:pt>
                <c:pt idx="357">
                  <c:v>42292</c:v>
                </c:pt>
                <c:pt idx="358">
                  <c:v>42323</c:v>
                </c:pt>
                <c:pt idx="359">
                  <c:v>42353</c:v>
                </c:pt>
                <c:pt idx="360">
                  <c:v>42384</c:v>
                </c:pt>
                <c:pt idx="361">
                  <c:v>42415</c:v>
                </c:pt>
                <c:pt idx="362">
                  <c:v>42444</c:v>
                </c:pt>
                <c:pt idx="363">
                  <c:v>42475</c:v>
                </c:pt>
                <c:pt idx="364">
                  <c:v>42505</c:v>
                </c:pt>
                <c:pt idx="365">
                  <c:v>42536</c:v>
                </c:pt>
                <c:pt idx="366">
                  <c:v>42566</c:v>
                </c:pt>
                <c:pt idx="367">
                  <c:v>42597</c:v>
                </c:pt>
                <c:pt idx="368">
                  <c:v>42628</c:v>
                </c:pt>
                <c:pt idx="369">
                  <c:v>42658</c:v>
                </c:pt>
                <c:pt idx="370">
                  <c:v>42689</c:v>
                </c:pt>
                <c:pt idx="371">
                  <c:v>42719</c:v>
                </c:pt>
                <c:pt idx="372">
                  <c:v>42750</c:v>
                </c:pt>
                <c:pt idx="373">
                  <c:v>42781</c:v>
                </c:pt>
                <c:pt idx="374">
                  <c:v>42809</c:v>
                </c:pt>
                <c:pt idx="375">
                  <c:v>42840</c:v>
                </c:pt>
                <c:pt idx="376">
                  <c:v>42870</c:v>
                </c:pt>
              </c:numCache>
            </c:numRef>
          </c:cat>
          <c:val>
            <c:numRef>
              <c:f>'[Jr._Data_Analyst_Project_File - Copy.xls]Data 1'!$B$4:$B$380</c:f>
              <c:numCache>
                <c:formatCode>General</c:formatCode>
                <c:ptCount val="377"/>
                <c:pt idx="0">
                  <c:v>22.93</c:v>
                </c:pt>
                <c:pt idx="1">
                  <c:v>15.46</c:v>
                </c:pt>
                <c:pt idx="2">
                  <c:v>12.61</c:v>
                </c:pt>
                <c:pt idx="3">
                  <c:v>12.84</c:v>
                </c:pt>
                <c:pt idx="4">
                  <c:v>15.38</c:v>
                </c:pt>
                <c:pt idx="5">
                  <c:v>13.43</c:v>
                </c:pt>
                <c:pt idx="6">
                  <c:v>11.59</c:v>
                </c:pt>
                <c:pt idx="7">
                  <c:v>15.1</c:v>
                </c:pt>
                <c:pt idx="8">
                  <c:v>14.87</c:v>
                </c:pt>
                <c:pt idx="9">
                  <c:v>14.9</c:v>
                </c:pt>
                <c:pt idx="10">
                  <c:v>15.22</c:v>
                </c:pt>
                <c:pt idx="11">
                  <c:v>16.11</c:v>
                </c:pt>
                <c:pt idx="12">
                  <c:v>18.649999999999999</c:v>
                </c:pt>
                <c:pt idx="13">
                  <c:v>17.75</c:v>
                </c:pt>
                <c:pt idx="14">
                  <c:v>18.3</c:v>
                </c:pt>
                <c:pt idx="15">
                  <c:v>18.68</c:v>
                </c:pt>
                <c:pt idx="16">
                  <c:v>19.440000000000001</c:v>
                </c:pt>
                <c:pt idx="17">
                  <c:v>20.07</c:v>
                </c:pt>
                <c:pt idx="18">
                  <c:v>21.34</c:v>
                </c:pt>
                <c:pt idx="19">
                  <c:v>20.309999999999999</c:v>
                </c:pt>
                <c:pt idx="20">
                  <c:v>19.53</c:v>
                </c:pt>
                <c:pt idx="21">
                  <c:v>19.86</c:v>
                </c:pt>
                <c:pt idx="22">
                  <c:v>18.850000000000001</c:v>
                </c:pt>
                <c:pt idx="23">
                  <c:v>17.28</c:v>
                </c:pt>
                <c:pt idx="24">
                  <c:v>17.13</c:v>
                </c:pt>
                <c:pt idx="25">
                  <c:v>16.8</c:v>
                </c:pt>
                <c:pt idx="26">
                  <c:v>16.2</c:v>
                </c:pt>
                <c:pt idx="27">
                  <c:v>17.86</c:v>
                </c:pt>
                <c:pt idx="28">
                  <c:v>17.420000000000002</c:v>
                </c:pt>
                <c:pt idx="29">
                  <c:v>16.53</c:v>
                </c:pt>
                <c:pt idx="30">
                  <c:v>15.5</c:v>
                </c:pt>
                <c:pt idx="31">
                  <c:v>15.52</c:v>
                </c:pt>
                <c:pt idx="32">
                  <c:v>14.54</c:v>
                </c:pt>
                <c:pt idx="33">
                  <c:v>13.77</c:v>
                </c:pt>
                <c:pt idx="34">
                  <c:v>14.14</c:v>
                </c:pt>
                <c:pt idx="35">
                  <c:v>16.38</c:v>
                </c:pt>
                <c:pt idx="36">
                  <c:v>18.02</c:v>
                </c:pt>
                <c:pt idx="37">
                  <c:v>17.940000000000001</c:v>
                </c:pt>
                <c:pt idx="38">
                  <c:v>19.48</c:v>
                </c:pt>
                <c:pt idx="39">
                  <c:v>21.07</c:v>
                </c:pt>
                <c:pt idx="40">
                  <c:v>20.12</c:v>
                </c:pt>
                <c:pt idx="41">
                  <c:v>20.05</c:v>
                </c:pt>
                <c:pt idx="42">
                  <c:v>19.78</c:v>
                </c:pt>
                <c:pt idx="43">
                  <c:v>18.579999999999998</c:v>
                </c:pt>
                <c:pt idx="44">
                  <c:v>19.59</c:v>
                </c:pt>
                <c:pt idx="45">
                  <c:v>20.100000000000001</c:v>
                </c:pt>
                <c:pt idx="46">
                  <c:v>19.86</c:v>
                </c:pt>
                <c:pt idx="47">
                  <c:v>21.1</c:v>
                </c:pt>
                <c:pt idx="48">
                  <c:v>22.86</c:v>
                </c:pt>
                <c:pt idx="49">
                  <c:v>22.11</c:v>
                </c:pt>
                <c:pt idx="50">
                  <c:v>20.39</c:v>
                </c:pt>
                <c:pt idx="51">
                  <c:v>18.43</c:v>
                </c:pt>
                <c:pt idx="52">
                  <c:v>18.2</c:v>
                </c:pt>
                <c:pt idx="53">
                  <c:v>16.7</c:v>
                </c:pt>
                <c:pt idx="54">
                  <c:v>18.45</c:v>
                </c:pt>
                <c:pt idx="55">
                  <c:v>27.31</c:v>
                </c:pt>
                <c:pt idx="56">
                  <c:v>33.51</c:v>
                </c:pt>
                <c:pt idx="57">
                  <c:v>36.04</c:v>
                </c:pt>
                <c:pt idx="58">
                  <c:v>32.33</c:v>
                </c:pt>
                <c:pt idx="59">
                  <c:v>27.28</c:v>
                </c:pt>
                <c:pt idx="60">
                  <c:v>25.23</c:v>
                </c:pt>
                <c:pt idx="61">
                  <c:v>20.48</c:v>
                </c:pt>
                <c:pt idx="62">
                  <c:v>19.899999999999999</c:v>
                </c:pt>
                <c:pt idx="63">
                  <c:v>20.83</c:v>
                </c:pt>
                <c:pt idx="64">
                  <c:v>21.23</c:v>
                </c:pt>
                <c:pt idx="65">
                  <c:v>20.190000000000001</c:v>
                </c:pt>
                <c:pt idx="66">
                  <c:v>21.4</c:v>
                </c:pt>
                <c:pt idx="67">
                  <c:v>21.69</c:v>
                </c:pt>
                <c:pt idx="68">
                  <c:v>21.89</c:v>
                </c:pt>
                <c:pt idx="69">
                  <c:v>23.23</c:v>
                </c:pt>
                <c:pt idx="70">
                  <c:v>22.46</c:v>
                </c:pt>
                <c:pt idx="71">
                  <c:v>19.5</c:v>
                </c:pt>
                <c:pt idx="72">
                  <c:v>18.79</c:v>
                </c:pt>
                <c:pt idx="73">
                  <c:v>19.010000000000002</c:v>
                </c:pt>
                <c:pt idx="74">
                  <c:v>18.920000000000002</c:v>
                </c:pt>
                <c:pt idx="75">
                  <c:v>20.23</c:v>
                </c:pt>
                <c:pt idx="76">
                  <c:v>20.98</c:v>
                </c:pt>
                <c:pt idx="77">
                  <c:v>22.39</c:v>
                </c:pt>
                <c:pt idx="78">
                  <c:v>21.78</c:v>
                </c:pt>
                <c:pt idx="79">
                  <c:v>21.34</c:v>
                </c:pt>
                <c:pt idx="80">
                  <c:v>21.88</c:v>
                </c:pt>
                <c:pt idx="81">
                  <c:v>21.69</c:v>
                </c:pt>
                <c:pt idx="82">
                  <c:v>20.34</c:v>
                </c:pt>
                <c:pt idx="83">
                  <c:v>19.41</c:v>
                </c:pt>
                <c:pt idx="84">
                  <c:v>19.03</c:v>
                </c:pt>
                <c:pt idx="85">
                  <c:v>20.09</c:v>
                </c:pt>
                <c:pt idx="86">
                  <c:v>20.32</c:v>
                </c:pt>
                <c:pt idx="87">
                  <c:v>20.25</c:v>
                </c:pt>
                <c:pt idx="88">
                  <c:v>19.95</c:v>
                </c:pt>
                <c:pt idx="89">
                  <c:v>19.09</c:v>
                </c:pt>
                <c:pt idx="90">
                  <c:v>17.89</c:v>
                </c:pt>
                <c:pt idx="91">
                  <c:v>18.010000000000002</c:v>
                </c:pt>
                <c:pt idx="92">
                  <c:v>17.5</c:v>
                </c:pt>
                <c:pt idx="93">
                  <c:v>18.149999999999999</c:v>
                </c:pt>
                <c:pt idx="94">
                  <c:v>16.61</c:v>
                </c:pt>
                <c:pt idx="95">
                  <c:v>14.52</c:v>
                </c:pt>
                <c:pt idx="96">
                  <c:v>15.03</c:v>
                </c:pt>
                <c:pt idx="97">
                  <c:v>14.78</c:v>
                </c:pt>
                <c:pt idx="98">
                  <c:v>14.68</c:v>
                </c:pt>
                <c:pt idx="99">
                  <c:v>16.420000000000002</c:v>
                </c:pt>
                <c:pt idx="100">
                  <c:v>17.89</c:v>
                </c:pt>
                <c:pt idx="101">
                  <c:v>19.059999999999999</c:v>
                </c:pt>
                <c:pt idx="102">
                  <c:v>19.66</c:v>
                </c:pt>
                <c:pt idx="103">
                  <c:v>18.38</c:v>
                </c:pt>
                <c:pt idx="104">
                  <c:v>17.45</c:v>
                </c:pt>
                <c:pt idx="105">
                  <c:v>17.72</c:v>
                </c:pt>
                <c:pt idx="106">
                  <c:v>18.07</c:v>
                </c:pt>
                <c:pt idx="107">
                  <c:v>17.16</c:v>
                </c:pt>
                <c:pt idx="108">
                  <c:v>18.04</c:v>
                </c:pt>
                <c:pt idx="109">
                  <c:v>18.57</c:v>
                </c:pt>
                <c:pt idx="110">
                  <c:v>18.54</c:v>
                </c:pt>
                <c:pt idx="111">
                  <c:v>19.899999999999999</c:v>
                </c:pt>
                <c:pt idx="112">
                  <c:v>19.739999999999998</c:v>
                </c:pt>
                <c:pt idx="113">
                  <c:v>18.45</c:v>
                </c:pt>
                <c:pt idx="114">
                  <c:v>17.329999999999998</c:v>
                </c:pt>
                <c:pt idx="115">
                  <c:v>18.02</c:v>
                </c:pt>
                <c:pt idx="116">
                  <c:v>18.23</c:v>
                </c:pt>
                <c:pt idx="117">
                  <c:v>17.43</c:v>
                </c:pt>
                <c:pt idx="118">
                  <c:v>17.989999999999998</c:v>
                </c:pt>
                <c:pt idx="119">
                  <c:v>19.03</c:v>
                </c:pt>
                <c:pt idx="120">
                  <c:v>18.86</c:v>
                </c:pt>
                <c:pt idx="121">
                  <c:v>19.09</c:v>
                </c:pt>
                <c:pt idx="122">
                  <c:v>21.33</c:v>
                </c:pt>
                <c:pt idx="123">
                  <c:v>23.5</c:v>
                </c:pt>
                <c:pt idx="124">
                  <c:v>21.17</c:v>
                </c:pt>
                <c:pt idx="125">
                  <c:v>20.420000000000002</c:v>
                </c:pt>
                <c:pt idx="126">
                  <c:v>21.3</c:v>
                </c:pt>
                <c:pt idx="127">
                  <c:v>21.9</c:v>
                </c:pt>
                <c:pt idx="128">
                  <c:v>23.97</c:v>
                </c:pt>
                <c:pt idx="129">
                  <c:v>24.88</c:v>
                </c:pt>
                <c:pt idx="130">
                  <c:v>23.71</c:v>
                </c:pt>
                <c:pt idx="131">
                  <c:v>25.23</c:v>
                </c:pt>
                <c:pt idx="132">
                  <c:v>25.13</c:v>
                </c:pt>
                <c:pt idx="133">
                  <c:v>22.18</c:v>
                </c:pt>
                <c:pt idx="134">
                  <c:v>20.97</c:v>
                </c:pt>
                <c:pt idx="135">
                  <c:v>19.7</c:v>
                </c:pt>
                <c:pt idx="136">
                  <c:v>20.82</c:v>
                </c:pt>
                <c:pt idx="137">
                  <c:v>19.260000000000002</c:v>
                </c:pt>
                <c:pt idx="138">
                  <c:v>19.66</c:v>
                </c:pt>
                <c:pt idx="139">
                  <c:v>19.95</c:v>
                </c:pt>
                <c:pt idx="140">
                  <c:v>19.8</c:v>
                </c:pt>
                <c:pt idx="141">
                  <c:v>21.33</c:v>
                </c:pt>
                <c:pt idx="142">
                  <c:v>20.190000000000001</c:v>
                </c:pt>
                <c:pt idx="143">
                  <c:v>18.329999999999998</c:v>
                </c:pt>
                <c:pt idx="144">
                  <c:v>16.72</c:v>
                </c:pt>
                <c:pt idx="145">
                  <c:v>16.059999999999999</c:v>
                </c:pt>
                <c:pt idx="146">
                  <c:v>15.12</c:v>
                </c:pt>
                <c:pt idx="147">
                  <c:v>15.35</c:v>
                </c:pt>
                <c:pt idx="148">
                  <c:v>14.91</c:v>
                </c:pt>
                <c:pt idx="149">
                  <c:v>13.72</c:v>
                </c:pt>
                <c:pt idx="150">
                  <c:v>14.17</c:v>
                </c:pt>
                <c:pt idx="151">
                  <c:v>13.47</c:v>
                </c:pt>
                <c:pt idx="152">
                  <c:v>15.03</c:v>
                </c:pt>
                <c:pt idx="153">
                  <c:v>14.46</c:v>
                </c:pt>
                <c:pt idx="154">
                  <c:v>13</c:v>
                </c:pt>
                <c:pt idx="155">
                  <c:v>11.35</c:v>
                </c:pt>
                <c:pt idx="156">
                  <c:v>12.52</c:v>
                </c:pt>
                <c:pt idx="157">
                  <c:v>12.01</c:v>
                </c:pt>
                <c:pt idx="158">
                  <c:v>14.68</c:v>
                </c:pt>
                <c:pt idx="159">
                  <c:v>17.309999999999999</c:v>
                </c:pt>
                <c:pt idx="160">
                  <c:v>17.72</c:v>
                </c:pt>
                <c:pt idx="161">
                  <c:v>17.920000000000002</c:v>
                </c:pt>
                <c:pt idx="162">
                  <c:v>20.100000000000001</c:v>
                </c:pt>
                <c:pt idx="163">
                  <c:v>21.28</c:v>
                </c:pt>
                <c:pt idx="164">
                  <c:v>23.8</c:v>
                </c:pt>
                <c:pt idx="165">
                  <c:v>22.69</c:v>
                </c:pt>
                <c:pt idx="166">
                  <c:v>25</c:v>
                </c:pt>
                <c:pt idx="167">
                  <c:v>26.1</c:v>
                </c:pt>
                <c:pt idx="168">
                  <c:v>27.26</c:v>
                </c:pt>
                <c:pt idx="169">
                  <c:v>29.37</c:v>
                </c:pt>
                <c:pt idx="170">
                  <c:v>29.84</c:v>
                </c:pt>
                <c:pt idx="171">
                  <c:v>25.72</c:v>
                </c:pt>
                <c:pt idx="172">
                  <c:v>28.79</c:v>
                </c:pt>
                <c:pt idx="173">
                  <c:v>31.82</c:v>
                </c:pt>
                <c:pt idx="174">
                  <c:v>29.7</c:v>
                </c:pt>
                <c:pt idx="175">
                  <c:v>31.26</c:v>
                </c:pt>
                <c:pt idx="176">
                  <c:v>33.880000000000003</c:v>
                </c:pt>
                <c:pt idx="177">
                  <c:v>33.11</c:v>
                </c:pt>
                <c:pt idx="178">
                  <c:v>34.42</c:v>
                </c:pt>
                <c:pt idx="179">
                  <c:v>28.44</c:v>
                </c:pt>
                <c:pt idx="180">
                  <c:v>29.59</c:v>
                </c:pt>
                <c:pt idx="181">
                  <c:v>29.61</c:v>
                </c:pt>
                <c:pt idx="182">
                  <c:v>27.25</c:v>
                </c:pt>
                <c:pt idx="183">
                  <c:v>27.49</c:v>
                </c:pt>
                <c:pt idx="184">
                  <c:v>28.63</c:v>
                </c:pt>
                <c:pt idx="185">
                  <c:v>27.6</c:v>
                </c:pt>
                <c:pt idx="186">
                  <c:v>26.43</c:v>
                </c:pt>
                <c:pt idx="187">
                  <c:v>27.37</c:v>
                </c:pt>
                <c:pt idx="188">
                  <c:v>26.2</c:v>
                </c:pt>
                <c:pt idx="189">
                  <c:v>22.17</c:v>
                </c:pt>
                <c:pt idx="190">
                  <c:v>19.64</c:v>
                </c:pt>
                <c:pt idx="191">
                  <c:v>19.39</c:v>
                </c:pt>
                <c:pt idx="192">
                  <c:v>19.72</c:v>
                </c:pt>
                <c:pt idx="193">
                  <c:v>20.72</c:v>
                </c:pt>
                <c:pt idx="194">
                  <c:v>24.53</c:v>
                </c:pt>
                <c:pt idx="195">
                  <c:v>26.18</c:v>
                </c:pt>
                <c:pt idx="196">
                  <c:v>27.04</c:v>
                </c:pt>
                <c:pt idx="197">
                  <c:v>25.52</c:v>
                </c:pt>
                <c:pt idx="198">
                  <c:v>26.97</c:v>
                </c:pt>
                <c:pt idx="199">
                  <c:v>28.39</c:v>
                </c:pt>
                <c:pt idx="200">
                  <c:v>29.66</c:v>
                </c:pt>
                <c:pt idx="201">
                  <c:v>28.84</c:v>
                </c:pt>
                <c:pt idx="202">
                  <c:v>26.35</c:v>
                </c:pt>
                <c:pt idx="203">
                  <c:v>29.46</c:v>
                </c:pt>
                <c:pt idx="204">
                  <c:v>32.950000000000003</c:v>
                </c:pt>
                <c:pt idx="205">
                  <c:v>35.83</c:v>
                </c:pt>
                <c:pt idx="206">
                  <c:v>33.51</c:v>
                </c:pt>
                <c:pt idx="207">
                  <c:v>28.17</c:v>
                </c:pt>
                <c:pt idx="208">
                  <c:v>28.11</c:v>
                </c:pt>
                <c:pt idx="209">
                  <c:v>30.66</c:v>
                </c:pt>
                <c:pt idx="210">
                  <c:v>30.76</c:v>
                </c:pt>
                <c:pt idx="211">
                  <c:v>31.57</c:v>
                </c:pt>
                <c:pt idx="212">
                  <c:v>28.31</c:v>
                </c:pt>
                <c:pt idx="213">
                  <c:v>30.34</c:v>
                </c:pt>
                <c:pt idx="214">
                  <c:v>31.11</c:v>
                </c:pt>
                <c:pt idx="215">
                  <c:v>32.130000000000003</c:v>
                </c:pt>
                <c:pt idx="216">
                  <c:v>34.31</c:v>
                </c:pt>
                <c:pt idx="217">
                  <c:v>34.69</c:v>
                </c:pt>
                <c:pt idx="218">
                  <c:v>36.74</c:v>
                </c:pt>
                <c:pt idx="219">
                  <c:v>36.75</c:v>
                </c:pt>
                <c:pt idx="220">
                  <c:v>40.28</c:v>
                </c:pt>
                <c:pt idx="221">
                  <c:v>38.03</c:v>
                </c:pt>
                <c:pt idx="222">
                  <c:v>40.78</c:v>
                </c:pt>
                <c:pt idx="223">
                  <c:v>44.9</c:v>
                </c:pt>
                <c:pt idx="224">
                  <c:v>45.94</c:v>
                </c:pt>
                <c:pt idx="225">
                  <c:v>53.28</c:v>
                </c:pt>
                <c:pt idx="226">
                  <c:v>48.47</c:v>
                </c:pt>
                <c:pt idx="227">
                  <c:v>43.15</c:v>
                </c:pt>
                <c:pt idx="228">
                  <c:v>46.84</c:v>
                </c:pt>
                <c:pt idx="229">
                  <c:v>48.15</c:v>
                </c:pt>
                <c:pt idx="230">
                  <c:v>54.19</c:v>
                </c:pt>
                <c:pt idx="231">
                  <c:v>52.98</c:v>
                </c:pt>
                <c:pt idx="232">
                  <c:v>49.83</c:v>
                </c:pt>
                <c:pt idx="233">
                  <c:v>56.35</c:v>
                </c:pt>
                <c:pt idx="234">
                  <c:v>59</c:v>
                </c:pt>
                <c:pt idx="235">
                  <c:v>64.989999999999995</c:v>
                </c:pt>
                <c:pt idx="236">
                  <c:v>65.59</c:v>
                </c:pt>
                <c:pt idx="237">
                  <c:v>62.26</c:v>
                </c:pt>
                <c:pt idx="238">
                  <c:v>58.32</c:v>
                </c:pt>
                <c:pt idx="239">
                  <c:v>59.41</c:v>
                </c:pt>
                <c:pt idx="240">
                  <c:v>65.489999999999995</c:v>
                </c:pt>
                <c:pt idx="241">
                  <c:v>61.63</c:v>
                </c:pt>
                <c:pt idx="242">
                  <c:v>62.69</c:v>
                </c:pt>
                <c:pt idx="243">
                  <c:v>69.44</c:v>
                </c:pt>
                <c:pt idx="244">
                  <c:v>70.84</c:v>
                </c:pt>
                <c:pt idx="245">
                  <c:v>70.95</c:v>
                </c:pt>
                <c:pt idx="246">
                  <c:v>74.41</c:v>
                </c:pt>
                <c:pt idx="247">
                  <c:v>73.040000000000006</c:v>
                </c:pt>
                <c:pt idx="248">
                  <c:v>63.8</c:v>
                </c:pt>
                <c:pt idx="249">
                  <c:v>58.89</c:v>
                </c:pt>
                <c:pt idx="250">
                  <c:v>59.08</c:v>
                </c:pt>
                <c:pt idx="251">
                  <c:v>61.96</c:v>
                </c:pt>
                <c:pt idx="252">
                  <c:v>54.51</c:v>
                </c:pt>
                <c:pt idx="253">
                  <c:v>59.28</c:v>
                </c:pt>
                <c:pt idx="254">
                  <c:v>60.44</c:v>
                </c:pt>
                <c:pt idx="255">
                  <c:v>63.98</c:v>
                </c:pt>
                <c:pt idx="256">
                  <c:v>63.46</c:v>
                </c:pt>
                <c:pt idx="257">
                  <c:v>67.489999999999995</c:v>
                </c:pt>
                <c:pt idx="258">
                  <c:v>74.12</c:v>
                </c:pt>
                <c:pt idx="259">
                  <c:v>72.36</c:v>
                </c:pt>
                <c:pt idx="260">
                  <c:v>79.92</c:v>
                </c:pt>
                <c:pt idx="261">
                  <c:v>85.8</c:v>
                </c:pt>
                <c:pt idx="262">
                  <c:v>94.77</c:v>
                </c:pt>
                <c:pt idx="263">
                  <c:v>91.69</c:v>
                </c:pt>
                <c:pt idx="264">
                  <c:v>92.97</c:v>
                </c:pt>
                <c:pt idx="265">
                  <c:v>95.39</c:v>
                </c:pt>
                <c:pt idx="266">
                  <c:v>105.45</c:v>
                </c:pt>
                <c:pt idx="267">
                  <c:v>112.58</c:v>
                </c:pt>
                <c:pt idx="268">
                  <c:v>125.4</c:v>
                </c:pt>
                <c:pt idx="269">
                  <c:v>133.88</c:v>
                </c:pt>
                <c:pt idx="270">
                  <c:v>133.37</c:v>
                </c:pt>
                <c:pt idx="271">
                  <c:v>116.67</c:v>
                </c:pt>
                <c:pt idx="272">
                  <c:v>104.11</c:v>
                </c:pt>
                <c:pt idx="273">
                  <c:v>76.61</c:v>
                </c:pt>
                <c:pt idx="274">
                  <c:v>57.31</c:v>
                </c:pt>
                <c:pt idx="275">
                  <c:v>41.12</c:v>
                </c:pt>
                <c:pt idx="276">
                  <c:v>41.71</c:v>
                </c:pt>
                <c:pt idx="277">
                  <c:v>39.090000000000003</c:v>
                </c:pt>
                <c:pt idx="278">
                  <c:v>47.94</c:v>
                </c:pt>
                <c:pt idx="279">
                  <c:v>49.65</c:v>
                </c:pt>
                <c:pt idx="280">
                  <c:v>59.03</c:v>
                </c:pt>
                <c:pt idx="281">
                  <c:v>69.64</c:v>
                </c:pt>
                <c:pt idx="282">
                  <c:v>64.150000000000006</c:v>
                </c:pt>
                <c:pt idx="283">
                  <c:v>71.05</c:v>
                </c:pt>
                <c:pt idx="284">
                  <c:v>69.41</c:v>
                </c:pt>
                <c:pt idx="285">
                  <c:v>75.72</c:v>
                </c:pt>
                <c:pt idx="286">
                  <c:v>77.989999999999995</c:v>
                </c:pt>
                <c:pt idx="287">
                  <c:v>74.47</c:v>
                </c:pt>
                <c:pt idx="288">
                  <c:v>78.33</c:v>
                </c:pt>
                <c:pt idx="289">
                  <c:v>76.39</c:v>
                </c:pt>
                <c:pt idx="290">
                  <c:v>81.2</c:v>
                </c:pt>
                <c:pt idx="291">
                  <c:v>84.29</c:v>
                </c:pt>
                <c:pt idx="292">
                  <c:v>73.739999999999995</c:v>
                </c:pt>
                <c:pt idx="293">
                  <c:v>75.34</c:v>
                </c:pt>
                <c:pt idx="294">
                  <c:v>76.319999999999993</c:v>
                </c:pt>
                <c:pt idx="295">
                  <c:v>76.599999999999994</c:v>
                </c:pt>
                <c:pt idx="296">
                  <c:v>75.239999999999995</c:v>
                </c:pt>
                <c:pt idx="297">
                  <c:v>81.89</c:v>
                </c:pt>
                <c:pt idx="298">
                  <c:v>84.25</c:v>
                </c:pt>
                <c:pt idx="299">
                  <c:v>89.15</c:v>
                </c:pt>
                <c:pt idx="300">
                  <c:v>89.17</c:v>
                </c:pt>
                <c:pt idx="301">
                  <c:v>88.58</c:v>
                </c:pt>
                <c:pt idx="302">
                  <c:v>102.86</c:v>
                </c:pt>
                <c:pt idx="303">
                  <c:v>109.53</c:v>
                </c:pt>
                <c:pt idx="304">
                  <c:v>100.9</c:v>
                </c:pt>
                <c:pt idx="305">
                  <c:v>96.26</c:v>
                </c:pt>
                <c:pt idx="306">
                  <c:v>97.3</c:v>
                </c:pt>
                <c:pt idx="307">
                  <c:v>86.33</c:v>
                </c:pt>
                <c:pt idx="308">
                  <c:v>85.52</c:v>
                </c:pt>
                <c:pt idx="309">
                  <c:v>86.32</c:v>
                </c:pt>
                <c:pt idx="310">
                  <c:v>97.16</c:v>
                </c:pt>
                <c:pt idx="311">
                  <c:v>98.56</c:v>
                </c:pt>
                <c:pt idx="312">
                  <c:v>100.27</c:v>
                </c:pt>
                <c:pt idx="313">
                  <c:v>102.2</c:v>
                </c:pt>
                <c:pt idx="314">
                  <c:v>106.16</c:v>
                </c:pt>
                <c:pt idx="315">
                  <c:v>103.32</c:v>
                </c:pt>
                <c:pt idx="316">
                  <c:v>94.66</c:v>
                </c:pt>
                <c:pt idx="317">
                  <c:v>82.3</c:v>
                </c:pt>
                <c:pt idx="318">
                  <c:v>87.9</c:v>
                </c:pt>
                <c:pt idx="319">
                  <c:v>94.13</c:v>
                </c:pt>
                <c:pt idx="320">
                  <c:v>94.51</c:v>
                </c:pt>
                <c:pt idx="321">
                  <c:v>89.49</c:v>
                </c:pt>
                <c:pt idx="322">
                  <c:v>86.53</c:v>
                </c:pt>
                <c:pt idx="323">
                  <c:v>87.86</c:v>
                </c:pt>
                <c:pt idx="324">
                  <c:v>94.76</c:v>
                </c:pt>
                <c:pt idx="325">
                  <c:v>95.31</c:v>
                </c:pt>
                <c:pt idx="326">
                  <c:v>92.94</c:v>
                </c:pt>
                <c:pt idx="327">
                  <c:v>92.02</c:v>
                </c:pt>
                <c:pt idx="328">
                  <c:v>94.51</c:v>
                </c:pt>
                <c:pt idx="329">
                  <c:v>95.77</c:v>
                </c:pt>
                <c:pt idx="330">
                  <c:v>104.67</c:v>
                </c:pt>
                <c:pt idx="331">
                  <c:v>106.57</c:v>
                </c:pt>
                <c:pt idx="332">
                  <c:v>106.29</c:v>
                </c:pt>
                <c:pt idx="333">
                  <c:v>100.54</c:v>
                </c:pt>
                <c:pt idx="334">
                  <c:v>93.86</c:v>
                </c:pt>
                <c:pt idx="335">
                  <c:v>97.63</c:v>
                </c:pt>
                <c:pt idx="336">
                  <c:v>94.62</c:v>
                </c:pt>
                <c:pt idx="337">
                  <c:v>100.82</c:v>
                </c:pt>
                <c:pt idx="338">
                  <c:v>100.8</c:v>
                </c:pt>
                <c:pt idx="339">
                  <c:v>102.07</c:v>
                </c:pt>
                <c:pt idx="340">
                  <c:v>102.18</c:v>
                </c:pt>
                <c:pt idx="341">
                  <c:v>105.79</c:v>
                </c:pt>
                <c:pt idx="342">
                  <c:v>103.59</c:v>
                </c:pt>
                <c:pt idx="343">
                  <c:v>96.54</c:v>
                </c:pt>
                <c:pt idx="344">
                  <c:v>93.21</c:v>
                </c:pt>
                <c:pt idx="345">
                  <c:v>84.4</c:v>
                </c:pt>
                <c:pt idx="346">
                  <c:v>75.790000000000006</c:v>
                </c:pt>
                <c:pt idx="347">
                  <c:v>59.29</c:v>
                </c:pt>
                <c:pt idx="348">
                  <c:v>47.22</c:v>
                </c:pt>
                <c:pt idx="349">
                  <c:v>50.58</c:v>
                </c:pt>
                <c:pt idx="350">
                  <c:v>47.82</c:v>
                </c:pt>
                <c:pt idx="351">
                  <c:v>54.45</c:v>
                </c:pt>
                <c:pt idx="352">
                  <c:v>59.27</c:v>
                </c:pt>
                <c:pt idx="353">
                  <c:v>59.82</c:v>
                </c:pt>
                <c:pt idx="354">
                  <c:v>50.9</c:v>
                </c:pt>
                <c:pt idx="355">
                  <c:v>42.87</c:v>
                </c:pt>
                <c:pt idx="356">
                  <c:v>45.48</c:v>
                </c:pt>
                <c:pt idx="357">
                  <c:v>46.22</c:v>
                </c:pt>
                <c:pt idx="358">
                  <c:v>42.44</c:v>
                </c:pt>
                <c:pt idx="359">
                  <c:v>37.19</c:v>
                </c:pt>
                <c:pt idx="360">
                  <c:v>31.68</c:v>
                </c:pt>
                <c:pt idx="361">
                  <c:v>30.32</c:v>
                </c:pt>
                <c:pt idx="362">
                  <c:v>37.549999999999997</c:v>
                </c:pt>
                <c:pt idx="363">
                  <c:v>40.75</c:v>
                </c:pt>
                <c:pt idx="364">
                  <c:v>46.71</c:v>
                </c:pt>
                <c:pt idx="365">
                  <c:v>48.76</c:v>
                </c:pt>
                <c:pt idx="366">
                  <c:v>44.65</c:v>
                </c:pt>
                <c:pt idx="367">
                  <c:v>44.72</c:v>
                </c:pt>
                <c:pt idx="368">
                  <c:v>45.18</c:v>
                </c:pt>
                <c:pt idx="369">
                  <c:v>49.78</c:v>
                </c:pt>
                <c:pt idx="370">
                  <c:v>45.66</c:v>
                </c:pt>
                <c:pt idx="371">
                  <c:v>51.97</c:v>
                </c:pt>
                <c:pt idx="372">
                  <c:v>52.5</c:v>
                </c:pt>
                <c:pt idx="373">
                  <c:v>53.47</c:v>
                </c:pt>
                <c:pt idx="374">
                  <c:v>49.33</c:v>
                </c:pt>
                <c:pt idx="375">
                  <c:v>51.06</c:v>
                </c:pt>
                <c:pt idx="376">
                  <c:v>48.48</c:v>
                </c:pt>
              </c:numCache>
            </c:numRef>
          </c:val>
          <c:smooth val="0"/>
          <c:extLst>
            <c:ext xmlns:c16="http://schemas.microsoft.com/office/drawing/2014/chart" uri="{C3380CC4-5D6E-409C-BE32-E72D297353CC}">
              <c16:uniqueId val="{00000000-7BB3-4A04-B2DA-6D820EDCF9BF}"/>
            </c:ext>
          </c:extLst>
        </c:ser>
        <c:ser>
          <c:idx val="1"/>
          <c:order val="1"/>
          <c:tx>
            <c:strRef>
              <c:f>'[Jr._Data_Analyst_Project_File - Copy.xls]Data 1'!$C$3</c:f>
              <c:strCache>
                <c:ptCount val="1"/>
                <c:pt idx="0">
                  <c:v>Europe Brent Spot Price FOB (Dollars per Barrel)</c:v>
                </c:pt>
              </c:strCache>
            </c:strRef>
          </c:tx>
          <c:spPr>
            <a:ln w="28575" cap="rnd">
              <a:solidFill>
                <a:schemeClr val="accent2"/>
              </a:solidFill>
              <a:round/>
            </a:ln>
            <a:effectLst/>
          </c:spPr>
          <c:marker>
            <c:symbol val="none"/>
          </c:marker>
          <c:cat>
            <c:numRef>
              <c:f>'[Jr._Data_Analyst_Project_File - Copy.xls]Data 1'!$A$4:$A$380</c:f>
              <c:numCache>
                <c:formatCode>mmm\-yyyy</c:formatCode>
                <c:ptCount val="377"/>
                <c:pt idx="0">
                  <c:v>31427</c:v>
                </c:pt>
                <c:pt idx="1">
                  <c:v>31458</c:v>
                </c:pt>
                <c:pt idx="2">
                  <c:v>31486</c:v>
                </c:pt>
                <c:pt idx="3">
                  <c:v>31517</c:v>
                </c:pt>
                <c:pt idx="4">
                  <c:v>31547</c:v>
                </c:pt>
                <c:pt idx="5">
                  <c:v>31578</c:v>
                </c:pt>
                <c:pt idx="6">
                  <c:v>31608</c:v>
                </c:pt>
                <c:pt idx="7">
                  <c:v>31639</c:v>
                </c:pt>
                <c:pt idx="8">
                  <c:v>31670</c:v>
                </c:pt>
                <c:pt idx="9">
                  <c:v>31700</c:v>
                </c:pt>
                <c:pt idx="10">
                  <c:v>31731</c:v>
                </c:pt>
                <c:pt idx="11">
                  <c:v>31761</c:v>
                </c:pt>
                <c:pt idx="12">
                  <c:v>31792</c:v>
                </c:pt>
                <c:pt idx="13">
                  <c:v>31823</c:v>
                </c:pt>
                <c:pt idx="14">
                  <c:v>31851</c:v>
                </c:pt>
                <c:pt idx="15">
                  <c:v>31882</c:v>
                </c:pt>
                <c:pt idx="16">
                  <c:v>31912</c:v>
                </c:pt>
                <c:pt idx="17">
                  <c:v>31943</c:v>
                </c:pt>
                <c:pt idx="18">
                  <c:v>31973</c:v>
                </c:pt>
                <c:pt idx="19">
                  <c:v>32004</c:v>
                </c:pt>
                <c:pt idx="20">
                  <c:v>32035</c:v>
                </c:pt>
                <c:pt idx="21">
                  <c:v>32065</c:v>
                </c:pt>
                <c:pt idx="22">
                  <c:v>32096</c:v>
                </c:pt>
                <c:pt idx="23">
                  <c:v>32126</c:v>
                </c:pt>
                <c:pt idx="24">
                  <c:v>32157</c:v>
                </c:pt>
                <c:pt idx="25">
                  <c:v>32188</c:v>
                </c:pt>
                <c:pt idx="26">
                  <c:v>32217</c:v>
                </c:pt>
                <c:pt idx="27">
                  <c:v>32248</c:v>
                </c:pt>
                <c:pt idx="28">
                  <c:v>32278</c:v>
                </c:pt>
                <c:pt idx="29">
                  <c:v>32309</c:v>
                </c:pt>
                <c:pt idx="30">
                  <c:v>32339</c:v>
                </c:pt>
                <c:pt idx="31">
                  <c:v>32370</c:v>
                </c:pt>
                <c:pt idx="32">
                  <c:v>32401</c:v>
                </c:pt>
                <c:pt idx="33">
                  <c:v>32431</c:v>
                </c:pt>
                <c:pt idx="34">
                  <c:v>32462</c:v>
                </c:pt>
                <c:pt idx="35">
                  <c:v>32492</c:v>
                </c:pt>
                <c:pt idx="36">
                  <c:v>32523</c:v>
                </c:pt>
                <c:pt idx="37">
                  <c:v>32554</c:v>
                </c:pt>
                <c:pt idx="38">
                  <c:v>32582</c:v>
                </c:pt>
                <c:pt idx="39">
                  <c:v>32613</c:v>
                </c:pt>
                <c:pt idx="40">
                  <c:v>32643</c:v>
                </c:pt>
                <c:pt idx="41">
                  <c:v>32674</c:v>
                </c:pt>
                <c:pt idx="42">
                  <c:v>32704</c:v>
                </c:pt>
                <c:pt idx="43">
                  <c:v>32735</c:v>
                </c:pt>
                <c:pt idx="44">
                  <c:v>32766</c:v>
                </c:pt>
                <c:pt idx="45">
                  <c:v>32796</c:v>
                </c:pt>
                <c:pt idx="46">
                  <c:v>32827</c:v>
                </c:pt>
                <c:pt idx="47">
                  <c:v>32857</c:v>
                </c:pt>
                <c:pt idx="48">
                  <c:v>32888</c:v>
                </c:pt>
                <c:pt idx="49">
                  <c:v>32919</c:v>
                </c:pt>
                <c:pt idx="50">
                  <c:v>32947</c:v>
                </c:pt>
                <c:pt idx="51">
                  <c:v>32978</c:v>
                </c:pt>
                <c:pt idx="52">
                  <c:v>33008</c:v>
                </c:pt>
                <c:pt idx="53">
                  <c:v>33039</c:v>
                </c:pt>
                <c:pt idx="54">
                  <c:v>33069</c:v>
                </c:pt>
                <c:pt idx="55">
                  <c:v>33100</c:v>
                </c:pt>
                <c:pt idx="56">
                  <c:v>33131</c:v>
                </c:pt>
                <c:pt idx="57">
                  <c:v>33161</c:v>
                </c:pt>
                <c:pt idx="58">
                  <c:v>33192</c:v>
                </c:pt>
                <c:pt idx="59">
                  <c:v>33222</c:v>
                </c:pt>
                <c:pt idx="60">
                  <c:v>33253</c:v>
                </c:pt>
                <c:pt idx="61">
                  <c:v>33284</c:v>
                </c:pt>
                <c:pt idx="62">
                  <c:v>33312</c:v>
                </c:pt>
                <c:pt idx="63">
                  <c:v>33343</c:v>
                </c:pt>
                <c:pt idx="64">
                  <c:v>33373</c:v>
                </c:pt>
                <c:pt idx="65">
                  <c:v>33404</c:v>
                </c:pt>
                <c:pt idx="66">
                  <c:v>33434</c:v>
                </c:pt>
                <c:pt idx="67">
                  <c:v>33465</c:v>
                </c:pt>
                <c:pt idx="68">
                  <c:v>33496</c:v>
                </c:pt>
                <c:pt idx="69">
                  <c:v>33526</c:v>
                </c:pt>
                <c:pt idx="70">
                  <c:v>33557</c:v>
                </c:pt>
                <c:pt idx="71">
                  <c:v>33587</c:v>
                </c:pt>
                <c:pt idx="72">
                  <c:v>33618</c:v>
                </c:pt>
                <c:pt idx="73">
                  <c:v>33649</c:v>
                </c:pt>
                <c:pt idx="74">
                  <c:v>33678</c:v>
                </c:pt>
                <c:pt idx="75">
                  <c:v>33709</c:v>
                </c:pt>
                <c:pt idx="76">
                  <c:v>33739</c:v>
                </c:pt>
                <c:pt idx="77">
                  <c:v>33770</c:v>
                </c:pt>
                <c:pt idx="78">
                  <c:v>33800</c:v>
                </c:pt>
                <c:pt idx="79">
                  <c:v>33831</c:v>
                </c:pt>
                <c:pt idx="80">
                  <c:v>33862</c:v>
                </c:pt>
                <c:pt idx="81">
                  <c:v>33892</c:v>
                </c:pt>
                <c:pt idx="82">
                  <c:v>33923</c:v>
                </c:pt>
                <c:pt idx="83">
                  <c:v>33953</c:v>
                </c:pt>
                <c:pt idx="84">
                  <c:v>33984</c:v>
                </c:pt>
                <c:pt idx="85">
                  <c:v>34015</c:v>
                </c:pt>
                <c:pt idx="86">
                  <c:v>34043</c:v>
                </c:pt>
                <c:pt idx="87">
                  <c:v>34074</c:v>
                </c:pt>
                <c:pt idx="88">
                  <c:v>34104</c:v>
                </c:pt>
                <c:pt idx="89">
                  <c:v>34135</c:v>
                </c:pt>
                <c:pt idx="90">
                  <c:v>34165</c:v>
                </c:pt>
                <c:pt idx="91">
                  <c:v>34196</c:v>
                </c:pt>
                <c:pt idx="92">
                  <c:v>34227</c:v>
                </c:pt>
                <c:pt idx="93">
                  <c:v>34257</c:v>
                </c:pt>
                <c:pt idx="94">
                  <c:v>34288</c:v>
                </c:pt>
                <c:pt idx="95">
                  <c:v>34318</c:v>
                </c:pt>
                <c:pt idx="96">
                  <c:v>34349</c:v>
                </c:pt>
                <c:pt idx="97">
                  <c:v>34380</c:v>
                </c:pt>
                <c:pt idx="98">
                  <c:v>34408</c:v>
                </c:pt>
                <c:pt idx="99">
                  <c:v>34439</c:v>
                </c:pt>
                <c:pt idx="100">
                  <c:v>34469</c:v>
                </c:pt>
                <c:pt idx="101">
                  <c:v>34500</c:v>
                </c:pt>
                <c:pt idx="102">
                  <c:v>34530</c:v>
                </c:pt>
                <c:pt idx="103">
                  <c:v>34561</c:v>
                </c:pt>
                <c:pt idx="104">
                  <c:v>34592</c:v>
                </c:pt>
                <c:pt idx="105">
                  <c:v>34622</c:v>
                </c:pt>
                <c:pt idx="106">
                  <c:v>34653</c:v>
                </c:pt>
                <c:pt idx="107">
                  <c:v>34683</c:v>
                </c:pt>
                <c:pt idx="108">
                  <c:v>34714</c:v>
                </c:pt>
                <c:pt idx="109">
                  <c:v>34745</c:v>
                </c:pt>
                <c:pt idx="110">
                  <c:v>34773</c:v>
                </c:pt>
                <c:pt idx="111">
                  <c:v>34804</c:v>
                </c:pt>
                <c:pt idx="112">
                  <c:v>34834</c:v>
                </c:pt>
                <c:pt idx="113">
                  <c:v>34865</c:v>
                </c:pt>
                <c:pt idx="114">
                  <c:v>34895</c:v>
                </c:pt>
                <c:pt idx="115">
                  <c:v>34926</c:v>
                </c:pt>
                <c:pt idx="116">
                  <c:v>34957</c:v>
                </c:pt>
                <c:pt idx="117">
                  <c:v>34987</c:v>
                </c:pt>
                <c:pt idx="118">
                  <c:v>35018</c:v>
                </c:pt>
                <c:pt idx="119">
                  <c:v>35048</c:v>
                </c:pt>
                <c:pt idx="120">
                  <c:v>35079</c:v>
                </c:pt>
                <c:pt idx="121">
                  <c:v>35110</c:v>
                </c:pt>
                <c:pt idx="122">
                  <c:v>35139</c:v>
                </c:pt>
                <c:pt idx="123">
                  <c:v>35170</c:v>
                </c:pt>
                <c:pt idx="124">
                  <c:v>35200</c:v>
                </c:pt>
                <c:pt idx="125">
                  <c:v>35231</c:v>
                </c:pt>
                <c:pt idx="126">
                  <c:v>35261</c:v>
                </c:pt>
                <c:pt idx="127">
                  <c:v>35292</c:v>
                </c:pt>
                <c:pt idx="128">
                  <c:v>35323</c:v>
                </c:pt>
                <c:pt idx="129">
                  <c:v>35353</c:v>
                </c:pt>
                <c:pt idx="130">
                  <c:v>35384</c:v>
                </c:pt>
                <c:pt idx="131">
                  <c:v>35414</c:v>
                </c:pt>
                <c:pt idx="132">
                  <c:v>35445</c:v>
                </c:pt>
                <c:pt idx="133">
                  <c:v>35476</c:v>
                </c:pt>
                <c:pt idx="134">
                  <c:v>35504</c:v>
                </c:pt>
                <c:pt idx="135">
                  <c:v>35535</c:v>
                </c:pt>
                <c:pt idx="136">
                  <c:v>35565</c:v>
                </c:pt>
                <c:pt idx="137">
                  <c:v>35596</c:v>
                </c:pt>
                <c:pt idx="138">
                  <c:v>35626</c:v>
                </c:pt>
                <c:pt idx="139">
                  <c:v>35657</c:v>
                </c:pt>
                <c:pt idx="140">
                  <c:v>35688</c:v>
                </c:pt>
                <c:pt idx="141">
                  <c:v>35718</c:v>
                </c:pt>
                <c:pt idx="142">
                  <c:v>35749</c:v>
                </c:pt>
                <c:pt idx="143">
                  <c:v>35779</c:v>
                </c:pt>
                <c:pt idx="144">
                  <c:v>35810</c:v>
                </c:pt>
                <c:pt idx="145">
                  <c:v>35841</c:v>
                </c:pt>
                <c:pt idx="146">
                  <c:v>35869</c:v>
                </c:pt>
                <c:pt idx="147">
                  <c:v>35900</c:v>
                </c:pt>
                <c:pt idx="148">
                  <c:v>35930</c:v>
                </c:pt>
                <c:pt idx="149">
                  <c:v>35961</c:v>
                </c:pt>
                <c:pt idx="150">
                  <c:v>35991</c:v>
                </c:pt>
                <c:pt idx="151">
                  <c:v>36022</c:v>
                </c:pt>
                <c:pt idx="152">
                  <c:v>36053</c:v>
                </c:pt>
                <c:pt idx="153">
                  <c:v>36083</c:v>
                </c:pt>
                <c:pt idx="154">
                  <c:v>36114</c:v>
                </c:pt>
                <c:pt idx="155">
                  <c:v>36144</c:v>
                </c:pt>
                <c:pt idx="156">
                  <c:v>36175</c:v>
                </c:pt>
                <c:pt idx="157">
                  <c:v>36206</c:v>
                </c:pt>
                <c:pt idx="158">
                  <c:v>36234</c:v>
                </c:pt>
                <c:pt idx="159">
                  <c:v>36265</c:v>
                </c:pt>
                <c:pt idx="160">
                  <c:v>36295</c:v>
                </c:pt>
                <c:pt idx="161">
                  <c:v>36326</c:v>
                </c:pt>
                <c:pt idx="162">
                  <c:v>36356</c:v>
                </c:pt>
                <c:pt idx="163">
                  <c:v>36387</c:v>
                </c:pt>
                <c:pt idx="164">
                  <c:v>36418</c:v>
                </c:pt>
                <c:pt idx="165">
                  <c:v>36448</c:v>
                </c:pt>
                <c:pt idx="166">
                  <c:v>36479</c:v>
                </c:pt>
                <c:pt idx="167">
                  <c:v>36509</c:v>
                </c:pt>
                <c:pt idx="168">
                  <c:v>36540</c:v>
                </c:pt>
                <c:pt idx="169">
                  <c:v>36571</c:v>
                </c:pt>
                <c:pt idx="170">
                  <c:v>36600</c:v>
                </c:pt>
                <c:pt idx="171">
                  <c:v>36631</c:v>
                </c:pt>
                <c:pt idx="172">
                  <c:v>36661</c:v>
                </c:pt>
                <c:pt idx="173">
                  <c:v>36692</c:v>
                </c:pt>
                <c:pt idx="174">
                  <c:v>36722</c:v>
                </c:pt>
                <c:pt idx="175">
                  <c:v>36753</c:v>
                </c:pt>
                <c:pt idx="176">
                  <c:v>36784</c:v>
                </c:pt>
                <c:pt idx="177">
                  <c:v>36814</c:v>
                </c:pt>
                <c:pt idx="178">
                  <c:v>36845</c:v>
                </c:pt>
                <c:pt idx="179">
                  <c:v>36875</c:v>
                </c:pt>
                <c:pt idx="180">
                  <c:v>36906</c:v>
                </c:pt>
                <c:pt idx="181">
                  <c:v>36937</c:v>
                </c:pt>
                <c:pt idx="182">
                  <c:v>36965</c:v>
                </c:pt>
                <c:pt idx="183">
                  <c:v>36996</c:v>
                </c:pt>
                <c:pt idx="184">
                  <c:v>37026</c:v>
                </c:pt>
                <c:pt idx="185">
                  <c:v>37057</c:v>
                </c:pt>
                <c:pt idx="186">
                  <c:v>37087</c:v>
                </c:pt>
                <c:pt idx="187">
                  <c:v>37118</c:v>
                </c:pt>
                <c:pt idx="188">
                  <c:v>37149</c:v>
                </c:pt>
                <c:pt idx="189">
                  <c:v>37179</c:v>
                </c:pt>
                <c:pt idx="190">
                  <c:v>37210</c:v>
                </c:pt>
                <c:pt idx="191">
                  <c:v>37240</c:v>
                </c:pt>
                <c:pt idx="192">
                  <c:v>37271</c:v>
                </c:pt>
                <c:pt idx="193">
                  <c:v>37302</c:v>
                </c:pt>
                <c:pt idx="194">
                  <c:v>37330</c:v>
                </c:pt>
                <c:pt idx="195">
                  <c:v>37361</c:v>
                </c:pt>
                <c:pt idx="196">
                  <c:v>37391</c:v>
                </c:pt>
                <c:pt idx="197">
                  <c:v>37422</c:v>
                </c:pt>
                <c:pt idx="198">
                  <c:v>37452</c:v>
                </c:pt>
                <c:pt idx="199">
                  <c:v>37483</c:v>
                </c:pt>
                <c:pt idx="200">
                  <c:v>37514</c:v>
                </c:pt>
                <c:pt idx="201">
                  <c:v>37544</c:v>
                </c:pt>
                <c:pt idx="202">
                  <c:v>37575</c:v>
                </c:pt>
                <c:pt idx="203">
                  <c:v>37605</c:v>
                </c:pt>
                <c:pt idx="204">
                  <c:v>37636</c:v>
                </c:pt>
                <c:pt idx="205">
                  <c:v>37667</c:v>
                </c:pt>
                <c:pt idx="206">
                  <c:v>37695</c:v>
                </c:pt>
                <c:pt idx="207">
                  <c:v>37726</c:v>
                </c:pt>
                <c:pt idx="208">
                  <c:v>37756</c:v>
                </c:pt>
                <c:pt idx="209">
                  <c:v>37787</c:v>
                </c:pt>
                <c:pt idx="210">
                  <c:v>37817</c:v>
                </c:pt>
                <c:pt idx="211">
                  <c:v>37848</c:v>
                </c:pt>
                <c:pt idx="212">
                  <c:v>37879</c:v>
                </c:pt>
                <c:pt idx="213">
                  <c:v>37909</c:v>
                </c:pt>
                <c:pt idx="214">
                  <c:v>37940</c:v>
                </c:pt>
                <c:pt idx="215">
                  <c:v>37970</c:v>
                </c:pt>
                <c:pt idx="216">
                  <c:v>38001</c:v>
                </c:pt>
                <c:pt idx="217">
                  <c:v>38032</c:v>
                </c:pt>
                <c:pt idx="218">
                  <c:v>38061</c:v>
                </c:pt>
                <c:pt idx="219">
                  <c:v>38092</c:v>
                </c:pt>
                <c:pt idx="220">
                  <c:v>38122</c:v>
                </c:pt>
                <c:pt idx="221">
                  <c:v>38153</c:v>
                </c:pt>
                <c:pt idx="222">
                  <c:v>38183</c:v>
                </c:pt>
                <c:pt idx="223">
                  <c:v>38214</c:v>
                </c:pt>
                <c:pt idx="224">
                  <c:v>38245</c:v>
                </c:pt>
                <c:pt idx="225">
                  <c:v>38275</c:v>
                </c:pt>
                <c:pt idx="226">
                  <c:v>38306</c:v>
                </c:pt>
                <c:pt idx="227">
                  <c:v>38336</c:v>
                </c:pt>
                <c:pt idx="228">
                  <c:v>38367</c:v>
                </c:pt>
                <c:pt idx="229">
                  <c:v>38398</c:v>
                </c:pt>
                <c:pt idx="230">
                  <c:v>38426</c:v>
                </c:pt>
                <c:pt idx="231">
                  <c:v>38457</c:v>
                </c:pt>
                <c:pt idx="232">
                  <c:v>38487</c:v>
                </c:pt>
                <c:pt idx="233">
                  <c:v>38518</c:v>
                </c:pt>
                <c:pt idx="234">
                  <c:v>38548</c:v>
                </c:pt>
                <c:pt idx="235">
                  <c:v>38579</c:v>
                </c:pt>
                <c:pt idx="236">
                  <c:v>38610</c:v>
                </c:pt>
                <c:pt idx="237">
                  <c:v>38640</c:v>
                </c:pt>
                <c:pt idx="238">
                  <c:v>38671</c:v>
                </c:pt>
                <c:pt idx="239">
                  <c:v>38701</c:v>
                </c:pt>
                <c:pt idx="240">
                  <c:v>38732</c:v>
                </c:pt>
                <c:pt idx="241">
                  <c:v>38763</c:v>
                </c:pt>
                <c:pt idx="242">
                  <c:v>38791</c:v>
                </c:pt>
                <c:pt idx="243">
                  <c:v>38822</c:v>
                </c:pt>
                <c:pt idx="244">
                  <c:v>38852</c:v>
                </c:pt>
                <c:pt idx="245">
                  <c:v>38883</c:v>
                </c:pt>
                <c:pt idx="246">
                  <c:v>38913</c:v>
                </c:pt>
                <c:pt idx="247">
                  <c:v>38944</c:v>
                </c:pt>
                <c:pt idx="248">
                  <c:v>38975</c:v>
                </c:pt>
                <c:pt idx="249">
                  <c:v>39005</c:v>
                </c:pt>
                <c:pt idx="250">
                  <c:v>39036</c:v>
                </c:pt>
                <c:pt idx="251">
                  <c:v>39066</c:v>
                </c:pt>
                <c:pt idx="252">
                  <c:v>39097</c:v>
                </c:pt>
                <c:pt idx="253">
                  <c:v>39128</c:v>
                </c:pt>
                <c:pt idx="254">
                  <c:v>39156</c:v>
                </c:pt>
                <c:pt idx="255">
                  <c:v>39187</c:v>
                </c:pt>
                <c:pt idx="256">
                  <c:v>39217</c:v>
                </c:pt>
                <c:pt idx="257">
                  <c:v>39248</c:v>
                </c:pt>
                <c:pt idx="258">
                  <c:v>39278</c:v>
                </c:pt>
                <c:pt idx="259">
                  <c:v>39309</c:v>
                </c:pt>
                <c:pt idx="260">
                  <c:v>39340</c:v>
                </c:pt>
                <c:pt idx="261">
                  <c:v>39370</c:v>
                </c:pt>
                <c:pt idx="262">
                  <c:v>39401</c:v>
                </c:pt>
                <c:pt idx="263">
                  <c:v>39431</c:v>
                </c:pt>
                <c:pt idx="264">
                  <c:v>39462</c:v>
                </c:pt>
                <c:pt idx="265">
                  <c:v>39493</c:v>
                </c:pt>
                <c:pt idx="266">
                  <c:v>39522</c:v>
                </c:pt>
                <c:pt idx="267">
                  <c:v>39553</c:v>
                </c:pt>
                <c:pt idx="268">
                  <c:v>39583</c:v>
                </c:pt>
                <c:pt idx="269">
                  <c:v>39614</c:v>
                </c:pt>
                <c:pt idx="270">
                  <c:v>39644</c:v>
                </c:pt>
                <c:pt idx="271">
                  <c:v>39675</c:v>
                </c:pt>
                <c:pt idx="272">
                  <c:v>39706</c:v>
                </c:pt>
                <c:pt idx="273">
                  <c:v>39736</c:v>
                </c:pt>
                <c:pt idx="274">
                  <c:v>39767</c:v>
                </c:pt>
                <c:pt idx="275">
                  <c:v>39797</c:v>
                </c:pt>
                <c:pt idx="276">
                  <c:v>39828</c:v>
                </c:pt>
                <c:pt idx="277">
                  <c:v>39859</c:v>
                </c:pt>
                <c:pt idx="278">
                  <c:v>39887</c:v>
                </c:pt>
                <c:pt idx="279">
                  <c:v>39918</c:v>
                </c:pt>
                <c:pt idx="280">
                  <c:v>39948</c:v>
                </c:pt>
                <c:pt idx="281">
                  <c:v>39979</c:v>
                </c:pt>
                <c:pt idx="282">
                  <c:v>40009</c:v>
                </c:pt>
                <c:pt idx="283">
                  <c:v>40040</c:v>
                </c:pt>
                <c:pt idx="284">
                  <c:v>40071</c:v>
                </c:pt>
                <c:pt idx="285">
                  <c:v>40101</c:v>
                </c:pt>
                <c:pt idx="286">
                  <c:v>40132</c:v>
                </c:pt>
                <c:pt idx="287">
                  <c:v>40162</c:v>
                </c:pt>
                <c:pt idx="288">
                  <c:v>40193</c:v>
                </c:pt>
                <c:pt idx="289">
                  <c:v>40224</c:v>
                </c:pt>
                <c:pt idx="290">
                  <c:v>40252</c:v>
                </c:pt>
                <c:pt idx="291">
                  <c:v>40283</c:v>
                </c:pt>
                <c:pt idx="292">
                  <c:v>40313</c:v>
                </c:pt>
                <c:pt idx="293">
                  <c:v>40344</c:v>
                </c:pt>
                <c:pt idx="294">
                  <c:v>40374</c:v>
                </c:pt>
                <c:pt idx="295">
                  <c:v>40405</c:v>
                </c:pt>
                <c:pt idx="296">
                  <c:v>40436</c:v>
                </c:pt>
                <c:pt idx="297">
                  <c:v>40466</c:v>
                </c:pt>
                <c:pt idx="298">
                  <c:v>40497</c:v>
                </c:pt>
                <c:pt idx="299">
                  <c:v>40527</c:v>
                </c:pt>
                <c:pt idx="300">
                  <c:v>40558</c:v>
                </c:pt>
                <c:pt idx="301">
                  <c:v>40589</c:v>
                </c:pt>
                <c:pt idx="302">
                  <c:v>40617</c:v>
                </c:pt>
                <c:pt idx="303">
                  <c:v>40648</c:v>
                </c:pt>
                <c:pt idx="304">
                  <c:v>40678</c:v>
                </c:pt>
                <c:pt idx="305">
                  <c:v>40709</c:v>
                </c:pt>
                <c:pt idx="306">
                  <c:v>40739</c:v>
                </c:pt>
                <c:pt idx="307">
                  <c:v>40770</c:v>
                </c:pt>
                <c:pt idx="308">
                  <c:v>40801</c:v>
                </c:pt>
                <c:pt idx="309">
                  <c:v>40831</c:v>
                </c:pt>
                <c:pt idx="310">
                  <c:v>40862</c:v>
                </c:pt>
                <c:pt idx="311">
                  <c:v>40892</c:v>
                </c:pt>
                <c:pt idx="312">
                  <c:v>40923</c:v>
                </c:pt>
                <c:pt idx="313">
                  <c:v>40954</c:v>
                </c:pt>
                <c:pt idx="314">
                  <c:v>40983</c:v>
                </c:pt>
                <c:pt idx="315">
                  <c:v>41014</c:v>
                </c:pt>
                <c:pt idx="316">
                  <c:v>41044</c:v>
                </c:pt>
                <c:pt idx="317">
                  <c:v>41075</c:v>
                </c:pt>
                <c:pt idx="318">
                  <c:v>41105</c:v>
                </c:pt>
                <c:pt idx="319">
                  <c:v>41136</c:v>
                </c:pt>
                <c:pt idx="320">
                  <c:v>41167</c:v>
                </c:pt>
                <c:pt idx="321">
                  <c:v>41197</c:v>
                </c:pt>
                <c:pt idx="322">
                  <c:v>41228</c:v>
                </c:pt>
                <c:pt idx="323">
                  <c:v>41258</c:v>
                </c:pt>
                <c:pt idx="324">
                  <c:v>41289</c:v>
                </c:pt>
                <c:pt idx="325">
                  <c:v>41320</c:v>
                </c:pt>
                <c:pt idx="326">
                  <c:v>41348</c:v>
                </c:pt>
                <c:pt idx="327">
                  <c:v>41379</c:v>
                </c:pt>
                <c:pt idx="328">
                  <c:v>41409</c:v>
                </c:pt>
                <c:pt idx="329">
                  <c:v>41440</c:v>
                </c:pt>
                <c:pt idx="330">
                  <c:v>41470</c:v>
                </c:pt>
                <c:pt idx="331">
                  <c:v>41501</c:v>
                </c:pt>
                <c:pt idx="332">
                  <c:v>41532</c:v>
                </c:pt>
                <c:pt idx="333">
                  <c:v>41562</c:v>
                </c:pt>
                <c:pt idx="334">
                  <c:v>41593</c:v>
                </c:pt>
                <c:pt idx="335">
                  <c:v>41623</c:v>
                </c:pt>
                <c:pt idx="336">
                  <c:v>41654</c:v>
                </c:pt>
                <c:pt idx="337">
                  <c:v>41685</c:v>
                </c:pt>
                <c:pt idx="338">
                  <c:v>41713</c:v>
                </c:pt>
                <c:pt idx="339">
                  <c:v>41744</c:v>
                </c:pt>
                <c:pt idx="340">
                  <c:v>41774</c:v>
                </c:pt>
                <c:pt idx="341">
                  <c:v>41805</c:v>
                </c:pt>
                <c:pt idx="342">
                  <c:v>41835</c:v>
                </c:pt>
                <c:pt idx="343">
                  <c:v>41866</c:v>
                </c:pt>
                <c:pt idx="344">
                  <c:v>41897</c:v>
                </c:pt>
                <c:pt idx="345">
                  <c:v>41927</c:v>
                </c:pt>
                <c:pt idx="346">
                  <c:v>41958</c:v>
                </c:pt>
                <c:pt idx="347">
                  <c:v>41988</c:v>
                </c:pt>
                <c:pt idx="348">
                  <c:v>42019</c:v>
                </c:pt>
                <c:pt idx="349">
                  <c:v>42050</c:v>
                </c:pt>
                <c:pt idx="350">
                  <c:v>42078</c:v>
                </c:pt>
                <c:pt idx="351">
                  <c:v>42109</c:v>
                </c:pt>
                <c:pt idx="352">
                  <c:v>42139</c:v>
                </c:pt>
                <c:pt idx="353">
                  <c:v>42170</c:v>
                </c:pt>
                <c:pt idx="354">
                  <c:v>42200</c:v>
                </c:pt>
                <c:pt idx="355">
                  <c:v>42231</c:v>
                </c:pt>
                <c:pt idx="356">
                  <c:v>42262</c:v>
                </c:pt>
                <c:pt idx="357">
                  <c:v>42292</c:v>
                </c:pt>
                <c:pt idx="358">
                  <c:v>42323</c:v>
                </c:pt>
                <c:pt idx="359">
                  <c:v>42353</c:v>
                </c:pt>
                <c:pt idx="360">
                  <c:v>42384</c:v>
                </c:pt>
                <c:pt idx="361">
                  <c:v>42415</c:v>
                </c:pt>
                <c:pt idx="362">
                  <c:v>42444</c:v>
                </c:pt>
                <c:pt idx="363">
                  <c:v>42475</c:v>
                </c:pt>
                <c:pt idx="364">
                  <c:v>42505</c:v>
                </c:pt>
                <c:pt idx="365">
                  <c:v>42536</c:v>
                </c:pt>
                <c:pt idx="366">
                  <c:v>42566</c:v>
                </c:pt>
                <c:pt idx="367">
                  <c:v>42597</c:v>
                </c:pt>
                <c:pt idx="368">
                  <c:v>42628</c:v>
                </c:pt>
                <c:pt idx="369">
                  <c:v>42658</c:v>
                </c:pt>
                <c:pt idx="370">
                  <c:v>42689</c:v>
                </c:pt>
                <c:pt idx="371">
                  <c:v>42719</c:v>
                </c:pt>
                <c:pt idx="372">
                  <c:v>42750</c:v>
                </c:pt>
                <c:pt idx="373">
                  <c:v>42781</c:v>
                </c:pt>
                <c:pt idx="374">
                  <c:v>42809</c:v>
                </c:pt>
                <c:pt idx="375">
                  <c:v>42840</c:v>
                </c:pt>
                <c:pt idx="376">
                  <c:v>42870</c:v>
                </c:pt>
              </c:numCache>
            </c:numRef>
          </c:cat>
          <c:val>
            <c:numRef>
              <c:f>'[Jr._Data_Analyst_Project_File - Copy.xls]Data 1'!$C$4:$C$380</c:f>
              <c:numCache>
                <c:formatCode>General</c:formatCode>
                <c:ptCount val="37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18.579999999999998</c:v>
                </c:pt>
                <c:pt idx="17">
                  <c:v>18.86</c:v>
                </c:pt>
                <c:pt idx="18">
                  <c:v>19.86</c:v>
                </c:pt>
                <c:pt idx="19">
                  <c:v>18.98</c:v>
                </c:pt>
                <c:pt idx="20">
                  <c:v>18.309999999999999</c:v>
                </c:pt>
                <c:pt idx="21">
                  <c:v>18.760000000000002</c:v>
                </c:pt>
                <c:pt idx="22">
                  <c:v>17.78</c:v>
                </c:pt>
                <c:pt idx="23">
                  <c:v>17.05</c:v>
                </c:pt>
                <c:pt idx="24">
                  <c:v>16.75</c:v>
                </c:pt>
                <c:pt idx="25">
                  <c:v>15.73</c:v>
                </c:pt>
                <c:pt idx="26">
                  <c:v>14.73</c:v>
                </c:pt>
                <c:pt idx="27">
                  <c:v>16.600000000000001</c:v>
                </c:pt>
                <c:pt idx="28">
                  <c:v>16.309999999999999</c:v>
                </c:pt>
                <c:pt idx="29">
                  <c:v>15.54</c:v>
                </c:pt>
                <c:pt idx="30">
                  <c:v>14.91</c:v>
                </c:pt>
                <c:pt idx="31">
                  <c:v>14.89</c:v>
                </c:pt>
                <c:pt idx="32">
                  <c:v>13.18</c:v>
                </c:pt>
                <c:pt idx="33">
                  <c:v>12.41</c:v>
                </c:pt>
                <c:pt idx="34">
                  <c:v>13.02</c:v>
                </c:pt>
                <c:pt idx="35">
                  <c:v>15.31</c:v>
                </c:pt>
                <c:pt idx="36">
                  <c:v>17.170000000000002</c:v>
                </c:pt>
                <c:pt idx="37">
                  <c:v>16.89</c:v>
                </c:pt>
                <c:pt idx="38">
                  <c:v>18.7</c:v>
                </c:pt>
                <c:pt idx="39">
                  <c:v>20.32</c:v>
                </c:pt>
                <c:pt idx="40">
                  <c:v>18.63</c:v>
                </c:pt>
                <c:pt idx="41">
                  <c:v>17.670000000000002</c:v>
                </c:pt>
                <c:pt idx="42">
                  <c:v>17.62</c:v>
                </c:pt>
                <c:pt idx="43">
                  <c:v>16.77</c:v>
                </c:pt>
                <c:pt idx="44">
                  <c:v>17.77</c:v>
                </c:pt>
                <c:pt idx="45">
                  <c:v>18.91</c:v>
                </c:pt>
                <c:pt idx="46">
                  <c:v>18.73</c:v>
                </c:pt>
                <c:pt idx="47">
                  <c:v>19.84</c:v>
                </c:pt>
                <c:pt idx="48">
                  <c:v>21.25</c:v>
                </c:pt>
                <c:pt idx="49">
                  <c:v>19.809999999999999</c:v>
                </c:pt>
                <c:pt idx="50">
                  <c:v>18.39</c:v>
                </c:pt>
                <c:pt idx="51">
                  <c:v>16.61</c:v>
                </c:pt>
                <c:pt idx="52">
                  <c:v>16.350000000000001</c:v>
                </c:pt>
                <c:pt idx="53">
                  <c:v>15.1</c:v>
                </c:pt>
                <c:pt idx="54">
                  <c:v>17.170000000000002</c:v>
                </c:pt>
                <c:pt idx="55">
                  <c:v>27.17</c:v>
                </c:pt>
                <c:pt idx="56">
                  <c:v>34.9</c:v>
                </c:pt>
                <c:pt idx="57">
                  <c:v>36.020000000000003</c:v>
                </c:pt>
                <c:pt idx="58">
                  <c:v>33.07</c:v>
                </c:pt>
                <c:pt idx="59">
                  <c:v>28.27</c:v>
                </c:pt>
                <c:pt idx="60">
                  <c:v>23.57</c:v>
                </c:pt>
                <c:pt idx="61">
                  <c:v>19.54</c:v>
                </c:pt>
                <c:pt idx="62">
                  <c:v>19.079999999999998</c:v>
                </c:pt>
                <c:pt idx="63">
                  <c:v>19.18</c:v>
                </c:pt>
                <c:pt idx="64">
                  <c:v>19.190000000000001</c:v>
                </c:pt>
                <c:pt idx="65">
                  <c:v>18.170000000000002</c:v>
                </c:pt>
                <c:pt idx="66">
                  <c:v>19.399999999999999</c:v>
                </c:pt>
                <c:pt idx="67">
                  <c:v>19.77</c:v>
                </c:pt>
                <c:pt idx="68">
                  <c:v>20.5</c:v>
                </c:pt>
                <c:pt idx="69">
                  <c:v>22.21</c:v>
                </c:pt>
                <c:pt idx="70">
                  <c:v>21.11</c:v>
                </c:pt>
                <c:pt idx="71">
                  <c:v>18.41</c:v>
                </c:pt>
                <c:pt idx="72">
                  <c:v>18.16</c:v>
                </c:pt>
                <c:pt idx="73">
                  <c:v>18.05</c:v>
                </c:pt>
                <c:pt idx="74">
                  <c:v>17.63</c:v>
                </c:pt>
                <c:pt idx="75">
                  <c:v>18.920000000000002</c:v>
                </c:pt>
                <c:pt idx="76">
                  <c:v>19.89</c:v>
                </c:pt>
                <c:pt idx="77">
                  <c:v>21.16</c:v>
                </c:pt>
                <c:pt idx="78">
                  <c:v>20.239999999999998</c:v>
                </c:pt>
                <c:pt idx="79">
                  <c:v>19.739999999999998</c:v>
                </c:pt>
                <c:pt idx="80">
                  <c:v>20.27</c:v>
                </c:pt>
                <c:pt idx="81">
                  <c:v>20.260000000000002</c:v>
                </c:pt>
                <c:pt idx="82">
                  <c:v>19.21</c:v>
                </c:pt>
                <c:pt idx="83">
                  <c:v>18.14</c:v>
                </c:pt>
                <c:pt idx="84">
                  <c:v>17.39</c:v>
                </c:pt>
                <c:pt idx="85">
                  <c:v>18.47</c:v>
                </c:pt>
                <c:pt idx="86">
                  <c:v>18.79</c:v>
                </c:pt>
                <c:pt idx="87">
                  <c:v>18.670000000000002</c:v>
                </c:pt>
                <c:pt idx="88">
                  <c:v>18.510000000000002</c:v>
                </c:pt>
                <c:pt idx="89">
                  <c:v>17.649999999999999</c:v>
                </c:pt>
                <c:pt idx="90">
                  <c:v>16.78</c:v>
                </c:pt>
                <c:pt idx="91">
                  <c:v>16.7</c:v>
                </c:pt>
                <c:pt idx="92">
                  <c:v>16.010000000000002</c:v>
                </c:pt>
                <c:pt idx="93">
                  <c:v>16.61</c:v>
                </c:pt>
                <c:pt idx="94">
                  <c:v>15.2</c:v>
                </c:pt>
                <c:pt idx="95">
                  <c:v>13.73</c:v>
                </c:pt>
                <c:pt idx="96">
                  <c:v>14.29</c:v>
                </c:pt>
                <c:pt idx="97">
                  <c:v>13.8</c:v>
                </c:pt>
                <c:pt idx="98">
                  <c:v>13.82</c:v>
                </c:pt>
                <c:pt idx="99">
                  <c:v>15.23</c:v>
                </c:pt>
                <c:pt idx="100">
                  <c:v>16.190000000000001</c:v>
                </c:pt>
                <c:pt idx="101">
                  <c:v>16.760000000000002</c:v>
                </c:pt>
                <c:pt idx="102">
                  <c:v>17.600000000000001</c:v>
                </c:pt>
                <c:pt idx="103">
                  <c:v>16.89</c:v>
                </c:pt>
                <c:pt idx="104">
                  <c:v>15.9</c:v>
                </c:pt>
                <c:pt idx="105">
                  <c:v>16.489999999999998</c:v>
                </c:pt>
                <c:pt idx="106">
                  <c:v>17.190000000000001</c:v>
                </c:pt>
                <c:pt idx="107">
                  <c:v>15.93</c:v>
                </c:pt>
                <c:pt idx="108">
                  <c:v>16.55</c:v>
                </c:pt>
                <c:pt idx="109">
                  <c:v>17.11</c:v>
                </c:pt>
                <c:pt idx="110">
                  <c:v>17.010000000000002</c:v>
                </c:pt>
                <c:pt idx="111">
                  <c:v>18.649999999999999</c:v>
                </c:pt>
                <c:pt idx="112">
                  <c:v>18.350000000000001</c:v>
                </c:pt>
                <c:pt idx="113">
                  <c:v>17.309999999999999</c:v>
                </c:pt>
                <c:pt idx="114">
                  <c:v>15.85</c:v>
                </c:pt>
                <c:pt idx="115">
                  <c:v>16.100000000000001</c:v>
                </c:pt>
                <c:pt idx="116">
                  <c:v>16.7</c:v>
                </c:pt>
                <c:pt idx="117">
                  <c:v>16.11</c:v>
                </c:pt>
                <c:pt idx="118">
                  <c:v>16.86</c:v>
                </c:pt>
                <c:pt idx="119">
                  <c:v>17.93</c:v>
                </c:pt>
                <c:pt idx="120">
                  <c:v>17.850000000000001</c:v>
                </c:pt>
                <c:pt idx="121">
                  <c:v>18</c:v>
                </c:pt>
                <c:pt idx="122">
                  <c:v>19.850000000000001</c:v>
                </c:pt>
                <c:pt idx="123">
                  <c:v>20.9</c:v>
                </c:pt>
                <c:pt idx="124">
                  <c:v>19.149999999999999</c:v>
                </c:pt>
                <c:pt idx="125">
                  <c:v>18.46</c:v>
                </c:pt>
                <c:pt idx="126">
                  <c:v>19.57</c:v>
                </c:pt>
                <c:pt idx="127">
                  <c:v>20.51</c:v>
                </c:pt>
                <c:pt idx="128">
                  <c:v>22.63</c:v>
                </c:pt>
                <c:pt idx="129">
                  <c:v>24.16</c:v>
                </c:pt>
                <c:pt idx="130">
                  <c:v>22.76</c:v>
                </c:pt>
                <c:pt idx="131">
                  <c:v>23.78</c:v>
                </c:pt>
                <c:pt idx="132">
                  <c:v>23.54</c:v>
                </c:pt>
                <c:pt idx="133">
                  <c:v>20.85</c:v>
                </c:pt>
                <c:pt idx="134">
                  <c:v>19.13</c:v>
                </c:pt>
                <c:pt idx="135">
                  <c:v>17.559999999999999</c:v>
                </c:pt>
                <c:pt idx="136">
                  <c:v>19.02</c:v>
                </c:pt>
                <c:pt idx="137">
                  <c:v>17.579999999999998</c:v>
                </c:pt>
                <c:pt idx="138">
                  <c:v>18.46</c:v>
                </c:pt>
                <c:pt idx="139">
                  <c:v>18.600000000000001</c:v>
                </c:pt>
                <c:pt idx="140">
                  <c:v>18.46</c:v>
                </c:pt>
                <c:pt idx="141">
                  <c:v>19.87</c:v>
                </c:pt>
                <c:pt idx="142">
                  <c:v>19.170000000000002</c:v>
                </c:pt>
                <c:pt idx="143">
                  <c:v>17.18</c:v>
                </c:pt>
                <c:pt idx="144">
                  <c:v>15.19</c:v>
                </c:pt>
                <c:pt idx="145">
                  <c:v>14.07</c:v>
                </c:pt>
                <c:pt idx="146">
                  <c:v>13.1</c:v>
                </c:pt>
                <c:pt idx="147">
                  <c:v>13.53</c:v>
                </c:pt>
                <c:pt idx="148">
                  <c:v>14.36</c:v>
                </c:pt>
                <c:pt idx="149">
                  <c:v>12.21</c:v>
                </c:pt>
                <c:pt idx="150">
                  <c:v>12.08</c:v>
                </c:pt>
                <c:pt idx="151">
                  <c:v>11.91</c:v>
                </c:pt>
                <c:pt idx="152">
                  <c:v>13.34</c:v>
                </c:pt>
                <c:pt idx="153">
                  <c:v>12.7</c:v>
                </c:pt>
                <c:pt idx="154">
                  <c:v>11.04</c:v>
                </c:pt>
                <c:pt idx="155">
                  <c:v>9.82</c:v>
                </c:pt>
                <c:pt idx="156">
                  <c:v>11.11</c:v>
                </c:pt>
                <c:pt idx="157">
                  <c:v>10.27</c:v>
                </c:pt>
                <c:pt idx="158">
                  <c:v>12.51</c:v>
                </c:pt>
                <c:pt idx="159">
                  <c:v>15.29</c:v>
                </c:pt>
                <c:pt idx="160">
                  <c:v>15.23</c:v>
                </c:pt>
                <c:pt idx="161">
                  <c:v>15.86</c:v>
                </c:pt>
                <c:pt idx="162">
                  <c:v>19.079999999999998</c:v>
                </c:pt>
                <c:pt idx="163">
                  <c:v>20.22</c:v>
                </c:pt>
                <c:pt idx="164">
                  <c:v>22.54</c:v>
                </c:pt>
                <c:pt idx="165">
                  <c:v>22</c:v>
                </c:pt>
                <c:pt idx="166">
                  <c:v>24.58</c:v>
                </c:pt>
                <c:pt idx="167">
                  <c:v>25.47</c:v>
                </c:pt>
                <c:pt idx="168">
                  <c:v>25.51</c:v>
                </c:pt>
                <c:pt idx="169">
                  <c:v>27.78</c:v>
                </c:pt>
                <c:pt idx="170">
                  <c:v>27.49</c:v>
                </c:pt>
                <c:pt idx="171">
                  <c:v>22.76</c:v>
                </c:pt>
                <c:pt idx="172">
                  <c:v>27.74</c:v>
                </c:pt>
                <c:pt idx="173">
                  <c:v>29.8</c:v>
                </c:pt>
                <c:pt idx="174">
                  <c:v>28.68</c:v>
                </c:pt>
                <c:pt idx="175">
                  <c:v>30.2</c:v>
                </c:pt>
                <c:pt idx="176">
                  <c:v>33.14</c:v>
                </c:pt>
                <c:pt idx="177">
                  <c:v>30.96</c:v>
                </c:pt>
                <c:pt idx="178">
                  <c:v>32.549999999999997</c:v>
                </c:pt>
                <c:pt idx="179">
                  <c:v>25.66</c:v>
                </c:pt>
                <c:pt idx="180">
                  <c:v>25.62</c:v>
                </c:pt>
                <c:pt idx="181">
                  <c:v>27.5</c:v>
                </c:pt>
                <c:pt idx="182">
                  <c:v>24.5</c:v>
                </c:pt>
                <c:pt idx="183">
                  <c:v>25.66</c:v>
                </c:pt>
                <c:pt idx="184">
                  <c:v>28.31</c:v>
                </c:pt>
                <c:pt idx="185">
                  <c:v>27.85</c:v>
                </c:pt>
                <c:pt idx="186">
                  <c:v>24.61</c:v>
                </c:pt>
                <c:pt idx="187">
                  <c:v>25.68</c:v>
                </c:pt>
                <c:pt idx="188">
                  <c:v>25.62</c:v>
                </c:pt>
                <c:pt idx="189">
                  <c:v>20.54</c:v>
                </c:pt>
                <c:pt idx="190">
                  <c:v>18.8</c:v>
                </c:pt>
                <c:pt idx="191">
                  <c:v>18.71</c:v>
                </c:pt>
                <c:pt idx="192">
                  <c:v>19.420000000000002</c:v>
                </c:pt>
                <c:pt idx="193">
                  <c:v>20.28</c:v>
                </c:pt>
                <c:pt idx="194">
                  <c:v>23.7</c:v>
                </c:pt>
                <c:pt idx="195">
                  <c:v>25.73</c:v>
                </c:pt>
                <c:pt idx="196">
                  <c:v>25.35</c:v>
                </c:pt>
                <c:pt idx="197">
                  <c:v>24.08</c:v>
                </c:pt>
                <c:pt idx="198">
                  <c:v>25.74</c:v>
                </c:pt>
                <c:pt idx="199">
                  <c:v>26.65</c:v>
                </c:pt>
                <c:pt idx="200">
                  <c:v>28.4</c:v>
                </c:pt>
                <c:pt idx="201">
                  <c:v>27.54</c:v>
                </c:pt>
                <c:pt idx="202">
                  <c:v>24.34</c:v>
                </c:pt>
                <c:pt idx="203">
                  <c:v>28.33</c:v>
                </c:pt>
                <c:pt idx="204">
                  <c:v>31.18</c:v>
                </c:pt>
                <c:pt idx="205">
                  <c:v>32.770000000000003</c:v>
                </c:pt>
                <c:pt idx="206">
                  <c:v>30.61</c:v>
                </c:pt>
                <c:pt idx="207">
                  <c:v>25</c:v>
                </c:pt>
                <c:pt idx="208">
                  <c:v>25.86</c:v>
                </c:pt>
                <c:pt idx="209">
                  <c:v>27.65</c:v>
                </c:pt>
                <c:pt idx="210">
                  <c:v>28.35</c:v>
                </c:pt>
                <c:pt idx="211">
                  <c:v>29.89</c:v>
                </c:pt>
                <c:pt idx="212">
                  <c:v>27.11</c:v>
                </c:pt>
                <c:pt idx="213">
                  <c:v>29.61</c:v>
                </c:pt>
                <c:pt idx="214">
                  <c:v>28.75</c:v>
                </c:pt>
                <c:pt idx="215">
                  <c:v>29.81</c:v>
                </c:pt>
                <c:pt idx="216">
                  <c:v>31.28</c:v>
                </c:pt>
                <c:pt idx="217">
                  <c:v>30.86</c:v>
                </c:pt>
                <c:pt idx="218">
                  <c:v>33.630000000000003</c:v>
                </c:pt>
                <c:pt idx="219">
                  <c:v>33.590000000000003</c:v>
                </c:pt>
                <c:pt idx="220">
                  <c:v>37.57</c:v>
                </c:pt>
                <c:pt idx="221">
                  <c:v>35.18</c:v>
                </c:pt>
                <c:pt idx="222">
                  <c:v>38.22</c:v>
                </c:pt>
                <c:pt idx="223">
                  <c:v>42.74</c:v>
                </c:pt>
                <c:pt idx="224">
                  <c:v>43.2</c:v>
                </c:pt>
                <c:pt idx="225">
                  <c:v>49.78</c:v>
                </c:pt>
                <c:pt idx="226">
                  <c:v>43.11</c:v>
                </c:pt>
                <c:pt idx="227">
                  <c:v>39.6</c:v>
                </c:pt>
                <c:pt idx="228">
                  <c:v>44.51</c:v>
                </c:pt>
                <c:pt idx="229">
                  <c:v>45.48</c:v>
                </c:pt>
                <c:pt idx="230">
                  <c:v>53.1</c:v>
                </c:pt>
                <c:pt idx="231">
                  <c:v>51.88</c:v>
                </c:pt>
                <c:pt idx="232">
                  <c:v>48.65</c:v>
                </c:pt>
                <c:pt idx="233">
                  <c:v>54.35</c:v>
                </c:pt>
                <c:pt idx="234">
                  <c:v>57.52</c:v>
                </c:pt>
                <c:pt idx="235">
                  <c:v>63.98</c:v>
                </c:pt>
                <c:pt idx="236">
                  <c:v>62.91</c:v>
                </c:pt>
                <c:pt idx="237">
                  <c:v>58.54</c:v>
                </c:pt>
                <c:pt idx="238">
                  <c:v>55.24</c:v>
                </c:pt>
                <c:pt idx="239">
                  <c:v>56.86</c:v>
                </c:pt>
                <c:pt idx="240">
                  <c:v>62.99</c:v>
                </c:pt>
                <c:pt idx="241">
                  <c:v>60.21</c:v>
                </c:pt>
                <c:pt idx="242">
                  <c:v>62.06</c:v>
                </c:pt>
                <c:pt idx="243">
                  <c:v>70.260000000000005</c:v>
                </c:pt>
                <c:pt idx="244">
                  <c:v>69.78</c:v>
                </c:pt>
                <c:pt idx="245">
                  <c:v>68.56</c:v>
                </c:pt>
                <c:pt idx="246">
                  <c:v>73.67</c:v>
                </c:pt>
                <c:pt idx="247">
                  <c:v>73.23</c:v>
                </c:pt>
                <c:pt idx="248">
                  <c:v>61.96</c:v>
                </c:pt>
                <c:pt idx="249">
                  <c:v>57.81</c:v>
                </c:pt>
                <c:pt idx="250">
                  <c:v>58.76</c:v>
                </c:pt>
                <c:pt idx="251">
                  <c:v>62.47</c:v>
                </c:pt>
                <c:pt idx="252">
                  <c:v>53.68</c:v>
                </c:pt>
                <c:pt idx="253">
                  <c:v>57.56</c:v>
                </c:pt>
                <c:pt idx="254">
                  <c:v>62.05</c:v>
                </c:pt>
                <c:pt idx="255">
                  <c:v>67.489999999999995</c:v>
                </c:pt>
                <c:pt idx="256">
                  <c:v>67.209999999999994</c:v>
                </c:pt>
                <c:pt idx="257">
                  <c:v>71.05</c:v>
                </c:pt>
                <c:pt idx="258">
                  <c:v>76.930000000000007</c:v>
                </c:pt>
                <c:pt idx="259">
                  <c:v>70.760000000000005</c:v>
                </c:pt>
                <c:pt idx="260">
                  <c:v>77.17</c:v>
                </c:pt>
                <c:pt idx="261">
                  <c:v>82.34</c:v>
                </c:pt>
                <c:pt idx="262">
                  <c:v>92.41</c:v>
                </c:pt>
                <c:pt idx="263">
                  <c:v>90.93</c:v>
                </c:pt>
                <c:pt idx="264">
                  <c:v>92.18</c:v>
                </c:pt>
                <c:pt idx="265">
                  <c:v>94.99</c:v>
                </c:pt>
                <c:pt idx="266">
                  <c:v>103.64</c:v>
                </c:pt>
                <c:pt idx="267">
                  <c:v>109.07</c:v>
                </c:pt>
                <c:pt idx="268">
                  <c:v>122.8</c:v>
                </c:pt>
                <c:pt idx="269">
                  <c:v>132.32</c:v>
                </c:pt>
                <c:pt idx="270">
                  <c:v>132.72</c:v>
                </c:pt>
                <c:pt idx="271">
                  <c:v>113.24</c:v>
                </c:pt>
                <c:pt idx="272">
                  <c:v>97.23</c:v>
                </c:pt>
                <c:pt idx="273">
                  <c:v>71.58</c:v>
                </c:pt>
                <c:pt idx="274">
                  <c:v>52.45</c:v>
                </c:pt>
                <c:pt idx="275">
                  <c:v>39.950000000000003</c:v>
                </c:pt>
                <c:pt idx="276">
                  <c:v>43.44</c:v>
                </c:pt>
                <c:pt idx="277">
                  <c:v>43.32</c:v>
                </c:pt>
                <c:pt idx="278">
                  <c:v>46.54</c:v>
                </c:pt>
                <c:pt idx="279">
                  <c:v>50.18</c:v>
                </c:pt>
                <c:pt idx="280">
                  <c:v>57.3</c:v>
                </c:pt>
                <c:pt idx="281">
                  <c:v>68.61</c:v>
                </c:pt>
                <c:pt idx="282">
                  <c:v>64.44</c:v>
                </c:pt>
                <c:pt idx="283">
                  <c:v>72.510000000000005</c:v>
                </c:pt>
                <c:pt idx="284">
                  <c:v>67.650000000000006</c:v>
                </c:pt>
                <c:pt idx="285">
                  <c:v>72.77</c:v>
                </c:pt>
                <c:pt idx="286">
                  <c:v>76.66</c:v>
                </c:pt>
                <c:pt idx="287">
                  <c:v>74.459999999999994</c:v>
                </c:pt>
                <c:pt idx="288">
                  <c:v>76.17</c:v>
                </c:pt>
                <c:pt idx="289">
                  <c:v>73.75</c:v>
                </c:pt>
                <c:pt idx="290">
                  <c:v>78.83</c:v>
                </c:pt>
                <c:pt idx="291">
                  <c:v>84.82</c:v>
                </c:pt>
                <c:pt idx="292">
                  <c:v>75.95</c:v>
                </c:pt>
                <c:pt idx="293">
                  <c:v>74.760000000000005</c:v>
                </c:pt>
                <c:pt idx="294">
                  <c:v>75.58</c:v>
                </c:pt>
                <c:pt idx="295">
                  <c:v>77.040000000000006</c:v>
                </c:pt>
                <c:pt idx="296">
                  <c:v>77.84</c:v>
                </c:pt>
                <c:pt idx="297">
                  <c:v>82.67</c:v>
                </c:pt>
                <c:pt idx="298">
                  <c:v>85.28</c:v>
                </c:pt>
                <c:pt idx="299">
                  <c:v>91.45</c:v>
                </c:pt>
                <c:pt idx="300">
                  <c:v>96.52</c:v>
                </c:pt>
                <c:pt idx="301">
                  <c:v>103.72</c:v>
                </c:pt>
                <c:pt idx="302">
                  <c:v>114.64</c:v>
                </c:pt>
                <c:pt idx="303">
                  <c:v>123.26</c:v>
                </c:pt>
                <c:pt idx="304">
                  <c:v>114.99</c:v>
                </c:pt>
                <c:pt idx="305">
                  <c:v>113.83</c:v>
                </c:pt>
                <c:pt idx="306">
                  <c:v>116.97</c:v>
                </c:pt>
                <c:pt idx="307">
                  <c:v>110.22</c:v>
                </c:pt>
                <c:pt idx="308">
                  <c:v>112.83</c:v>
                </c:pt>
                <c:pt idx="309">
                  <c:v>109.55</c:v>
                </c:pt>
                <c:pt idx="310">
                  <c:v>110.77</c:v>
                </c:pt>
                <c:pt idx="311">
                  <c:v>107.87</c:v>
                </c:pt>
                <c:pt idx="312">
                  <c:v>110.69</c:v>
                </c:pt>
                <c:pt idx="313">
                  <c:v>119.33</c:v>
                </c:pt>
                <c:pt idx="314">
                  <c:v>125.45</c:v>
                </c:pt>
                <c:pt idx="315">
                  <c:v>119.75</c:v>
                </c:pt>
                <c:pt idx="316">
                  <c:v>110.34</c:v>
                </c:pt>
                <c:pt idx="317">
                  <c:v>95.16</c:v>
                </c:pt>
                <c:pt idx="318">
                  <c:v>102.62</c:v>
                </c:pt>
                <c:pt idx="319">
                  <c:v>113.36</c:v>
                </c:pt>
                <c:pt idx="320">
                  <c:v>112.86</c:v>
                </c:pt>
                <c:pt idx="321">
                  <c:v>111.71</c:v>
                </c:pt>
                <c:pt idx="322">
                  <c:v>109.06</c:v>
                </c:pt>
                <c:pt idx="323">
                  <c:v>109.49</c:v>
                </c:pt>
                <c:pt idx="324">
                  <c:v>112.96</c:v>
                </c:pt>
                <c:pt idx="325">
                  <c:v>116.05</c:v>
                </c:pt>
                <c:pt idx="326">
                  <c:v>108.47</c:v>
                </c:pt>
                <c:pt idx="327">
                  <c:v>102.25</c:v>
                </c:pt>
                <c:pt idx="328">
                  <c:v>102.56</c:v>
                </c:pt>
                <c:pt idx="329">
                  <c:v>102.92</c:v>
                </c:pt>
                <c:pt idx="330">
                  <c:v>107.93</c:v>
                </c:pt>
                <c:pt idx="331">
                  <c:v>111.28</c:v>
                </c:pt>
                <c:pt idx="332">
                  <c:v>111.6</c:v>
                </c:pt>
                <c:pt idx="333">
                  <c:v>109.08</c:v>
                </c:pt>
                <c:pt idx="334">
                  <c:v>107.79</c:v>
                </c:pt>
                <c:pt idx="335">
                  <c:v>110.76</c:v>
                </c:pt>
                <c:pt idx="336">
                  <c:v>108.12</c:v>
                </c:pt>
                <c:pt idx="337">
                  <c:v>108.9</c:v>
                </c:pt>
                <c:pt idx="338">
                  <c:v>107.48</c:v>
                </c:pt>
                <c:pt idx="339">
                  <c:v>107.76</c:v>
                </c:pt>
                <c:pt idx="340">
                  <c:v>109.54</c:v>
                </c:pt>
                <c:pt idx="341">
                  <c:v>111.8</c:v>
                </c:pt>
                <c:pt idx="342">
                  <c:v>106.77</c:v>
                </c:pt>
                <c:pt idx="343">
                  <c:v>101.61</c:v>
                </c:pt>
                <c:pt idx="344">
                  <c:v>97.09</c:v>
                </c:pt>
                <c:pt idx="345">
                  <c:v>87.43</c:v>
                </c:pt>
                <c:pt idx="346">
                  <c:v>79.44</c:v>
                </c:pt>
                <c:pt idx="347">
                  <c:v>62.34</c:v>
                </c:pt>
                <c:pt idx="348">
                  <c:v>47.76</c:v>
                </c:pt>
                <c:pt idx="349">
                  <c:v>58.1</c:v>
                </c:pt>
                <c:pt idx="350">
                  <c:v>55.89</c:v>
                </c:pt>
                <c:pt idx="351">
                  <c:v>59.52</c:v>
                </c:pt>
                <c:pt idx="352">
                  <c:v>64.08</c:v>
                </c:pt>
                <c:pt idx="353">
                  <c:v>61.48</c:v>
                </c:pt>
                <c:pt idx="354">
                  <c:v>56.56</c:v>
                </c:pt>
                <c:pt idx="355">
                  <c:v>46.52</c:v>
                </c:pt>
                <c:pt idx="356">
                  <c:v>47.62</c:v>
                </c:pt>
                <c:pt idx="357">
                  <c:v>48.43</c:v>
                </c:pt>
                <c:pt idx="358">
                  <c:v>44.27</c:v>
                </c:pt>
                <c:pt idx="359">
                  <c:v>38.01</c:v>
                </c:pt>
                <c:pt idx="360">
                  <c:v>30.7</c:v>
                </c:pt>
                <c:pt idx="361">
                  <c:v>32.18</c:v>
                </c:pt>
                <c:pt idx="362">
                  <c:v>38.21</c:v>
                </c:pt>
                <c:pt idx="363">
                  <c:v>41.58</c:v>
                </c:pt>
                <c:pt idx="364">
                  <c:v>46.74</c:v>
                </c:pt>
                <c:pt idx="365">
                  <c:v>48.25</c:v>
                </c:pt>
                <c:pt idx="366">
                  <c:v>44.95</c:v>
                </c:pt>
                <c:pt idx="367">
                  <c:v>45.84</c:v>
                </c:pt>
                <c:pt idx="368">
                  <c:v>46.57</c:v>
                </c:pt>
                <c:pt idx="369">
                  <c:v>49.52</c:v>
                </c:pt>
                <c:pt idx="370">
                  <c:v>44.73</c:v>
                </c:pt>
                <c:pt idx="371">
                  <c:v>53.29</c:v>
                </c:pt>
                <c:pt idx="372">
                  <c:v>54.58</c:v>
                </c:pt>
                <c:pt idx="373">
                  <c:v>54.87</c:v>
                </c:pt>
                <c:pt idx="374">
                  <c:v>51.59</c:v>
                </c:pt>
                <c:pt idx="375">
                  <c:v>52.31</c:v>
                </c:pt>
                <c:pt idx="376">
                  <c:v>50.33</c:v>
                </c:pt>
              </c:numCache>
            </c:numRef>
          </c:val>
          <c:smooth val="0"/>
          <c:extLst>
            <c:ext xmlns:c16="http://schemas.microsoft.com/office/drawing/2014/chart" uri="{C3380CC4-5D6E-409C-BE32-E72D297353CC}">
              <c16:uniqueId val="{00000001-7BB3-4A04-B2DA-6D820EDCF9BF}"/>
            </c:ext>
          </c:extLst>
        </c:ser>
        <c:dLbls>
          <c:showLegendKey val="0"/>
          <c:showVal val="0"/>
          <c:showCatName val="0"/>
          <c:showSerName val="0"/>
          <c:showPercent val="0"/>
          <c:showBubbleSize val="0"/>
        </c:dLbls>
        <c:smooth val="0"/>
        <c:axId val="478445840"/>
        <c:axId val="478438624"/>
      </c:lineChart>
      <c:dateAx>
        <c:axId val="478445840"/>
        <c:scaling>
          <c:orientation val="minMax"/>
        </c:scaling>
        <c:delete val="0"/>
        <c:axPos val="b"/>
        <c:numFmt formatCode="mmm\-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8438624"/>
        <c:crosses val="autoZero"/>
        <c:auto val="1"/>
        <c:lblOffset val="100"/>
        <c:baseTimeUnit val="months"/>
      </c:dateAx>
      <c:valAx>
        <c:axId val="478438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a:solidFill>
              <a:schemeClr val="accent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8445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2" qsCatId="simple" csTypeId="urn:microsoft.com/office/officeart/2005/8/colors/accent0_3" csCatId="mainScheme" phldr="1"/>
      <dgm:spPr/>
      <dgm:t>
        <a:bodyPr/>
        <a:lstStyle/>
        <a:p>
          <a:endParaRPr lang="en-US"/>
        </a:p>
      </dgm:t>
    </dgm:pt>
    <dgm:pt modelId="{FB986F71-3126-4196-BD30-74AEDC39A1CA}">
      <dgm:prSet phldrT="[Text]"/>
      <dgm:spPr/>
      <dgm:t>
        <a:bodyPr/>
        <a:lstStyle/>
        <a:p>
          <a:r>
            <a:rPr lang="en-US" dirty="0"/>
            <a:t>Initial Analysis</a:t>
          </a:r>
        </a:p>
      </dgm:t>
    </dgm:pt>
    <dgm:pt modelId="{9B3CE34A-9B3E-4D5F-94E0-DFBB94FF5A03}" type="parTrans" cxnId="{1423FC72-83C7-4510-8021-28EAEA493E68}">
      <dgm:prSet/>
      <dgm:spPr/>
      <dgm:t>
        <a:bodyPr/>
        <a:lstStyle/>
        <a:p>
          <a:endParaRPr lang="en-US"/>
        </a:p>
      </dgm:t>
    </dgm:pt>
    <dgm:pt modelId="{D0B150DF-3AA4-454C-8652-25880449C422}" type="sibTrans" cxnId="{1423FC72-83C7-4510-8021-28EAEA493E68}">
      <dgm:prSet/>
      <dgm:spPr/>
      <dgm:t>
        <a:bodyPr/>
        <a:lstStyle/>
        <a:p>
          <a:endParaRPr lang="en-US"/>
        </a:p>
      </dgm:t>
    </dgm:pt>
    <dgm:pt modelId="{AB2E8498-CC81-452F-A895-08F3845AA347}">
      <dgm:prSet phldrT="[Text]"/>
      <dgm:spPr/>
      <dgm:t>
        <a:bodyPr/>
        <a:lstStyle/>
        <a:p>
          <a:r>
            <a:rPr lang="en-US" dirty="0"/>
            <a:t>Read Data</a:t>
          </a:r>
        </a:p>
      </dgm:t>
    </dgm:pt>
    <dgm:pt modelId="{4C65E2C8-0CBB-4D8C-AD60-6B0105C62B84}" type="parTrans" cxnId="{2D5B3E3B-3EE5-4072-933E-27DF5400591C}">
      <dgm:prSet/>
      <dgm:spPr/>
      <dgm:t>
        <a:bodyPr/>
        <a:lstStyle/>
        <a:p>
          <a:endParaRPr lang="en-US"/>
        </a:p>
      </dgm:t>
    </dgm:pt>
    <dgm:pt modelId="{9A1F3304-AA9E-4FBC-89BA-9095C80E47C9}" type="sibTrans" cxnId="{2D5B3E3B-3EE5-4072-933E-27DF5400591C}">
      <dgm:prSet/>
      <dgm:spPr/>
      <dgm:t>
        <a:bodyPr/>
        <a:lstStyle/>
        <a:p>
          <a:endParaRPr lang="en-US"/>
        </a:p>
      </dgm:t>
    </dgm:pt>
    <dgm:pt modelId="{BF381BD4-48DC-48BF-8C18-C307CDD4D490}">
      <dgm:prSet phldrT="[Text]"/>
      <dgm:spPr/>
      <dgm:t>
        <a:bodyPr/>
        <a:lstStyle/>
        <a:p>
          <a:r>
            <a:rPr lang="en-US" dirty="0"/>
            <a:t>Basic Data Cleaning</a:t>
          </a:r>
        </a:p>
      </dgm:t>
    </dgm:pt>
    <dgm:pt modelId="{5D881325-883F-44A1-A5FB-E01856D07A5B}" type="parTrans" cxnId="{5F9EDECD-FB20-4615-B5EC-47255B2B532F}">
      <dgm:prSet/>
      <dgm:spPr/>
      <dgm:t>
        <a:bodyPr/>
        <a:lstStyle/>
        <a:p>
          <a:endParaRPr lang="en-US"/>
        </a:p>
      </dgm:t>
    </dgm:pt>
    <dgm:pt modelId="{2C645F98-BC4B-4797-BC42-0872EA7B0575}" type="sibTrans" cxnId="{5F9EDECD-FB20-4615-B5EC-47255B2B532F}">
      <dgm:prSet/>
      <dgm:spPr/>
      <dgm:t>
        <a:bodyPr/>
        <a:lstStyle/>
        <a:p>
          <a:endParaRPr lang="en-US"/>
        </a:p>
      </dgm:t>
    </dgm:pt>
    <dgm:pt modelId="{F6D27D1B-CDCB-481F-B8FA-AB31B2A119DE}">
      <dgm:prSet phldrT="[Text]"/>
      <dgm:spPr/>
      <dgm:t>
        <a:bodyPr/>
        <a:lstStyle/>
        <a:p>
          <a:r>
            <a:rPr lang="en-US" dirty="0"/>
            <a:t>Build Model</a:t>
          </a:r>
        </a:p>
      </dgm:t>
    </dgm:pt>
    <dgm:pt modelId="{8A7BF306-8E53-4B16-9E7E-A79AE3DF6BE2}" type="parTrans" cxnId="{A63D53AC-541A-4D09-9620-8B1C8D7B91DE}">
      <dgm:prSet/>
      <dgm:spPr/>
      <dgm:t>
        <a:bodyPr/>
        <a:lstStyle/>
        <a:p>
          <a:endParaRPr lang="en-US"/>
        </a:p>
      </dgm:t>
    </dgm:pt>
    <dgm:pt modelId="{7AEB6639-3258-49E8-8B1F-B4A9C61922BE}" type="sibTrans" cxnId="{A63D53AC-541A-4D09-9620-8B1C8D7B91DE}">
      <dgm:prSet/>
      <dgm:spPr/>
      <dgm:t>
        <a:bodyPr/>
        <a:lstStyle/>
        <a:p>
          <a:endParaRPr lang="en-US"/>
        </a:p>
      </dgm:t>
    </dgm:pt>
    <dgm:pt modelId="{0B00F5A8-A0EF-4111-9D86-004317B4F49E}">
      <dgm:prSet phldrT="[Text]"/>
      <dgm:spPr/>
      <dgm:t>
        <a:bodyPr/>
        <a:lstStyle/>
        <a:p>
          <a:r>
            <a:rPr lang="en-US" dirty="0"/>
            <a:t>Smooth The spikes in data</a:t>
          </a:r>
        </a:p>
      </dgm:t>
    </dgm:pt>
    <dgm:pt modelId="{EC916B99-8D26-4265-B7BE-BB461C68DA5C}" type="parTrans" cxnId="{86F910E7-C9D0-48E5-A3A3-C70127E96FC1}">
      <dgm:prSet/>
      <dgm:spPr/>
      <dgm:t>
        <a:bodyPr/>
        <a:lstStyle/>
        <a:p>
          <a:endParaRPr lang="en-US"/>
        </a:p>
      </dgm:t>
    </dgm:pt>
    <dgm:pt modelId="{CE48C676-980A-4BAC-A3C8-9ABC315DAE51}" type="sibTrans" cxnId="{86F910E7-C9D0-48E5-A3A3-C70127E96FC1}">
      <dgm:prSet/>
      <dgm:spPr/>
      <dgm:t>
        <a:bodyPr/>
        <a:lstStyle/>
        <a:p>
          <a:endParaRPr lang="en-US"/>
        </a:p>
      </dgm:t>
    </dgm:pt>
    <dgm:pt modelId="{58828492-5CEF-4AFE-95CB-5D7E6A18158B}">
      <dgm:prSet phldrT="[Text]"/>
      <dgm:spPr/>
      <dgm:t>
        <a:bodyPr/>
        <a:lstStyle/>
        <a:p>
          <a:r>
            <a:rPr lang="en-US" dirty="0"/>
            <a:t>Predict</a:t>
          </a:r>
        </a:p>
      </dgm:t>
    </dgm:pt>
    <dgm:pt modelId="{F664BA43-1B81-496F-A04E-CE4B4A525697}" type="parTrans" cxnId="{ECE9152A-59A8-4A3A-9D34-DB38A074F636}">
      <dgm:prSet/>
      <dgm:spPr/>
      <dgm:t>
        <a:bodyPr/>
        <a:lstStyle/>
        <a:p>
          <a:endParaRPr lang="en-US"/>
        </a:p>
      </dgm:t>
    </dgm:pt>
    <dgm:pt modelId="{2D386477-EC66-449A-8D41-5F8A212C3D8E}" type="sibTrans" cxnId="{ECE9152A-59A8-4A3A-9D34-DB38A074F636}">
      <dgm:prSet/>
      <dgm:spPr/>
      <dgm:t>
        <a:bodyPr/>
        <a:lstStyle/>
        <a:p>
          <a:endParaRPr lang="en-US"/>
        </a:p>
      </dgm:t>
    </dgm:pt>
    <dgm:pt modelId="{68838C34-4D02-49F8-ADD7-BFA90D87B7EA}">
      <dgm:prSet phldrT="[Text]"/>
      <dgm:spPr/>
      <dgm:t>
        <a:bodyPr/>
        <a:lstStyle/>
        <a:p>
          <a:r>
            <a:rPr lang="en-US" dirty="0"/>
            <a:t>Test on Existing data</a:t>
          </a:r>
        </a:p>
      </dgm:t>
    </dgm:pt>
    <dgm:pt modelId="{F2AD00AD-6A23-4C89-A107-68EF5D1F0B94}" type="parTrans" cxnId="{4143D757-8617-4C89-8322-E3B29A1874AF}">
      <dgm:prSet/>
      <dgm:spPr/>
      <dgm:t>
        <a:bodyPr/>
        <a:lstStyle/>
        <a:p>
          <a:endParaRPr lang="en-US"/>
        </a:p>
      </dgm:t>
    </dgm:pt>
    <dgm:pt modelId="{FFC4FCE7-6F2F-4F91-A74A-7C4C32A81657}" type="sibTrans" cxnId="{4143D757-8617-4C89-8322-E3B29A1874AF}">
      <dgm:prSet/>
      <dgm:spPr/>
      <dgm:t>
        <a:bodyPr/>
        <a:lstStyle/>
        <a:p>
          <a:endParaRPr lang="en-US"/>
        </a:p>
      </dgm:t>
    </dgm:pt>
    <dgm:pt modelId="{65B6D8B9-E558-4264-B37F-7B4B2A8896DF}">
      <dgm:prSet phldrT="[Text]"/>
      <dgm:spPr/>
      <dgm:t>
        <a:bodyPr/>
        <a:lstStyle/>
        <a:p>
          <a:r>
            <a:rPr lang="en-US" dirty="0"/>
            <a:t>Train ARIMA model</a:t>
          </a:r>
        </a:p>
      </dgm:t>
    </dgm:pt>
    <dgm:pt modelId="{04F5A724-3AA7-4E78-B992-BCB3E916993F}" type="parTrans" cxnId="{CA96E113-7151-48C8-B4D5-7AA211772CC8}">
      <dgm:prSet/>
      <dgm:spPr/>
      <dgm:t>
        <a:bodyPr/>
        <a:lstStyle/>
        <a:p>
          <a:endParaRPr lang="en-US"/>
        </a:p>
      </dgm:t>
    </dgm:pt>
    <dgm:pt modelId="{370A79FF-9957-49E1-811F-78AB198DD9E0}" type="sibTrans" cxnId="{CA96E113-7151-48C8-B4D5-7AA211772CC8}">
      <dgm:prSet/>
      <dgm:spPr/>
      <dgm:t>
        <a:bodyPr/>
        <a:lstStyle/>
        <a:p>
          <a:endParaRPr lang="en-US"/>
        </a:p>
      </dgm:t>
    </dgm:pt>
    <dgm:pt modelId="{6E7DBE00-7E5B-46F8-BBA0-CF0079A58E82}">
      <dgm:prSet phldrT="[Text]"/>
      <dgm:spPr/>
      <dgm:t>
        <a:bodyPr/>
        <a:lstStyle/>
        <a:p>
          <a:r>
            <a:rPr lang="en-US" dirty="0"/>
            <a:t>Predict Future values</a:t>
          </a:r>
        </a:p>
      </dgm:t>
    </dgm:pt>
    <dgm:pt modelId="{6FAC7821-43C2-4A12-9638-E9B1BDE7C8D8}" type="parTrans" cxnId="{3D080EE7-BDF0-495B-A4FB-103A296CD73B}">
      <dgm:prSet/>
      <dgm:spPr/>
      <dgm:t>
        <a:bodyPr/>
        <a:lstStyle/>
        <a:p>
          <a:endParaRPr lang="en-US"/>
        </a:p>
      </dgm:t>
    </dgm:pt>
    <dgm:pt modelId="{65147ED7-18A4-49A5-9AEE-066FB0363316}" type="sibTrans" cxnId="{3D080EE7-BDF0-495B-A4FB-103A296CD73B}">
      <dgm:prSet/>
      <dgm:spPr/>
      <dgm:t>
        <a:bodyPr/>
        <a:lstStyle/>
        <a:p>
          <a:endParaRPr lang="en-US"/>
        </a:p>
      </dgm:t>
    </dgm:pt>
    <dgm:pt modelId="{3960CFF8-4383-4382-8D6D-F2A00F508E8D}" type="pres">
      <dgm:prSet presAssocID="{0E9DE493-19D7-4EC9-97C9-5F26233F1106}" presName="Name0" presStyleCnt="0">
        <dgm:presLayoutVars>
          <dgm:dir/>
          <dgm:animLvl val="lvl"/>
          <dgm:resizeHandles val="exact"/>
        </dgm:presLayoutVars>
      </dgm:prSet>
      <dgm:spPr/>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3"/>
      <dgm:spPr/>
    </dgm:pt>
    <dgm:pt modelId="{96015622-8A46-45CF-A72A-2856B699B374}" type="pres">
      <dgm:prSet presAssocID="{FB986F71-3126-4196-BD30-74AEDC39A1CA}" presName="childNode1" presStyleLbl="bgAcc1" presStyleIdx="0" presStyleCnt="3" custLinFactNeighborX="-1683" custLinFactNeighborY="-6689">
        <dgm:presLayoutVars>
          <dgm:bulletEnabled val="1"/>
        </dgm:presLayoutVars>
      </dgm:prSet>
      <dgm:spPr/>
    </dgm:pt>
    <dgm:pt modelId="{BFE859F2-A9E8-4F95-9161-8EC68F2D30C4}" type="pres">
      <dgm:prSet presAssocID="{FB986F71-3126-4196-BD30-74AEDC39A1CA}" presName="childNode1tx" presStyleLbl="bgAcc1" presStyleIdx="0" presStyleCnt="3">
        <dgm:presLayoutVars>
          <dgm:bulletEnabled val="1"/>
        </dgm:presLayoutVars>
      </dgm:prSet>
      <dgm:spPr/>
    </dgm:pt>
    <dgm:pt modelId="{E18C6CF4-EDEB-4539-A36D-E0355B626199}" type="pres">
      <dgm:prSet presAssocID="{FB986F71-3126-4196-BD30-74AEDC39A1CA}" presName="parentNode1" presStyleLbl="node1" presStyleIdx="0" presStyleCnt="3">
        <dgm:presLayoutVars>
          <dgm:chMax val="1"/>
          <dgm:bulletEnabled val="1"/>
        </dgm:presLayoutVars>
      </dgm:prSet>
      <dgm:spPr/>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2"/>
      <dgm:spPr/>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3"/>
      <dgm:spPr/>
    </dgm:pt>
    <dgm:pt modelId="{E83793B4-2C5C-4D90-82FA-E5EE4745664D}" type="pres">
      <dgm:prSet presAssocID="{F6D27D1B-CDCB-481F-B8FA-AB31B2A119DE}" presName="childNode2" presStyleLbl="bgAcc1" presStyleIdx="1" presStyleCnt="3">
        <dgm:presLayoutVars>
          <dgm:bulletEnabled val="1"/>
        </dgm:presLayoutVars>
      </dgm:prSet>
      <dgm:spPr/>
    </dgm:pt>
    <dgm:pt modelId="{67FFE978-6FBE-4424-80BE-B9E4B4DD0695}" type="pres">
      <dgm:prSet presAssocID="{F6D27D1B-CDCB-481F-B8FA-AB31B2A119DE}" presName="childNode2tx" presStyleLbl="bgAcc1" presStyleIdx="1" presStyleCnt="3">
        <dgm:presLayoutVars>
          <dgm:bulletEnabled val="1"/>
        </dgm:presLayoutVars>
      </dgm:prSet>
      <dgm:spPr/>
    </dgm:pt>
    <dgm:pt modelId="{029D1FDE-4DD7-4FA5-8C70-0C747477B66C}" type="pres">
      <dgm:prSet presAssocID="{F6D27D1B-CDCB-481F-B8FA-AB31B2A119DE}" presName="parentNode2" presStyleLbl="node1" presStyleIdx="1" presStyleCnt="3">
        <dgm:presLayoutVars>
          <dgm:chMax val="0"/>
          <dgm:bulletEnabled val="1"/>
        </dgm:presLayoutVars>
      </dgm:prSet>
      <dgm:spPr/>
    </dgm:pt>
    <dgm:pt modelId="{C2556EF6-41FF-46C6-8829-911BFA533FFE}" type="pres">
      <dgm:prSet presAssocID="{F6D27D1B-CDCB-481F-B8FA-AB31B2A119DE}" presName="connSite2" presStyleCnt="0"/>
      <dgm:spPr/>
    </dgm:pt>
    <dgm:pt modelId="{DC2A0ADB-DCE3-4BF4-9952-0394865777AC}" type="pres">
      <dgm:prSet presAssocID="{7AEB6639-3258-49E8-8B1F-B4A9C61922BE}" presName="Name18" presStyleLbl="sibTrans2D1" presStyleIdx="1" presStyleCnt="2"/>
      <dgm:spPr/>
    </dgm:pt>
    <dgm:pt modelId="{A874A3A3-A340-4ABC-99B5-7529D4415335}" type="pres">
      <dgm:prSet presAssocID="{58828492-5CEF-4AFE-95CB-5D7E6A18158B}" presName="composite1" presStyleCnt="0"/>
      <dgm:spPr/>
    </dgm:pt>
    <dgm:pt modelId="{14032C0B-60AE-432B-A713-F993D1C4BA8F}" type="pres">
      <dgm:prSet presAssocID="{58828492-5CEF-4AFE-95CB-5D7E6A18158B}" presName="dummyNode1" presStyleLbl="node1" presStyleIdx="1" presStyleCnt="3"/>
      <dgm:spPr/>
    </dgm:pt>
    <dgm:pt modelId="{69C28D3B-E083-42DF-9EA0-916CA12125A9}" type="pres">
      <dgm:prSet presAssocID="{58828492-5CEF-4AFE-95CB-5D7E6A18158B}" presName="childNode1" presStyleLbl="bgAcc1" presStyleIdx="2" presStyleCnt="3">
        <dgm:presLayoutVars>
          <dgm:bulletEnabled val="1"/>
        </dgm:presLayoutVars>
      </dgm:prSet>
      <dgm:spPr/>
    </dgm:pt>
    <dgm:pt modelId="{843715D2-C2C2-41EB-BDA3-21230FBA46DB}" type="pres">
      <dgm:prSet presAssocID="{58828492-5CEF-4AFE-95CB-5D7E6A18158B}" presName="childNode1tx" presStyleLbl="bgAcc1" presStyleIdx="2" presStyleCnt="3">
        <dgm:presLayoutVars>
          <dgm:bulletEnabled val="1"/>
        </dgm:presLayoutVars>
      </dgm:prSet>
      <dgm:spPr/>
    </dgm:pt>
    <dgm:pt modelId="{047F5837-10E2-4FFC-A492-DB8A19EF48CA}" type="pres">
      <dgm:prSet presAssocID="{58828492-5CEF-4AFE-95CB-5D7E6A18158B}" presName="parentNode1" presStyleLbl="node1" presStyleIdx="2" presStyleCnt="3">
        <dgm:presLayoutVars>
          <dgm:chMax val="1"/>
          <dgm:bulletEnabled val="1"/>
        </dgm:presLayoutVars>
      </dgm:prSet>
      <dgm:spPr/>
    </dgm:pt>
    <dgm:pt modelId="{7D6A154D-27BB-4CCE-9250-BCDD2CD5C383}" type="pres">
      <dgm:prSet presAssocID="{58828492-5CEF-4AFE-95CB-5D7E6A18158B}" presName="connSite1" presStyleCnt="0"/>
      <dgm:spPr/>
    </dgm:pt>
  </dgm:ptLst>
  <dgm:cxnLst>
    <dgm:cxn modelId="{CA96E113-7151-48C8-B4D5-7AA211772CC8}" srcId="{F6D27D1B-CDCB-481F-B8FA-AB31B2A119DE}" destId="{65B6D8B9-E558-4264-B37F-7B4B2A8896DF}" srcOrd="1" destOrd="0" parTransId="{04F5A724-3AA7-4E78-B992-BCB3E916993F}" sibTransId="{370A79FF-9957-49E1-811F-78AB198DD9E0}"/>
    <dgm:cxn modelId="{1FE4D618-724E-4829-BED3-DAA3C651B769}" type="presOf" srcId="{0B00F5A8-A0EF-4111-9D86-004317B4F49E}" destId="{E83793B4-2C5C-4D90-82FA-E5EE4745664D}" srcOrd="0" destOrd="0" presId="urn:microsoft.com/office/officeart/2005/8/layout/hProcess4"/>
    <dgm:cxn modelId="{A08CE81F-A93E-429F-943D-3B3662A0C042}" type="presOf" srcId="{F6D27D1B-CDCB-481F-B8FA-AB31B2A119DE}" destId="{029D1FDE-4DD7-4FA5-8C70-0C747477B66C}" srcOrd="0" destOrd="0" presId="urn:microsoft.com/office/officeart/2005/8/layout/hProcess4"/>
    <dgm:cxn modelId="{ECE9152A-59A8-4A3A-9D34-DB38A074F636}" srcId="{0E9DE493-19D7-4EC9-97C9-5F26233F1106}" destId="{58828492-5CEF-4AFE-95CB-5D7E6A18158B}" srcOrd="2" destOrd="0" parTransId="{F664BA43-1B81-496F-A04E-CE4B4A525697}" sibTransId="{2D386477-EC66-449A-8D41-5F8A212C3D8E}"/>
    <dgm:cxn modelId="{2D5B3E3B-3EE5-4072-933E-27DF5400591C}" srcId="{FB986F71-3126-4196-BD30-74AEDC39A1CA}" destId="{AB2E8498-CC81-452F-A895-08F3845AA347}" srcOrd="0" destOrd="0" parTransId="{4C65E2C8-0CBB-4D8C-AD60-6B0105C62B84}" sibTransId="{9A1F3304-AA9E-4FBC-89BA-9095C80E47C9}"/>
    <dgm:cxn modelId="{E33DA73B-C4A7-472D-88E9-D1B7FEC0C1F5}" type="presOf" srcId="{BF381BD4-48DC-48BF-8C18-C307CDD4D490}" destId="{BFE859F2-A9E8-4F95-9161-8EC68F2D30C4}" srcOrd="1" destOrd="1" presId="urn:microsoft.com/office/officeart/2005/8/layout/hProcess4"/>
    <dgm:cxn modelId="{8B37FE40-D7C8-473A-9D2D-D33173B003E6}" type="presOf" srcId="{6E7DBE00-7E5B-46F8-BBA0-CF0079A58E82}" destId="{843715D2-C2C2-41EB-BDA3-21230FBA46DB}" srcOrd="1" destOrd="1" presId="urn:microsoft.com/office/officeart/2005/8/layout/hProcess4"/>
    <dgm:cxn modelId="{241A4F42-3815-4A3A-A31B-C5E11FFB5E6D}" type="presOf" srcId="{FB986F71-3126-4196-BD30-74AEDC39A1CA}" destId="{E18C6CF4-EDEB-4539-A36D-E0355B626199}" srcOrd="0" destOrd="0" presId="urn:microsoft.com/office/officeart/2005/8/layout/hProcess4"/>
    <dgm:cxn modelId="{402F9D43-6A91-4B87-83A0-426BC9CD76A6}" type="presOf" srcId="{0B00F5A8-A0EF-4111-9D86-004317B4F49E}" destId="{67FFE978-6FBE-4424-80BE-B9E4B4DD0695}" srcOrd="1" destOrd="0" presId="urn:microsoft.com/office/officeart/2005/8/layout/hProcess4"/>
    <dgm:cxn modelId="{1423FC72-83C7-4510-8021-28EAEA493E68}" srcId="{0E9DE493-19D7-4EC9-97C9-5F26233F1106}" destId="{FB986F71-3126-4196-BD30-74AEDC39A1CA}" srcOrd="0" destOrd="0" parTransId="{9B3CE34A-9B3E-4D5F-94E0-DFBB94FF5A03}" sibTransId="{D0B150DF-3AA4-454C-8652-25880449C422}"/>
    <dgm:cxn modelId="{4143D757-8617-4C89-8322-E3B29A1874AF}" srcId="{58828492-5CEF-4AFE-95CB-5D7E6A18158B}" destId="{68838C34-4D02-49F8-ADD7-BFA90D87B7EA}" srcOrd="0" destOrd="0" parTransId="{F2AD00AD-6A23-4C89-A107-68EF5D1F0B94}" sibTransId="{FFC4FCE7-6F2F-4F91-A74A-7C4C32A81657}"/>
    <dgm:cxn modelId="{E1602188-B573-41FF-9095-7B40F9CA44C2}" type="presOf" srcId="{6E7DBE00-7E5B-46F8-BBA0-CF0079A58E82}" destId="{69C28D3B-E083-42DF-9EA0-916CA12125A9}" srcOrd="0" destOrd="1" presId="urn:microsoft.com/office/officeart/2005/8/layout/hProcess4"/>
    <dgm:cxn modelId="{550EC38B-566A-4081-A7BE-0E49BE02764D}" type="presOf" srcId="{AB2E8498-CC81-452F-A895-08F3845AA347}" destId="{BFE859F2-A9E8-4F95-9161-8EC68F2D30C4}" srcOrd="1" destOrd="0" presId="urn:microsoft.com/office/officeart/2005/8/layout/hProcess4"/>
    <dgm:cxn modelId="{A63D53AC-541A-4D09-9620-8B1C8D7B91DE}" srcId="{0E9DE493-19D7-4EC9-97C9-5F26233F1106}" destId="{F6D27D1B-CDCB-481F-B8FA-AB31B2A119DE}" srcOrd="1" destOrd="0" parTransId="{8A7BF306-8E53-4B16-9E7E-A79AE3DF6BE2}" sibTransId="{7AEB6639-3258-49E8-8B1F-B4A9C61922BE}"/>
    <dgm:cxn modelId="{4E74EABF-20DE-46D5-9BE9-0F84CEAF66AB}" type="presOf" srcId="{D0B150DF-3AA4-454C-8652-25880449C422}" destId="{6A63D16E-EEE6-4267-97EA-5AD7D2BC4E84}" srcOrd="0" destOrd="0" presId="urn:microsoft.com/office/officeart/2005/8/layout/hProcess4"/>
    <dgm:cxn modelId="{95276BC3-D2A9-422F-9390-BED3FD8C7BB0}" type="presOf" srcId="{0E9DE493-19D7-4EC9-97C9-5F26233F1106}" destId="{3960CFF8-4383-4382-8D6D-F2A00F508E8D}" srcOrd="0" destOrd="0" presId="urn:microsoft.com/office/officeart/2005/8/layout/hProcess4"/>
    <dgm:cxn modelId="{7EBBAEC4-0282-4F3E-860C-A6A26E3998F2}" type="presOf" srcId="{65B6D8B9-E558-4264-B37F-7B4B2A8896DF}" destId="{E83793B4-2C5C-4D90-82FA-E5EE4745664D}" srcOrd="0" destOrd="1" presId="urn:microsoft.com/office/officeart/2005/8/layout/hProcess4"/>
    <dgm:cxn modelId="{90D5F6C6-4E25-4C59-9DF6-6E2B25A59F46}" type="presOf" srcId="{68838C34-4D02-49F8-ADD7-BFA90D87B7EA}" destId="{69C28D3B-E083-42DF-9EA0-916CA12125A9}" srcOrd="0" destOrd="0" presId="urn:microsoft.com/office/officeart/2005/8/layout/hProcess4"/>
    <dgm:cxn modelId="{5F9EDECD-FB20-4615-B5EC-47255B2B532F}" srcId="{FB986F71-3126-4196-BD30-74AEDC39A1CA}" destId="{BF381BD4-48DC-48BF-8C18-C307CDD4D490}" srcOrd="1" destOrd="0" parTransId="{5D881325-883F-44A1-A5FB-E01856D07A5B}" sibTransId="{2C645F98-BC4B-4797-BC42-0872EA7B0575}"/>
    <dgm:cxn modelId="{A507C8D3-A0BB-44E4-82F7-15D18D34238D}" type="presOf" srcId="{68838C34-4D02-49F8-ADD7-BFA90D87B7EA}" destId="{843715D2-C2C2-41EB-BDA3-21230FBA46DB}" srcOrd="1" destOrd="0" presId="urn:microsoft.com/office/officeart/2005/8/layout/hProcess4"/>
    <dgm:cxn modelId="{FA45DADE-266F-4B82-B02F-D2732D8D9F51}" type="presOf" srcId="{58828492-5CEF-4AFE-95CB-5D7E6A18158B}" destId="{047F5837-10E2-4FFC-A492-DB8A19EF48CA}" srcOrd="0" destOrd="0" presId="urn:microsoft.com/office/officeart/2005/8/layout/hProcess4"/>
    <dgm:cxn modelId="{3D080EE7-BDF0-495B-A4FB-103A296CD73B}" srcId="{58828492-5CEF-4AFE-95CB-5D7E6A18158B}" destId="{6E7DBE00-7E5B-46F8-BBA0-CF0079A58E82}" srcOrd="1" destOrd="0" parTransId="{6FAC7821-43C2-4A12-9638-E9B1BDE7C8D8}" sibTransId="{65147ED7-18A4-49A5-9AEE-066FB0363316}"/>
    <dgm:cxn modelId="{86F910E7-C9D0-48E5-A3A3-C70127E96FC1}" srcId="{F6D27D1B-CDCB-481F-B8FA-AB31B2A119DE}" destId="{0B00F5A8-A0EF-4111-9D86-004317B4F49E}" srcOrd="0" destOrd="0" parTransId="{EC916B99-8D26-4265-B7BE-BB461C68DA5C}" sibTransId="{CE48C676-980A-4BAC-A3C8-9ABC315DAE51}"/>
    <dgm:cxn modelId="{835CA1EF-8C73-4A92-AB14-7F18CFCB3BBE}" type="presOf" srcId="{65B6D8B9-E558-4264-B37F-7B4B2A8896DF}" destId="{67FFE978-6FBE-4424-80BE-B9E4B4DD0695}" srcOrd="1" destOrd="1" presId="urn:microsoft.com/office/officeart/2005/8/layout/hProcess4"/>
    <dgm:cxn modelId="{FCC960F1-FFDB-446D-9C7D-06DB34FE036C}" type="presOf" srcId="{BF381BD4-48DC-48BF-8C18-C307CDD4D490}" destId="{96015622-8A46-45CF-A72A-2856B699B374}" srcOrd="0" destOrd="1" presId="urn:microsoft.com/office/officeart/2005/8/layout/hProcess4"/>
    <dgm:cxn modelId="{732F9AFA-01BF-4C18-A659-D951BF9FC05D}" type="presOf" srcId="{AB2E8498-CC81-452F-A895-08F3845AA347}" destId="{96015622-8A46-45CF-A72A-2856B699B374}" srcOrd="0" destOrd="0" presId="urn:microsoft.com/office/officeart/2005/8/layout/hProcess4"/>
    <dgm:cxn modelId="{E95209FE-82B0-40EF-AFE6-D8CCCCEA50E1}" type="presOf" srcId="{7AEB6639-3258-49E8-8B1F-B4A9C61922BE}" destId="{DC2A0ADB-DCE3-4BF4-9952-0394865777AC}" srcOrd="0" destOrd="0" presId="urn:microsoft.com/office/officeart/2005/8/layout/hProcess4"/>
    <dgm:cxn modelId="{89F19664-F574-44B4-924E-3D107B743F23}" type="presParOf" srcId="{3960CFF8-4383-4382-8D6D-F2A00F508E8D}" destId="{366CFF54-5C8F-47F9-BFD8-D9AF3EADDA3E}" srcOrd="0" destOrd="0" presId="urn:microsoft.com/office/officeart/2005/8/layout/hProcess4"/>
    <dgm:cxn modelId="{75C41B37-1CBE-4C45-8C4B-850855BD27C4}" type="presParOf" srcId="{3960CFF8-4383-4382-8D6D-F2A00F508E8D}" destId="{13688FBD-4079-41FE-A6A2-B5B0F293E6BF}" srcOrd="1" destOrd="0" presId="urn:microsoft.com/office/officeart/2005/8/layout/hProcess4"/>
    <dgm:cxn modelId="{3AA8FE4E-D0FB-4F4F-9F35-7B6B4E7D5E8D}" type="presParOf" srcId="{3960CFF8-4383-4382-8D6D-F2A00F508E8D}" destId="{224851B6-C14D-49DE-883B-A13003DA4601}" srcOrd="2" destOrd="0" presId="urn:microsoft.com/office/officeart/2005/8/layout/hProcess4"/>
    <dgm:cxn modelId="{A4DAABAE-FB49-4E79-80B0-1264A8E539FF}" type="presParOf" srcId="{224851B6-C14D-49DE-883B-A13003DA4601}" destId="{1439717B-283C-48FF-AF62-1990F52B6512}" srcOrd="0" destOrd="0" presId="urn:microsoft.com/office/officeart/2005/8/layout/hProcess4"/>
    <dgm:cxn modelId="{6FFC75D9-47EB-48FF-90CD-91F117AC22B7}" type="presParOf" srcId="{1439717B-283C-48FF-AF62-1990F52B6512}" destId="{BCCE6711-D1D8-4B2C-917E-41AB5A6114A8}" srcOrd="0" destOrd="0" presId="urn:microsoft.com/office/officeart/2005/8/layout/hProcess4"/>
    <dgm:cxn modelId="{FEE85E3F-72E5-4071-8EA1-3623F81173A1}" type="presParOf" srcId="{1439717B-283C-48FF-AF62-1990F52B6512}" destId="{96015622-8A46-45CF-A72A-2856B699B374}" srcOrd="1" destOrd="0" presId="urn:microsoft.com/office/officeart/2005/8/layout/hProcess4"/>
    <dgm:cxn modelId="{AC4982ED-AD83-45D0-AD2F-455F7901AF9F}" type="presParOf" srcId="{1439717B-283C-48FF-AF62-1990F52B6512}" destId="{BFE859F2-A9E8-4F95-9161-8EC68F2D30C4}" srcOrd="2" destOrd="0" presId="urn:microsoft.com/office/officeart/2005/8/layout/hProcess4"/>
    <dgm:cxn modelId="{565E0706-6737-49AB-A631-19EA6E16791C}" type="presParOf" srcId="{1439717B-283C-48FF-AF62-1990F52B6512}" destId="{E18C6CF4-EDEB-4539-A36D-E0355B626199}" srcOrd="3" destOrd="0" presId="urn:microsoft.com/office/officeart/2005/8/layout/hProcess4"/>
    <dgm:cxn modelId="{0F8395D2-489A-4650-9E19-52FEC57A410B}" type="presParOf" srcId="{1439717B-283C-48FF-AF62-1990F52B6512}" destId="{D9FCD5E9-9E94-4534-BAB4-3DB8EB44E7D0}" srcOrd="4" destOrd="0" presId="urn:microsoft.com/office/officeart/2005/8/layout/hProcess4"/>
    <dgm:cxn modelId="{9204B803-0CC8-4F9E-AC95-C709626A9F47}" type="presParOf" srcId="{224851B6-C14D-49DE-883B-A13003DA4601}" destId="{6A63D16E-EEE6-4267-97EA-5AD7D2BC4E84}" srcOrd="1" destOrd="0" presId="urn:microsoft.com/office/officeart/2005/8/layout/hProcess4"/>
    <dgm:cxn modelId="{DF63E90D-523A-4A3D-8E96-876C4878E690}" type="presParOf" srcId="{224851B6-C14D-49DE-883B-A13003DA4601}" destId="{59BAED1E-A4FE-4FA3-8716-57917AF47F38}" srcOrd="2" destOrd="0" presId="urn:microsoft.com/office/officeart/2005/8/layout/hProcess4"/>
    <dgm:cxn modelId="{ABC2BBAC-ABC6-4828-A656-FF0E45449B5D}" type="presParOf" srcId="{59BAED1E-A4FE-4FA3-8716-57917AF47F38}" destId="{5C833856-7FAF-4B27-932C-67C7D08339F2}" srcOrd="0" destOrd="0" presId="urn:microsoft.com/office/officeart/2005/8/layout/hProcess4"/>
    <dgm:cxn modelId="{57A8C77F-8539-4ED5-8B3E-AA69AEF39063}" type="presParOf" srcId="{59BAED1E-A4FE-4FA3-8716-57917AF47F38}" destId="{E83793B4-2C5C-4D90-82FA-E5EE4745664D}" srcOrd="1" destOrd="0" presId="urn:microsoft.com/office/officeart/2005/8/layout/hProcess4"/>
    <dgm:cxn modelId="{13C487BA-883D-4A71-9789-EB655F6279D7}" type="presParOf" srcId="{59BAED1E-A4FE-4FA3-8716-57917AF47F38}" destId="{67FFE978-6FBE-4424-80BE-B9E4B4DD0695}" srcOrd="2" destOrd="0" presId="urn:microsoft.com/office/officeart/2005/8/layout/hProcess4"/>
    <dgm:cxn modelId="{9DE711C0-DAD0-490A-8F9F-84EFF58B67F2}" type="presParOf" srcId="{59BAED1E-A4FE-4FA3-8716-57917AF47F38}" destId="{029D1FDE-4DD7-4FA5-8C70-0C747477B66C}" srcOrd="3" destOrd="0" presId="urn:microsoft.com/office/officeart/2005/8/layout/hProcess4"/>
    <dgm:cxn modelId="{7E60F800-B699-4C90-AE8B-FFA3C1DBAC2A}" type="presParOf" srcId="{59BAED1E-A4FE-4FA3-8716-57917AF47F38}" destId="{C2556EF6-41FF-46C6-8829-911BFA533FFE}" srcOrd="4" destOrd="0" presId="urn:microsoft.com/office/officeart/2005/8/layout/hProcess4"/>
    <dgm:cxn modelId="{15EEC923-9DD9-45F9-B1CE-E90ADC8BB3B2}" type="presParOf" srcId="{224851B6-C14D-49DE-883B-A13003DA4601}" destId="{DC2A0ADB-DCE3-4BF4-9952-0394865777AC}" srcOrd="3" destOrd="0" presId="urn:microsoft.com/office/officeart/2005/8/layout/hProcess4"/>
    <dgm:cxn modelId="{F83CC031-B411-4234-8023-6E45E782DC1B}" type="presParOf" srcId="{224851B6-C14D-49DE-883B-A13003DA4601}" destId="{A874A3A3-A340-4ABC-99B5-7529D4415335}" srcOrd="4" destOrd="0" presId="urn:microsoft.com/office/officeart/2005/8/layout/hProcess4"/>
    <dgm:cxn modelId="{7B362966-E9AB-40B9-8761-1F07E738ED93}" type="presParOf" srcId="{A874A3A3-A340-4ABC-99B5-7529D4415335}" destId="{14032C0B-60AE-432B-A713-F993D1C4BA8F}" srcOrd="0" destOrd="0" presId="urn:microsoft.com/office/officeart/2005/8/layout/hProcess4"/>
    <dgm:cxn modelId="{7577A14F-C73F-4E1A-8760-544ED1967544}" type="presParOf" srcId="{A874A3A3-A340-4ABC-99B5-7529D4415335}" destId="{69C28D3B-E083-42DF-9EA0-916CA12125A9}" srcOrd="1" destOrd="0" presId="urn:microsoft.com/office/officeart/2005/8/layout/hProcess4"/>
    <dgm:cxn modelId="{1637F8A1-F9FA-4AC7-AA80-AC52DBF6427F}" type="presParOf" srcId="{A874A3A3-A340-4ABC-99B5-7529D4415335}" destId="{843715D2-C2C2-41EB-BDA3-21230FBA46DB}" srcOrd="2" destOrd="0" presId="urn:microsoft.com/office/officeart/2005/8/layout/hProcess4"/>
    <dgm:cxn modelId="{C3A1CE6A-C0A2-460E-AEC5-91898FCAB7C6}" type="presParOf" srcId="{A874A3A3-A340-4ABC-99B5-7529D4415335}" destId="{047F5837-10E2-4FFC-A492-DB8A19EF48CA}" srcOrd="3" destOrd="0" presId="urn:microsoft.com/office/officeart/2005/8/layout/hProcess4"/>
    <dgm:cxn modelId="{B0B35EFC-EC0D-408D-96C0-AAE23E559E96}" type="presParOf" srcId="{A874A3A3-A340-4ABC-99B5-7529D4415335}" destId="{7D6A154D-27BB-4CCE-9250-BCDD2CD5C383}"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5622-8A46-45CF-A72A-2856B699B374}">
      <dsp:nvSpPr>
        <dsp:cNvPr id="0" name=""/>
        <dsp:cNvSpPr/>
      </dsp:nvSpPr>
      <dsp:spPr>
        <a:xfrm>
          <a:off x="0" y="914406"/>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Read Data</a:t>
          </a:r>
        </a:p>
        <a:p>
          <a:pPr marL="228600" lvl="1" indent="-228600" algn="l" defTabSz="1066800">
            <a:lnSpc>
              <a:spcPct val="90000"/>
            </a:lnSpc>
            <a:spcBef>
              <a:spcPct val="0"/>
            </a:spcBef>
            <a:spcAft>
              <a:spcPct val="15000"/>
            </a:spcAft>
            <a:buChar char="•"/>
          </a:pPr>
          <a:r>
            <a:rPr lang="en-US" sz="2400" kern="1200" dirty="0"/>
            <a:t>Basic Data Cleaning</a:t>
          </a:r>
        </a:p>
      </dsp:txBody>
      <dsp:txXfrm>
        <a:off x="46400" y="960806"/>
        <a:ext cx="2351761" cy="1491398"/>
      </dsp:txXfrm>
    </dsp:sp>
    <dsp:sp modelId="{6A63D16E-EEE6-4267-97EA-5AD7D2BC4E84}">
      <dsp:nvSpPr>
        <dsp:cNvPr id="0" name=""/>
        <dsp:cNvSpPr/>
      </dsp:nvSpPr>
      <dsp:spPr>
        <a:xfrm>
          <a:off x="1394360" y="1473226"/>
          <a:ext cx="2779003" cy="2779003"/>
        </a:xfrm>
        <a:prstGeom prst="leftCircularArrow">
          <a:avLst>
            <a:gd name="adj1" fmla="val 3451"/>
            <a:gd name="adj2" fmla="val 427731"/>
            <a:gd name="adj3" fmla="val 2203242"/>
            <a:gd name="adj4" fmla="val 9024489"/>
            <a:gd name="adj5" fmla="val 4027"/>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18C6CF4-EDEB-4539-A36D-E0355B626199}">
      <dsp:nvSpPr>
        <dsp:cNvPr id="0" name=""/>
        <dsp:cNvSpPr/>
      </dsp:nvSpPr>
      <dsp:spPr>
        <a:xfrm>
          <a:off x="579480"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Initial Analysis</a:t>
          </a:r>
        </a:p>
      </dsp:txBody>
      <dsp:txXfrm>
        <a:off x="604789" y="2658781"/>
        <a:ext cx="2122325" cy="813490"/>
      </dsp:txXfrm>
    </dsp:sp>
    <dsp:sp modelId="{E83793B4-2C5C-4D90-82FA-E5EE4745664D}">
      <dsp:nvSpPr>
        <dsp:cNvPr id="0" name=""/>
        <dsp:cNvSpPr/>
      </dsp:nvSpPr>
      <dsp:spPr>
        <a:xfrm>
          <a:off x="3209147" y="1049274"/>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Smooth The spikes in data</a:t>
          </a:r>
        </a:p>
        <a:p>
          <a:pPr marL="228600" lvl="1" indent="-228600" algn="l" defTabSz="1066800">
            <a:lnSpc>
              <a:spcPct val="90000"/>
            </a:lnSpc>
            <a:spcBef>
              <a:spcPct val="0"/>
            </a:spcBef>
            <a:spcAft>
              <a:spcPct val="15000"/>
            </a:spcAft>
            <a:buChar char="•"/>
          </a:pPr>
          <a:r>
            <a:rPr lang="en-US" sz="2400" kern="1200" dirty="0"/>
            <a:t>Train ARIMA model</a:t>
          </a:r>
        </a:p>
      </dsp:txBody>
      <dsp:txXfrm>
        <a:off x="3255547" y="1527728"/>
        <a:ext cx="2351761" cy="1491398"/>
      </dsp:txXfrm>
    </dsp:sp>
    <dsp:sp modelId="{DC2A0ADB-DCE3-4BF4-9952-0394865777AC}">
      <dsp:nvSpPr>
        <dsp:cNvPr id="0" name=""/>
        <dsp:cNvSpPr/>
      </dsp:nvSpPr>
      <dsp:spPr>
        <a:xfrm>
          <a:off x="4546892" y="-216486"/>
          <a:ext cx="3091364" cy="3091364"/>
        </a:xfrm>
        <a:prstGeom prst="circularArrow">
          <a:avLst>
            <a:gd name="adj1" fmla="val 3103"/>
            <a:gd name="adj2" fmla="val 381347"/>
            <a:gd name="adj3" fmla="val 19443143"/>
            <a:gd name="adj4" fmla="val 12575511"/>
            <a:gd name="adj5" fmla="val 362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29D1FDE-4DD7-4FA5-8C70-0C747477B66C}">
      <dsp:nvSpPr>
        <dsp:cNvPr id="0" name=""/>
        <dsp:cNvSpPr/>
      </dsp:nvSpPr>
      <dsp:spPr>
        <a:xfrm>
          <a:off x="3752383" y="617220"/>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Build Model</a:t>
          </a:r>
        </a:p>
      </dsp:txBody>
      <dsp:txXfrm>
        <a:off x="3777692" y="642529"/>
        <a:ext cx="2122325" cy="813490"/>
      </dsp:txXfrm>
    </dsp:sp>
    <dsp:sp modelId="{69C28D3B-E083-42DF-9EA0-916CA12125A9}">
      <dsp:nvSpPr>
        <dsp:cNvPr id="0" name=""/>
        <dsp:cNvSpPr/>
      </dsp:nvSpPr>
      <dsp:spPr>
        <a:xfrm>
          <a:off x="6382050"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Test on Existing data</a:t>
          </a:r>
        </a:p>
        <a:p>
          <a:pPr marL="228600" lvl="1" indent="-228600" algn="l" defTabSz="1066800">
            <a:lnSpc>
              <a:spcPct val="90000"/>
            </a:lnSpc>
            <a:spcBef>
              <a:spcPct val="0"/>
            </a:spcBef>
            <a:spcAft>
              <a:spcPct val="15000"/>
            </a:spcAft>
            <a:buChar char="•"/>
          </a:pPr>
          <a:r>
            <a:rPr lang="en-US" sz="2400" kern="1200" dirty="0"/>
            <a:t>Predict Future values</a:t>
          </a:r>
        </a:p>
      </dsp:txBody>
      <dsp:txXfrm>
        <a:off x="6428450" y="1095673"/>
        <a:ext cx="2351761" cy="1491398"/>
      </dsp:txXfrm>
    </dsp:sp>
    <dsp:sp modelId="{047F5837-10E2-4FFC-A492-DB8A19EF48CA}">
      <dsp:nvSpPr>
        <dsp:cNvPr id="0" name=""/>
        <dsp:cNvSpPr/>
      </dsp:nvSpPr>
      <dsp:spPr>
        <a:xfrm>
          <a:off x="6925286"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Predict</a:t>
          </a:r>
        </a:p>
      </dsp:txBody>
      <dsp:txXfrm>
        <a:off x="6950595" y="2658781"/>
        <a:ext cx="2122325" cy="81349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12/27/2018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12/27/2018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12/27/2018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12/27/2018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12/27/2018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12/27/2018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12/27/2018</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12/27/2018</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12/27/2018</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12/27/2018</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12/27/2018</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12/27/2018</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12/27/2018</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065214" y="1828800"/>
            <a:ext cx="8229600" cy="914400"/>
          </a:xfrm>
        </p:spPr>
        <p:txBody>
          <a:bodyPr>
            <a:normAutofit fontScale="90000"/>
          </a:bodyPr>
          <a:lstStyle/>
          <a:p>
            <a:r>
              <a:rPr lang="en-US" dirty="0"/>
              <a:t>Srinivasan A</a:t>
            </a:r>
          </a:p>
        </p:txBody>
      </p:sp>
      <p:sp>
        <p:nvSpPr>
          <p:cNvPr id="4" name="Subtitle 3"/>
          <p:cNvSpPr>
            <a:spLocks noGrp="1"/>
          </p:cNvSpPr>
          <p:nvPr>
            <p:ph type="subTitle" idx="1"/>
          </p:nvPr>
        </p:nvSpPr>
        <p:spPr/>
        <p:txBody>
          <a:bodyPr/>
          <a:lstStyle/>
          <a:p>
            <a:endParaRPr lang="it-IT"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8F935B-A6F8-47ED-BA36-D60AD1EC843D}"/>
              </a:ext>
            </a:extLst>
          </p:cNvPr>
          <p:cNvPicPr>
            <a:picLocks noChangeAspect="1"/>
          </p:cNvPicPr>
          <p:nvPr/>
        </p:nvPicPr>
        <p:blipFill>
          <a:blip r:embed="rId2"/>
          <a:stretch>
            <a:fillRect/>
          </a:stretch>
        </p:blipFill>
        <p:spPr>
          <a:xfrm>
            <a:off x="836612" y="1600200"/>
            <a:ext cx="3505200" cy="1766888"/>
          </a:xfrm>
          <a:prstGeom prst="rect">
            <a:avLst/>
          </a:prstGeom>
        </p:spPr>
      </p:pic>
      <p:sp>
        <p:nvSpPr>
          <p:cNvPr id="4" name="TextBox 3">
            <a:extLst>
              <a:ext uri="{FF2B5EF4-FFF2-40B4-BE49-F238E27FC236}">
                <a16:creationId xmlns:a16="http://schemas.microsoft.com/office/drawing/2014/main" id="{551038F6-2D00-4D0F-BDEB-0AEBA9914E18}"/>
              </a:ext>
            </a:extLst>
          </p:cNvPr>
          <p:cNvSpPr txBox="1"/>
          <p:nvPr/>
        </p:nvSpPr>
        <p:spPr>
          <a:xfrm>
            <a:off x="836612" y="914400"/>
            <a:ext cx="3124200" cy="369332"/>
          </a:xfrm>
          <a:prstGeom prst="rect">
            <a:avLst/>
          </a:prstGeom>
          <a:noFill/>
        </p:spPr>
        <p:txBody>
          <a:bodyPr wrap="square" rtlCol="0">
            <a:spAutoFit/>
          </a:bodyPr>
          <a:lstStyle/>
          <a:p>
            <a:r>
              <a:rPr lang="en-US" dirty="0"/>
              <a:t>Data 6: Kerosene Type: Jet Fuel</a:t>
            </a:r>
          </a:p>
        </p:txBody>
      </p:sp>
      <p:pic>
        <p:nvPicPr>
          <p:cNvPr id="5" name="Picture 4">
            <a:extLst>
              <a:ext uri="{FF2B5EF4-FFF2-40B4-BE49-F238E27FC236}">
                <a16:creationId xmlns:a16="http://schemas.microsoft.com/office/drawing/2014/main" id="{8AE42136-43BC-4615-B219-83A1764448A9}"/>
              </a:ext>
            </a:extLst>
          </p:cNvPr>
          <p:cNvPicPr>
            <a:picLocks noChangeAspect="1"/>
          </p:cNvPicPr>
          <p:nvPr/>
        </p:nvPicPr>
        <p:blipFill>
          <a:blip r:embed="rId3"/>
          <a:stretch>
            <a:fillRect/>
          </a:stretch>
        </p:blipFill>
        <p:spPr>
          <a:xfrm>
            <a:off x="6704012" y="1600200"/>
            <a:ext cx="3490633" cy="1733758"/>
          </a:xfrm>
          <a:prstGeom prst="rect">
            <a:avLst/>
          </a:prstGeom>
        </p:spPr>
      </p:pic>
      <p:sp>
        <p:nvSpPr>
          <p:cNvPr id="6" name="TextBox 5">
            <a:extLst>
              <a:ext uri="{FF2B5EF4-FFF2-40B4-BE49-F238E27FC236}">
                <a16:creationId xmlns:a16="http://schemas.microsoft.com/office/drawing/2014/main" id="{B694ECE3-BE76-42AC-87CC-A80083F23F78}"/>
              </a:ext>
            </a:extLst>
          </p:cNvPr>
          <p:cNvSpPr txBox="1"/>
          <p:nvPr/>
        </p:nvSpPr>
        <p:spPr>
          <a:xfrm>
            <a:off x="6704012" y="914400"/>
            <a:ext cx="3048000" cy="369332"/>
          </a:xfrm>
          <a:prstGeom prst="rect">
            <a:avLst/>
          </a:prstGeom>
          <a:noFill/>
        </p:spPr>
        <p:txBody>
          <a:bodyPr wrap="square" rtlCol="0">
            <a:spAutoFit/>
          </a:bodyPr>
          <a:lstStyle/>
          <a:p>
            <a:r>
              <a:rPr lang="en-US" dirty="0"/>
              <a:t>Data 7: Propane TX Spot Price</a:t>
            </a:r>
          </a:p>
        </p:txBody>
      </p:sp>
    </p:spTree>
    <p:extLst>
      <p:ext uri="{BB962C8B-B14F-4D97-AF65-F5344CB8AC3E}">
        <p14:creationId xmlns:p14="http://schemas.microsoft.com/office/powerpoint/2010/main" val="2539435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2" descr="Alternating Flow diagram showing 3 groups arranged from left to right with a title and bullet points in each group and a curved arrow showing the flow from one group to the next.">
            <a:extLst>
              <a:ext uri="{FF2B5EF4-FFF2-40B4-BE49-F238E27FC236}">
                <a16:creationId xmlns:a16="http://schemas.microsoft.com/office/drawing/2014/main" id="{6C18C7C3-0AAB-46E8-9C3E-F872E54F5B5F}"/>
              </a:ext>
            </a:extLst>
          </p:cNvPr>
          <p:cNvGraphicFramePr>
            <a:graphicFrameLocks/>
          </p:cNvGraphicFramePr>
          <p:nvPr>
            <p:extLst>
              <p:ext uri="{D42A27DB-BD31-4B8C-83A1-F6EECF244321}">
                <p14:modId xmlns:p14="http://schemas.microsoft.com/office/powerpoint/2010/main" val="3403439535"/>
              </p:ext>
            </p:extLst>
          </p:nvPr>
        </p:nvGraphicFramePr>
        <p:xfrm>
          <a:off x="1522413" y="1905000"/>
          <a:ext cx="9134475"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4B680915-7FC1-4F45-8FCB-8AB14ABC741F}"/>
              </a:ext>
            </a:extLst>
          </p:cNvPr>
          <p:cNvSpPr txBox="1"/>
          <p:nvPr/>
        </p:nvSpPr>
        <p:spPr>
          <a:xfrm>
            <a:off x="1522413" y="533400"/>
            <a:ext cx="7467599" cy="523220"/>
          </a:xfrm>
          <a:prstGeom prst="rect">
            <a:avLst/>
          </a:prstGeom>
          <a:noFill/>
        </p:spPr>
        <p:txBody>
          <a:bodyPr wrap="square" rtlCol="0">
            <a:spAutoFit/>
          </a:bodyPr>
          <a:lstStyle/>
          <a:p>
            <a:r>
              <a:rPr lang="en-US" sz="2800" dirty="0"/>
              <a:t>6. Predict Crude Oil for Next 6 months</a:t>
            </a:r>
          </a:p>
        </p:txBody>
      </p:sp>
      <p:sp>
        <p:nvSpPr>
          <p:cNvPr id="4" name="TextBox 3">
            <a:extLst>
              <a:ext uri="{FF2B5EF4-FFF2-40B4-BE49-F238E27FC236}">
                <a16:creationId xmlns:a16="http://schemas.microsoft.com/office/drawing/2014/main" id="{13C1EA83-8F63-4781-8BC1-FCA18991D8FB}"/>
              </a:ext>
            </a:extLst>
          </p:cNvPr>
          <p:cNvSpPr txBox="1"/>
          <p:nvPr/>
        </p:nvSpPr>
        <p:spPr>
          <a:xfrm>
            <a:off x="1522413" y="1316022"/>
            <a:ext cx="2514599" cy="369332"/>
          </a:xfrm>
          <a:prstGeom prst="rect">
            <a:avLst/>
          </a:prstGeom>
          <a:noFill/>
        </p:spPr>
        <p:txBody>
          <a:bodyPr wrap="square" rtlCol="0">
            <a:spAutoFit/>
          </a:bodyPr>
          <a:lstStyle/>
          <a:p>
            <a:r>
              <a:rPr lang="en-US" dirty="0"/>
              <a:t>Steps Performed</a:t>
            </a:r>
          </a:p>
        </p:txBody>
      </p:sp>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F3DFCA7-E103-4B8A-B684-7971D8056BD8}"/>
              </a:ext>
            </a:extLst>
          </p:cNvPr>
          <p:cNvSpPr txBox="1"/>
          <p:nvPr/>
        </p:nvSpPr>
        <p:spPr>
          <a:xfrm>
            <a:off x="608012" y="609600"/>
            <a:ext cx="11201400"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Divided data into Training and testing sets</a:t>
            </a:r>
          </a:p>
          <a:p>
            <a:pPr marL="742950" lvl="1" indent="-285750">
              <a:buFont typeface="Arial" panose="020B0604020202020204" pitchFamily="34" charset="0"/>
              <a:buChar char="•"/>
            </a:pPr>
            <a:r>
              <a:rPr lang="en-US" sz="2000" dirty="0"/>
              <a:t>Test Set – May 2016 to May-2017</a:t>
            </a:r>
          </a:p>
          <a:p>
            <a:pPr marL="742950" lvl="1" indent="-285750">
              <a:buFont typeface="Arial" panose="020B0604020202020204" pitchFamily="34" charset="0"/>
              <a:buChar char="•"/>
            </a:pPr>
            <a:r>
              <a:rPr lang="en-US" sz="2000" dirty="0"/>
              <a:t>Training Set – From Jan 1986 to Apr 2016</a:t>
            </a:r>
          </a:p>
          <a:p>
            <a:pPr marL="285750" indent="-285750">
              <a:buFont typeface="Arial" panose="020B0604020202020204" pitchFamily="34" charset="0"/>
              <a:buChar char="•"/>
            </a:pPr>
            <a:r>
              <a:rPr lang="en-US" sz="2000" dirty="0"/>
              <a:t>Looking at the graph we can see that the WTI (Cushing) and BRT(Brent) prices are almost similar. Hence using </a:t>
            </a:r>
            <a:r>
              <a:rPr lang="en-US" sz="2000" b="1" dirty="0"/>
              <a:t>only WTI for model and prediction</a:t>
            </a:r>
            <a:r>
              <a:rPr lang="en-US" sz="2000" dirty="0"/>
              <a:t>.</a:t>
            </a:r>
          </a:p>
          <a:p>
            <a:pPr marL="285750" indent="-285750">
              <a:buFont typeface="Arial" panose="020B0604020202020204" pitchFamily="34" charset="0"/>
              <a:buChar char="•"/>
            </a:pPr>
            <a:r>
              <a:rPr lang="en-US" sz="2000" dirty="0"/>
              <a:t>To support the above, the correlation between WTI and BRT is : 0.947 which is high</a:t>
            </a:r>
          </a:p>
          <a:p>
            <a:pPr marL="742950" lvl="1" indent="-285750">
              <a:buFont typeface="Arial" panose="020B0604020202020204" pitchFamily="34" charset="0"/>
              <a:buChar char="•"/>
            </a:pPr>
            <a:r>
              <a:rPr lang="en-US" sz="2000" dirty="0"/>
              <a:t>Correlation suggest the similarity of the data</a:t>
            </a:r>
          </a:p>
        </p:txBody>
      </p:sp>
      <p:sp>
        <p:nvSpPr>
          <p:cNvPr id="2" name="TextBox 1">
            <a:extLst>
              <a:ext uri="{FF2B5EF4-FFF2-40B4-BE49-F238E27FC236}">
                <a16:creationId xmlns:a16="http://schemas.microsoft.com/office/drawing/2014/main" id="{4C28FB6E-51BF-4AFD-A273-59CED4A83730}"/>
              </a:ext>
            </a:extLst>
          </p:cNvPr>
          <p:cNvSpPr txBox="1"/>
          <p:nvPr/>
        </p:nvSpPr>
        <p:spPr>
          <a:xfrm>
            <a:off x="760412" y="2971800"/>
            <a:ext cx="10668000" cy="1631216"/>
          </a:xfrm>
          <a:prstGeom prst="rect">
            <a:avLst/>
          </a:prstGeom>
          <a:noFill/>
        </p:spPr>
        <p:txBody>
          <a:bodyPr wrap="square" rtlCol="0">
            <a:spAutoFit/>
          </a:bodyPr>
          <a:lstStyle/>
          <a:p>
            <a:r>
              <a:rPr lang="en-US" sz="2000" b="1" dirty="0"/>
              <a:t>Detailed Steps:</a:t>
            </a:r>
          </a:p>
          <a:p>
            <a:pPr marL="285750" indent="-285750">
              <a:buFont typeface="Arial" panose="020B0604020202020204" pitchFamily="34" charset="0"/>
              <a:buChar char="•"/>
            </a:pPr>
            <a:r>
              <a:rPr lang="en-US" sz="2000" dirty="0"/>
              <a:t>Read the Training dataset CSV and </a:t>
            </a:r>
          </a:p>
          <a:p>
            <a:r>
              <a:rPr lang="en-US" sz="2000" dirty="0"/>
              <a:t>      removed the BRT (Brent Europe column)</a:t>
            </a:r>
          </a:p>
          <a:p>
            <a:pPr marL="285750" indent="-285750">
              <a:buFont typeface="Arial" panose="020B0604020202020204" pitchFamily="34" charset="0"/>
              <a:buChar char="•"/>
            </a:pPr>
            <a:r>
              <a:rPr lang="en-US" sz="2000" dirty="0"/>
              <a:t>Plotting the Graph of WTI (Cushing Price), </a:t>
            </a:r>
          </a:p>
          <a:p>
            <a:r>
              <a:rPr lang="en-US" sz="2000" dirty="0"/>
              <a:t>      we see that the data is not stationary at all </a:t>
            </a:r>
          </a:p>
        </p:txBody>
      </p:sp>
      <p:pic>
        <p:nvPicPr>
          <p:cNvPr id="5" name="Picture 4">
            <a:extLst>
              <a:ext uri="{FF2B5EF4-FFF2-40B4-BE49-F238E27FC236}">
                <a16:creationId xmlns:a16="http://schemas.microsoft.com/office/drawing/2014/main" id="{64D9764C-ABEE-406B-B578-00158B21BF2C}"/>
              </a:ext>
            </a:extLst>
          </p:cNvPr>
          <p:cNvPicPr/>
          <p:nvPr/>
        </p:nvPicPr>
        <p:blipFill>
          <a:blip r:embed="rId2"/>
          <a:stretch>
            <a:fillRect/>
          </a:stretch>
        </p:blipFill>
        <p:spPr>
          <a:xfrm>
            <a:off x="6208712" y="2590800"/>
            <a:ext cx="5791200" cy="3967162"/>
          </a:xfrm>
          <a:prstGeom prst="rect">
            <a:avLst/>
          </a:prstGeom>
        </p:spPr>
      </p:pic>
      <p:sp>
        <p:nvSpPr>
          <p:cNvPr id="3" name="TextBox 2">
            <a:extLst>
              <a:ext uri="{FF2B5EF4-FFF2-40B4-BE49-F238E27FC236}">
                <a16:creationId xmlns:a16="http://schemas.microsoft.com/office/drawing/2014/main" id="{FCC74F81-5364-455D-B40B-13DB7096C7A1}"/>
              </a:ext>
            </a:extLst>
          </p:cNvPr>
          <p:cNvSpPr txBox="1"/>
          <p:nvPr/>
        </p:nvSpPr>
        <p:spPr>
          <a:xfrm>
            <a:off x="379412" y="5029200"/>
            <a:ext cx="5105400" cy="646331"/>
          </a:xfrm>
          <a:prstGeom prst="rect">
            <a:avLst/>
          </a:prstGeom>
          <a:noFill/>
        </p:spPr>
        <p:txBody>
          <a:bodyPr wrap="square" rtlCol="0">
            <a:spAutoFit/>
          </a:bodyPr>
          <a:lstStyle/>
          <a:p>
            <a:r>
              <a:rPr lang="en-US" dirty="0"/>
              <a:t>Note: R code is provided in the R file. I have not included the codes in the slide.</a:t>
            </a:r>
          </a:p>
        </p:txBody>
      </p:sp>
    </p:spTree>
    <p:extLst>
      <p:ext uri="{BB962C8B-B14F-4D97-AF65-F5344CB8AC3E}">
        <p14:creationId xmlns:p14="http://schemas.microsoft.com/office/powerpoint/2010/main" val="27651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7B91FA5-7ABE-4381-A89B-760DF23963AE}"/>
              </a:ext>
            </a:extLst>
          </p:cNvPr>
          <p:cNvSpPr>
            <a:spLocks noGrp="1"/>
          </p:cNvSpPr>
          <p:nvPr>
            <p:ph idx="1"/>
          </p:nvPr>
        </p:nvSpPr>
        <p:spPr>
          <a:xfrm>
            <a:off x="836612" y="381000"/>
            <a:ext cx="10515602" cy="6019800"/>
          </a:xfrm>
        </p:spPr>
        <p:txBody>
          <a:bodyPr/>
          <a:lstStyle/>
          <a:p>
            <a:r>
              <a:rPr lang="en-US" dirty="0"/>
              <a:t>Detrend the Data (HP Filter)</a:t>
            </a:r>
          </a:p>
          <a:p>
            <a:pPr lvl="1"/>
            <a:r>
              <a:rPr lang="en-US" dirty="0"/>
              <a:t>We need to detrend the data to perform the time series analysis.</a:t>
            </a:r>
          </a:p>
          <a:p>
            <a:pPr lvl="1"/>
            <a:r>
              <a:rPr lang="en-US" dirty="0"/>
              <a:t>The graph shows that the trend is increasing</a:t>
            </a:r>
          </a:p>
          <a:p>
            <a:pPr lvl="1"/>
            <a:r>
              <a:rPr lang="en-US" dirty="0"/>
              <a:t>Price highly fluctuating after 2005</a:t>
            </a:r>
          </a:p>
          <a:p>
            <a:pPr lvl="1"/>
            <a:r>
              <a:rPr lang="en-US" dirty="0"/>
              <a:t>We have some white noise as well</a:t>
            </a:r>
          </a:p>
          <a:p>
            <a:pPr lvl="1"/>
            <a:endParaRPr lang="en-US" dirty="0"/>
          </a:p>
          <a:p>
            <a:pPr marL="231775" lvl="1" indent="0">
              <a:buNone/>
            </a:pPr>
            <a:r>
              <a:rPr lang="en-US" b="1" dirty="0"/>
              <a:t>Conclusion:</a:t>
            </a:r>
          </a:p>
          <a:p>
            <a:pPr marL="231775" lvl="1" indent="0">
              <a:buNone/>
            </a:pPr>
            <a:r>
              <a:rPr lang="en-US" dirty="0"/>
              <a:t>Cannot perform the ARIMA analysis using</a:t>
            </a:r>
          </a:p>
          <a:p>
            <a:pPr marL="231775" lvl="1" indent="0">
              <a:buNone/>
            </a:pPr>
            <a:r>
              <a:rPr lang="en-US" dirty="0"/>
              <a:t>The HP filter</a:t>
            </a:r>
          </a:p>
          <a:p>
            <a:pPr marL="231775" lvl="1" indent="0">
              <a:buNone/>
            </a:pPr>
            <a:r>
              <a:rPr lang="en-US" dirty="0"/>
              <a:t>.</a:t>
            </a:r>
          </a:p>
        </p:txBody>
      </p:sp>
      <p:pic>
        <p:nvPicPr>
          <p:cNvPr id="2052" name="Picture 4" descr="figure_2.png">
            <a:extLst>
              <a:ext uri="{FF2B5EF4-FFF2-40B4-BE49-F238E27FC236}">
                <a16:creationId xmlns:a16="http://schemas.microsoft.com/office/drawing/2014/main" id="{FCCA2C7F-F1A5-4081-99C3-7833BF5883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3412" y="2438400"/>
            <a:ext cx="6418756"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62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1F4DC7D-804B-4431-9DCE-B9BAB42EB5C8}"/>
              </a:ext>
            </a:extLst>
          </p:cNvPr>
          <p:cNvSpPr>
            <a:spLocks noGrp="1"/>
          </p:cNvSpPr>
          <p:nvPr>
            <p:ph idx="1"/>
          </p:nvPr>
        </p:nvSpPr>
        <p:spPr>
          <a:xfrm>
            <a:off x="531812" y="381000"/>
            <a:ext cx="4495800" cy="6019800"/>
          </a:xfrm>
        </p:spPr>
        <p:txBody>
          <a:bodyPr/>
          <a:lstStyle/>
          <a:p>
            <a:r>
              <a:rPr lang="en-US" dirty="0"/>
              <a:t>Loess Filter Analysis</a:t>
            </a:r>
          </a:p>
          <a:p>
            <a:pPr lvl="1"/>
            <a:r>
              <a:rPr lang="en-US" dirty="0"/>
              <a:t>The HP filter failed to smooth the noise and hence I choose to try with Loess Filter</a:t>
            </a:r>
          </a:p>
          <a:p>
            <a:pPr lvl="1"/>
            <a:r>
              <a:rPr lang="en-US" dirty="0"/>
              <a:t>Though it can be seen that the shock has been smoothed for some extent still we have got ample fluctuations in price.</a:t>
            </a:r>
          </a:p>
          <a:p>
            <a:pPr marL="231775" lvl="1" indent="0">
              <a:buNone/>
            </a:pPr>
            <a:r>
              <a:rPr lang="en-US" b="1" dirty="0"/>
              <a:t>Conclusion:</a:t>
            </a:r>
          </a:p>
          <a:p>
            <a:pPr marL="231775" lvl="1" indent="0">
              <a:buNone/>
            </a:pPr>
            <a:r>
              <a:rPr lang="en-US" dirty="0"/>
              <a:t>Loess Filter failed to provide the necessary smoothing and stationing the data.</a:t>
            </a:r>
          </a:p>
          <a:p>
            <a:pPr marL="231775" lvl="1" indent="0">
              <a:buNone/>
            </a:pPr>
            <a:r>
              <a:rPr lang="en-US" dirty="0"/>
              <a:t> </a:t>
            </a:r>
          </a:p>
        </p:txBody>
      </p:sp>
      <p:pic>
        <p:nvPicPr>
          <p:cNvPr id="5" name="Picture 4">
            <a:extLst>
              <a:ext uri="{FF2B5EF4-FFF2-40B4-BE49-F238E27FC236}">
                <a16:creationId xmlns:a16="http://schemas.microsoft.com/office/drawing/2014/main" id="{D4F599EF-BD77-4DE5-8EB1-1DF6BD5ADF5C}"/>
              </a:ext>
            </a:extLst>
          </p:cNvPr>
          <p:cNvPicPr>
            <a:picLocks noChangeAspect="1"/>
          </p:cNvPicPr>
          <p:nvPr/>
        </p:nvPicPr>
        <p:blipFill>
          <a:blip r:embed="rId2"/>
          <a:stretch>
            <a:fillRect/>
          </a:stretch>
        </p:blipFill>
        <p:spPr>
          <a:xfrm>
            <a:off x="5484812" y="533400"/>
            <a:ext cx="6124575" cy="5638800"/>
          </a:xfrm>
          <a:prstGeom prst="rect">
            <a:avLst/>
          </a:prstGeom>
        </p:spPr>
      </p:pic>
    </p:spTree>
    <p:extLst>
      <p:ext uri="{BB962C8B-B14F-4D97-AF65-F5344CB8AC3E}">
        <p14:creationId xmlns:p14="http://schemas.microsoft.com/office/powerpoint/2010/main" val="3323147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2BFB6B-F152-42F8-8990-55D6A73FEA52}"/>
              </a:ext>
            </a:extLst>
          </p:cNvPr>
          <p:cNvSpPr txBox="1"/>
          <p:nvPr/>
        </p:nvSpPr>
        <p:spPr>
          <a:xfrm>
            <a:off x="455612" y="786343"/>
            <a:ext cx="112014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After taking the difference of log transformation, we see that the actual price is now stationary for our analysis.</a:t>
            </a:r>
          </a:p>
        </p:txBody>
      </p:sp>
      <p:pic>
        <p:nvPicPr>
          <p:cNvPr id="6" name="Picture 5">
            <a:extLst>
              <a:ext uri="{FF2B5EF4-FFF2-40B4-BE49-F238E27FC236}">
                <a16:creationId xmlns:a16="http://schemas.microsoft.com/office/drawing/2014/main" id="{CBA857DC-39B5-4E0E-BD99-209BB812A575}"/>
              </a:ext>
            </a:extLst>
          </p:cNvPr>
          <p:cNvPicPr>
            <a:picLocks noChangeAspect="1"/>
          </p:cNvPicPr>
          <p:nvPr/>
        </p:nvPicPr>
        <p:blipFill>
          <a:blip r:embed="rId2"/>
          <a:stretch>
            <a:fillRect/>
          </a:stretch>
        </p:blipFill>
        <p:spPr>
          <a:xfrm>
            <a:off x="912812" y="1284883"/>
            <a:ext cx="6553200" cy="3544669"/>
          </a:xfrm>
          <a:prstGeom prst="rect">
            <a:avLst/>
          </a:prstGeom>
        </p:spPr>
      </p:pic>
      <p:sp>
        <p:nvSpPr>
          <p:cNvPr id="7" name="TextBox 6">
            <a:extLst>
              <a:ext uri="{FF2B5EF4-FFF2-40B4-BE49-F238E27FC236}">
                <a16:creationId xmlns:a16="http://schemas.microsoft.com/office/drawing/2014/main" id="{BDA5FA9F-FE35-482A-92C5-F984B06980F8}"/>
              </a:ext>
            </a:extLst>
          </p:cNvPr>
          <p:cNvSpPr txBox="1"/>
          <p:nvPr/>
        </p:nvSpPr>
        <p:spPr>
          <a:xfrm>
            <a:off x="608012" y="5029200"/>
            <a:ext cx="10668000"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a:t>Model Selection</a:t>
            </a:r>
          </a:p>
          <a:p>
            <a:pPr marL="742950" lvl="1" indent="-285750">
              <a:buFont typeface="Arial" panose="020B0604020202020204" pitchFamily="34" charset="0"/>
              <a:buChar char="•"/>
            </a:pPr>
            <a:r>
              <a:rPr lang="en-US" dirty="0"/>
              <a:t>After multiple trials on different ARIMA model, I have taken the SARIMA(2,1,2) x (1,0,1) model because this had the </a:t>
            </a:r>
            <a:r>
              <a:rPr lang="en-US" b="1" dirty="0"/>
              <a:t>lowest AIC</a:t>
            </a:r>
          </a:p>
          <a:p>
            <a:pPr marL="742950" lvl="1"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2520FBBA-6B65-4F0D-982B-AE740029F536}"/>
              </a:ext>
            </a:extLst>
          </p:cNvPr>
          <p:cNvSpPr txBox="1"/>
          <p:nvPr/>
        </p:nvSpPr>
        <p:spPr>
          <a:xfrm>
            <a:off x="608012" y="228600"/>
            <a:ext cx="4800600" cy="461665"/>
          </a:xfrm>
          <a:prstGeom prst="rect">
            <a:avLst/>
          </a:prstGeom>
          <a:noFill/>
        </p:spPr>
        <p:txBody>
          <a:bodyPr wrap="square" rtlCol="0">
            <a:spAutoFit/>
          </a:bodyPr>
          <a:lstStyle/>
          <a:p>
            <a:r>
              <a:rPr lang="en-US" sz="2400" dirty="0"/>
              <a:t>Log Transformation (Difference</a:t>
            </a:r>
            <a:r>
              <a:rPr lang="en-US" dirty="0"/>
              <a:t>)</a:t>
            </a:r>
          </a:p>
        </p:txBody>
      </p:sp>
      <p:sp>
        <p:nvSpPr>
          <p:cNvPr id="9" name="TextBox 8">
            <a:extLst>
              <a:ext uri="{FF2B5EF4-FFF2-40B4-BE49-F238E27FC236}">
                <a16:creationId xmlns:a16="http://schemas.microsoft.com/office/drawing/2014/main" id="{438856CA-C19F-42B4-953B-A4049F42ADCA}"/>
              </a:ext>
            </a:extLst>
          </p:cNvPr>
          <p:cNvSpPr txBox="1"/>
          <p:nvPr/>
        </p:nvSpPr>
        <p:spPr>
          <a:xfrm>
            <a:off x="7694612" y="1447800"/>
            <a:ext cx="3810000" cy="923330"/>
          </a:xfrm>
          <a:prstGeom prst="rect">
            <a:avLst/>
          </a:prstGeom>
          <a:noFill/>
        </p:spPr>
        <p:txBody>
          <a:bodyPr wrap="square" rtlCol="0">
            <a:spAutoFit/>
          </a:bodyPr>
          <a:lstStyle/>
          <a:p>
            <a:r>
              <a:rPr lang="en-US" dirty="0"/>
              <a:t>The key point to do any time series analysis using ARIMA/ARMA models is the </a:t>
            </a:r>
            <a:r>
              <a:rPr lang="en-US" b="1" dirty="0"/>
              <a:t>series should be stationary</a:t>
            </a:r>
          </a:p>
        </p:txBody>
      </p:sp>
    </p:spTree>
    <p:extLst>
      <p:ext uri="{BB962C8B-B14F-4D97-AF65-F5344CB8AC3E}">
        <p14:creationId xmlns:p14="http://schemas.microsoft.com/office/powerpoint/2010/main" val="95510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502E134-7535-4787-8321-ABE905ECE6DA}"/>
              </a:ext>
            </a:extLst>
          </p:cNvPr>
          <p:cNvSpPr>
            <a:spLocks noGrp="1"/>
          </p:cNvSpPr>
          <p:nvPr>
            <p:ph idx="1"/>
          </p:nvPr>
        </p:nvSpPr>
        <p:spPr>
          <a:xfrm>
            <a:off x="455612" y="304800"/>
            <a:ext cx="11277600" cy="6096000"/>
          </a:xfrm>
        </p:spPr>
        <p:txBody>
          <a:bodyPr/>
          <a:lstStyle/>
          <a:p>
            <a:r>
              <a:rPr lang="en-US" dirty="0"/>
              <a:t>Model Training and Forecasting</a:t>
            </a:r>
          </a:p>
          <a:p>
            <a:pPr lvl="1"/>
            <a:r>
              <a:rPr lang="en-US" dirty="0"/>
              <a:t>The model has been trained on the training data set, tested using test data set and then forecasted the price.</a:t>
            </a:r>
          </a:p>
          <a:p>
            <a:pPr marL="334963" indent="-342900"/>
            <a:r>
              <a:rPr lang="en-US" dirty="0"/>
              <a:t>Below graphs show the model’s prediction	</a:t>
            </a:r>
          </a:p>
          <a:p>
            <a:pPr marL="574675" lvl="1" indent="-342900"/>
            <a:r>
              <a:rPr lang="en-US" dirty="0"/>
              <a:t>Blue Line -&gt; Predicted value</a:t>
            </a:r>
          </a:p>
          <a:p>
            <a:pPr marL="574675" lvl="1" indent="-342900"/>
            <a:r>
              <a:rPr lang="en-US" dirty="0"/>
              <a:t>Red Lines -&gt; Higher and Lower limits at confidence level 80% and 95%</a:t>
            </a:r>
          </a:p>
        </p:txBody>
      </p:sp>
      <p:pic>
        <p:nvPicPr>
          <p:cNvPr id="6" name="Picture 5">
            <a:extLst>
              <a:ext uri="{FF2B5EF4-FFF2-40B4-BE49-F238E27FC236}">
                <a16:creationId xmlns:a16="http://schemas.microsoft.com/office/drawing/2014/main" id="{94BA13DB-9CEB-46DF-9E03-6AE54CECBD15}"/>
              </a:ext>
            </a:extLst>
          </p:cNvPr>
          <p:cNvPicPr>
            <a:picLocks noChangeAspect="1"/>
          </p:cNvPicPr>
          <p:nvPr/>
        </p:nvPicPr>
        <p:blipFill>
          <a:blip r:embed="rId2"/>
          <a:stretch>
            <a:fillRect/>
          </a:stretch>
        </p:blipFill>
        <p:spPr>
          <a:xfrm>
            <a:off x="2146299" y="2809460"/>
            <a:ext cx="7896225" cy="3981450"/>
          </a:xfrm>
          <a:prstGeom prst="rect">
            <a:avLst/>
          </a:prstGeom>
        </p:spPr>
      </p:pic>
    </p:spTree>
    <p:extLst>
      <p:ext uri="{BB962C8B-B14F-4D97-AF65-F5344CB8AC3E}">
        <p14:creationId xmlns:p14="http://schemas.microsoft.com/office/powerpoint/2010/main" val="1652597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5CE007F-B069-4C72-AD3F-D7ECDABBA0E4}"/>
              </a:ext>
            </a:extLst>
          </p:cNvPr>
          <p:cNvPicPr>
            <a:picLocks noChangeAspect="1"/>
          </p:cNvPicPr>
          <p:nvPr/>
        </p:nvPicPr>
        <p:blipFill>
          <a:blip r:embed="rId2"/>
          <a:stretch>
            <a:fillRect/>
          </a:stretch>
        </p:blipFill>
        <p:spPr>
          <a:xfrm>
            <a:off x="379412" y="870466"/>
            <a:ext cx="7772400" cy="3733800"/>
          </a:xfrm>
          <a:prstGeom prst="rect">
            <a:avLst/>
          </a:prstGeom>
        </p:spPr>
      </p:pic>
      <p:sp>
        <p:nvSpPr>
          <p:cNvPr id="9" name="TextBox 8">
            <a:extLst>
              <a:ext uri="{FF2B5EF4-FFF2-40B4-BE49-F238E27FC236}">
                <a16:creationId xmlns:a16="http://schemas.microsoft.com/office/drawing/2014/main" id="{F8930814-5B80-4023-BBC0-22F4035BCCEF}"/>
              </a:ext>
            </a:extLst>
          </p:cNvPr>
          <p:cNvSpPr txBox="1"/>
          <p:nvPr/>
        </p:nvSpPr>
        <p:spPr>
          <a:xfrm>
            <a:off x="4646612" y="228600"/>
            <a:ext cx="2438400" cy="461665"/>
          </a:xfrm>
          <a:prstGeom prst="rect">
            <a:avLst/>
          </a:prstGeom>
          <a:noFill/>
        </p:spPr>
        <p:txBody>
          <a:bodyPr wrap="square" rtlCol="0">
            <a:spAutoFit/>
          </a:bodyPr>
          <a:lstStyle/>
          <a:p>
            <a:r>
              <a:rPr lang="en-US" sz="2400" b="1" dirty="0"/>
              <a:t>FINAL RESULTS</a:t>
            </a:r>
          </a:p>
        </p:txBody>
      </p:sp>
      <p:sp>
        <p:nvSpPr>
          <p:cNvPr id="10" name="TextBox 9">
            <a:extLst>
              <a:ext uri="{FF2B5EF4-FFF2-40B4-BE49-F238E27FC236}">
                <a16:creationId xmlns:a16="http://schemas.microsoft.com/office/drawing/2014/main" id="{2D3E002F-0303-45AC-B67F-03673D048713}"/>
              </a:ext>
            </a:extLst>
          </p:cNvPr>
          <p:cNvSpPr txBox="1"/>
          <p:nvPr/>
        </p:nvSpPr>
        <p:spPr>
          <a:xfrm>
            <a:off x="8228012" y="1009544"/>
            <a:ext cx="3960813" cy="3139321"/>
          </a:xfrm>
          <a:prstGeom prst="rect">
            <a:avLst/>
          </a:prstGeom>
          <a:noFill/>
        </p:spPr>
        <p:txBody>
          <a:bodyPr wrap="square" rtlCol="0">
            <a:spAutoFit/>
          </a:bodyPr>
          <a:lstStyle/>
          <a:p>
            <a:r>
              <a:rPr lang="en-US" b="1" dirty="0"/>
              <a:t>The table shows the final predicted values. </a:t>
            </a:r>
          </a:p>
          <a:p>
            <a:pPr marL="285750" indent="-285750">
              <a:buFont typeface="Arial" panose="020B0604020202020204" pitchFamily="34" charset="0"/>
              <a:buChar char="•"/>
            </a:pPr>
            <a:r>
              <a:rPr lang="en-US" dirty="0"/>
              <a:t>The test data (May-16 to May-17) and Predicted Values are quite similar.</a:t>
            </a:r>
          </a:p>
          <a:p>
            <a:pPr marL="285750" indent="-285750">
              <a:buFont typeface="Arial" panose="020B0604020202020204" pitchFamily="34" charset="0"/>
              <a:buChar char="•"/>
            </a:pPr>
            <a:r>
              <a:rPr lang="en-US" dirty="0"/>
              <a:t>The Forecasted values are for duration Jun-17 to Apr-18</a:t>
            </a:r>
          </a:p>
          <a:p>
            <a:pPr marL="285750" indent="-285750">
              <a:buFont typeface="Arial" panose="020B0604020202020204" pitchFamily="34" charset="0"/>
              <a:buChar char="•"/>
            </a:pPr>
            <a:r>
              <a:rPr lang="en-US" dirty="0"/>
              <a:t>The Predicted values are </a:t>
            </a:r>
            <a:r>
              <a:rPr lang="en-US" b="1" dirty="0"/>
              <a:t>mean</a:t>
            </a:r>
            <a:r>
              <a:rPr lang="en-US" dirty="0"/>
              <a:t> of </a:t>
            </a:r>
            <a:r>
              <a:rPr lang="en-US" b="1" dirty="0"/>
              <a:t>High and Low </a:t>
            </a:r>
            <a:r>
              <a:rPr lang="en-US" dirty="0"/>
              <a:t>values with confidence intervals of 80% and 95%. </a:t>
            </a:r>
          </a:p>
        </p:txBody>
      </p:sp>
      <p:sp>
        <p:nvSpPr>
          <p:cNvPr id="11" name="TextBox 10">
            <a:extLst>
              <a:ext uri="{FF2B5EF4-FFF2-40B4-BE49-F238E27FC236}">
                <a16:creationId xmlns:a16="http://schemas.microsoft.com/office/drawing/2014/main" id="{65E1ED27-41FC-4EAC-A3F0-BBCB9BA5184C}"/>
              </a:ext>
            </a:extLst>
          </p:cNvPr>
          <p:cNvSpPr txBox="1"/>
          <p:nvPr/>
        </p:nvSpPr>
        <p:spPr>
          <a:xfrm>
            <a:off x="531812" y="4953000"/>
            <a:ext cx="9829800" cy="646331"/>
          </a:xfrm>
          <a:prstGeom prst="rect">
            <a:avLst/>
          </a:prstGeom>
          <a:noFill/>
        </p:spPr>
        <p:txBody>
          <a:bodyPr wrap="square" rtlCol="0">
            <a:spAutoFit/>
          </a:bodyPr>
          <a:lstStyle/>
          <a:p>
            <a:r>
              <a:rPr lang="en-US" dirty="0"/>
              <a:t>Conclusion: The model performance is pretty good on the test data set. It can be observed that the price change is not as volatile as the actual values when compared with the model.</a:t>
            </a:r>
          </a:p>
        </p:txBody>
      </p:sp>
    </p:spTree>
    <p:extLst>
      <p:ext uri="{BB962C8B-B14F-4D97-AF65-F5344CB8AC3E}">
        <p14:creationId xmlns:p14="http://schemas.microsoft.com/office/powerpoint/2010/main" val="3550391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ACB7B56-BB94-4357-81FC-AED142A30303}"/>
              </a:ext>
            </a:extLst>
          </p:cNvPr>
          <p:cNvSpPr>
            <a:spLocks noGrp="1"/>
          </p:cNvSpPr>
          <p:nvPr>
            <p:ph idx="1"/>
          </p:nvPr>
        </p:nvSpPr>
        <p:spPr>
          <a:xfrm>
            <a:off x="684212" y="609600"/>
            <a:ext cx="10668002" cy="5715000"/>
          </a:xfrm>
        </p:spPr>
        <p:txBody>
          <a:bodyPr/>
          <a:lstStyle/>
          <a:p>
            <a:pPr marL="0" indent="0" algn="ctr">
              <a:buNone/>
            </a:pPr>
            <a:r>
              <a:rPr lang="en-US" dirty="0"/>
              <a:t>6. Identify Co-relation between Conventional Gasoline Prices between NY and Gulf Coast</a:t>
            </a:r>
          </a:p>
          <a:p>
            <a:pPr marL="0" indent="0">
              <a:buNone/>
            </a:pPr>
            <a:r>
              <a:rPr lang="en-US" dirty="0">
                <a:sym typeface="Wingdings" panose="05000000000000000000" pitchFamily="2" charset="2"/>
              </a:rPr>
              <a:t></a:t>
            </a:r>
            <a:r>
              <a:rPr lang="en-US" dirty="0"/>
              <a:t>The Correlation is 0.9980088 ( Used R )</a:t>
            </a:r>
          </a:p>
          <a:p>
            <a:pPr marL="0" indent="0">
              <a:buNone/>
            </a:pPr>
            <a:endParaRPr lang="en-US" dirty="0"/>
          </a:p>
          <a:p>
            <a:pPr marL="0" indent="0" algn="ctr">
              <a:buNone/>
            </a:pPr>
            <a:r>
              <a:rPr lang="en-US" dirty="0"/>
              <a:t>7.Is there a month/quarter/year where prices of all Products were lower than prior data points</a:t>
            </a:r>
          </a:p>
          <a:p>
            <a:pPr marL="0" indent="0">
              <a:buNone/>
            </a:pPr>
            <a:r>
              <a:rPr lang="en-US" dirty="0">
                <a:sym typeface="Wingdings" panose="05000000000000000000" pitchFamily="2" charset="2"/>
              </a:rPr>
              <a:t> March 1998</a:t>
            </a:r>
            <a:endParaRPr lang="en-US" dirty="0"/>
          </a:p>
        </p:txBody>
      </p:sp>
    </p:spTree>
    <p:extLst>
      <p:ext uri="{BB962C8B-B14F-4D97-AF65-F5344CB8AC3E}">
        <p14:creationId xmlns:p14="http://schemas.microsoft.com/office/powerpoint/2010/main" val="3969155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914400"/>
          </a:xfrm>
        </p:spPr>
        <p:txBody>
          <a:bodyPr/>
          <a:lstStyle/>
          <a:p>
            <a:r>
              <a:rPr lang="en-US" dirty="0"/>
              <a:t>SUMMARY</a:t>
            </a:r>
          </a:p>
        </p:txBody>
      </p:sp>
      <p:sp>
        <p:nvSpPr>
          <p:cNvPr id="14" name="Content Placeholder 13"/>
          <p:cNvSpPr>
            <a:spLocks noGrp="1"/>
          </p:cNvSpPr>
          <p:nvPr>
            <p:ph idx="1"/>
          </p:nvPr>
        </p:nvSpPr>
        <p:spPr/>
        <p:txBody>
          <a:bodyPr/>
          <a:lstStyle/>
          <a:p>
            <a:r>
              <a:rPr lang="en-US" dirty="0"/>
              <a:t>Crude Oil Price Prediction based on Historical Data</a:t>
            </a:r>
          </a:p>
          <a:p>
            <a:r>
              <a:rPr lang="en-US" dirty="0"/>
              <a:t>Model used : ARIMA (Auto-Regressive Integrated Moving Average)</a:t>
            </a:r>
          </a:p>
          <a:p>
            <a:r>
              <a:rPr lang="en-US" dirty="0"/>
              <a:t>Software: R (for data mining and Analysis)</a:t>
            </a:r>
          </a:p>
          <a:p>
            <a:r>
              <a:rPr lang="en-US" dirty="0"/>
              <a:t>Visualizations: Excel and Tableau</a:t>
            </a:r>
          </a:p>
          <a:p>
            <a:r>
              <a:rPr lang="en-US" dirty="0"/>
              <a:t>Missing Values: Imputed (Other methods did not significantly change the model)</a:t>
            </a:r>
          </a:p>
          <a:p>
            <a:endParaRPr lang="en-US"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685800"/>
          </a:xfrm>
        </p:spPr>
        <p:txBody>
          <a:bodyPr/>
          <a:lstStyle/>
          <a:p>
            <a:r>
              <a:rPr lang="en-US" dirty="0"/>
              <a:t>5 Insights from Data</a:t>
            </a:r>
          </a:p>
        </p:txBody>
      </p:sp>
      <p:sp>
        <p:nvSpPr>
          <p:cNvPr id="2" name="Content Placeholder 1">
            <a:extLst>
              <a:ext uri="{FF2B5EF4-FFF2-40B4-BE49-F238E27FC236}">
                <a16:creationId xmlns:a16="http://schemas.microsoft.com/office/drawing/2014/main" id="{BD612169-B3F3-4AB1-B503-B3E355D0D612}"/>
              </a:ext>
            </a:extLst>
          </p:cNvPr>
          <p:cNvSpPr>
            <a:spLocks noGrp="1"/>
          </p:cNvSpPr>
          <p:nvPr>
            <p:ph idx="1"/>
          </p:nvPr>
        </p:nvSpPr>
        <p:spPr>
          <a:xfrm>
            <a:off x="1522413" y="1552574"/>
            <a:ext cx="9372599" cy="4800600"/>
          </a:xfrm>
        </p:spPr>
        <p:txBody>
          <a:bodyPr/>
          <a:lstStyle/>
          <a:p>
            <a:r>
              <a:rPr lang="en-US" dirty="0"/>
              <a:t>Strong Positive Correlation between the data:</a:t>
            </a:r>
          </a:p>
          <a:p>
            <a:pPr lvl="1"/>
            <a:r>
              <a:rPr lang="en-US" dirty="0"/>
              <a:t>Data 1: The correlation is 0.947</a:t>
            </a:r>
          </a:p>
          <a:p>
            <a:pPr lvl="1"/>
            <a:r>
              <a:rPr lang="en-US" dirty="0"/>
              <a:t>Data 2: The Correlation is 0.9977</a:t>
            </a:r>
          </a:p>
          <a:p>
            <a:pPr marL="231775" lvl="1" indent="0">
              <a:buNone/>
            </a:pPr>
            <a:r>
              <a:rPr lang="en-US" dirty="0"/>
              <a:t>It seems that the correlation of the data is high. This means that values vary together.</a:t>
            </a:r>
          </a:p>
          <a:p>
            <a:pPr marL="231775" lvl="1" indent="0">
              <a:buNone/>
            </a:pPr>
            <a:endParaRPr lang="en-US" dirty="0"/>
          </a:p>
        </p:txBody>
      </p:sp>
      <p:pic>
        <p:nvPicPr>
          <p:cNvPr id="3" name="Picture 2">
            <a:extLst>
              <a:ext uri="{FF2B5EF4-FFF2-40B4-BE49-F238E27FC236}">
                <a16:creationId xmlns:a16="http://schemas.microsoft.com/office/drawing/2014/main" id="{11D2B22B-BC37-4A9A-ACF4-ADCB516A57AF}"/>
              </a:ext>
            </a:extLst>
          </p:cNvPr>
          <p:cNvPicPr>
            <a:picLocks noChangeAspect="1"/>
          </p:cNvPicPr>
          <p:nvPr/>
        </p:nvPicPr>
        <p:blipFill>
          <a:blip r:embed="rId2"/>
          <a:stretch>
            <a:fillRect/>
          </a:stretch>
        </p:blipFill>
        <p:spPr>
          <a:xfrm>
            <a:off x="1903412" y="3276600"/>
            <a:ext cx="5638800" cy="3305174"/>
          </a:xfrm>
          <a:prstGeom prst="rect">
            <a:avLst/>
          </a:prstGeom>
        </p:spPr>
      </p:pic>
      <p:sp>
        <p:nvSpPr>
          <p:cNvPr id="5" name="TextBox 4">
            <a:extLst>
              <a:ext uri="{FF2B5EF4-FFF2-40B4-BE49-F238E27FC236}">
                <a16:creationId xmlns:a16="http://schemas.microsoft.com/office/drawing/2014/main" id="{6694CEC1-1AB5-4E54-87ED-38D3067363D0}"/>
              </a:ext>
            </a:extLst>
          </p:cNvPr>
          <p:cNvSpPr txBox="1"/>
          <p:nvPr/>
        </p:nvSpPr>
        <p:spPr>
          <a:xfrm>
            <a:off x="1522413" y="1066800"/>
            <a:ext cx="1752600" cy="461665"/>
          </a:xfrm>
          <a:prstGeom prst="rect">
            <a:avLst/>
          </a:prstGeom>
          <a:noFill/>
        </p:spPr>
        <p:txBody>
          <a:bodyPr wrap="square" rtlCol="0">
            <a:spAutoFit/>
          </a:bodyPr>
          <a:lstStyle/>
          <a:p>
            <a:r>
              <a:rPr lang="en-US" sz="2400" dirty="0"/>
              <a:t>Insight 1:</a:t>
            </a: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533400"/>
          </a:xfrm>
        </p:spPr>
        <p:txBody>
          <a:bodyPr>
            <a:normAutofit/>
          </a:bodyPr>
          <a:lstStyle/>
          <a:p>
            <a:r>
              <a:rPr lang="en-US" sz="2400" dirty="0"/>
              <a:t>Insight 2:</a:t>
            </a:r>
          </a:p>
        </p:txBody>
      </p:sp>
      <p:sp>
        <p:nvSpPr>
          <p:cNvPr id="3" name="Content Placeholder 2"/>
          <p:cNvSpPr>
            <a:spLocks noGrp="1"/>
          </p:cNvSpPr>
          <p:nvPr>
            <p:ph sz="half" idx="1"/>
          </p:nvPr>
        </p:nvSpPr>
        <p:spPr>
          <a:xfrm>
            <a:off x="1514199" y="1049572"/>
            <a:ext cx="10076031" cy="4724401"/>
          </a:xfrm>
        </p:spPr>
        <p:txBody>
          <a:bodyPr/>
          <a:lstStyle/>
          <a:p>
            <a:r>
              <a:rPr lang="en-US" dirty="0"/>
              <a:t>Prices of Crude Oil was highest in 2008 (May – July)</a:t>
            </a:r>
          </a:p>
          <a:p>
            <a:r>
              <a:rPr lang="en-US" dirty="0"/>
              <a:t>The values are for Dollars per Barrel:</a:t>
            </a:r>
          </a:p>
          <a:p>
            <a:endParaRPr lang="en-US" dirty="0"/>
          </a:p>
          <a:p>
            <a:endParaRPr lang="en-US" dirty="0"/>
          </a:p>
          <a:p>
            <a:endParaRPr lang="en-US" sz="1200" dirty="0"/>
          </a:p>
        </p:txBody>
      </p:sp>
      <p:graphicFrame>
        <p:nvGraphicFramePr>
          <p:cNvPr id="5" name="Table 4">
            <a:extLst>
              <a:ext uri="{FF2B5EF4-FFF2-40B4-BE49-F238E27FC236}">
                <a16:creationId xmlns:a16="http://schemas.microsoft.com/office/drawing/2014/main" id="{D069698B-20B6-4CFF-BB8C-76F2E7B85218}"/>
              </a:ext>
            </a:extLst>
          </p:cNvPr>
          <p:cNvGraphicFramePr>
            <a:graphicFrameLocks noGrp="1"/>
          </p:cNvGraphicFramePr>
          <p:nvPr>
            <p:extLst>
              <p:ext uri="{D42A27DB-BD31-4B8C-83A1-F6EECF244321}">
                <p14:modId xmlns:p14="http://schemas.microsoft.com/office/powerpoint/2010/main" val="3933705972"/>
              </p:ext>
            </p:extLst>
          </p:nvPr>
        </p:nvGraphicFramePr>
        <p:xfrm>
          <a:off x="1751013" y="2157454"/>
          <a:ext cx="8686800" cy="1112520"/>
        </p:xfrm>
        <a:graphic>
          <a:graphicData uri="http://schemas.openxmlformats.org/drawingml/2006/table">
            <a:tbl>
              <a:tblPr firstRow="1" bandRow="1">
                <a:tableStyleId>{69012ECD-51FC-41F1-AA8D-1B2483CD663E}</a:tableStyleId>
              </a:tblPr>
              <a:tblGrid>
                <a:gridCol w="2362200">
                  <a:extLst>
                    <a:ext uri="{9D8B030D-6E8A-4147-A177-3AD203B41FA5}">
                      <a16:colId xmlns:a16="http://schemas.microsoft.com/office/drawing/2014/main" val="84457695"/>
                    </a:ext>
                  </a:extLst>
                </a:gridCol>
                <a:gridCol w="3429000">
                  <a:extLst>
                    <a:ext uri="{9D8B030D-6E8A-4147-A177-3AD203B41FA5}">
                      <a16:colId xmlns:a16="http://schemas.microsoft.com/office/drawing/2014/main" val="1969456965"/>
                    </a:ext>
                  </a:extLst>
                </a:gridCol>
                <a:gridCol w="2895600">
                  <a:extLst>
                    <a:ext uri="{9D8B030D-6E8A-4147-A177-3AD203B41FA5}">
                      <a16:colId xmlns:a16="http://schemas.microsoft.com/office/drawing/2014/main" val="1736330726"/>
                    </a:ext>
                  </a:extLst>
                </a:gridCol>
              </a:tblGrid>
              <a:tr h="370840">
                <a:tc>
                  <a:txBody>
                    <a:bodyPr/>
                    <a:lstStyle/>
                    <a:p>
                      <a:r>
                        <a:rPr lang="en-US" dirty="0"/>
                        <a:t>Date</a:t>
                      </a:r>
                    </a:p>
                  </a:txBody>
                  <a:tcPr/>
                </a:tc>
                <a:tc>
                  <a:txBody>
                    <a:bodyPr/>
                    <a:lstStyle/>
                    <a:p>
                      <a:r>
                        <a:rPr lang="en-US" dirty="0"/>
                        <a:t>Cushing, WTI Spot Price FOB</a:t>
                      </a:r>
                    </a:p>
                  </a:txBody>
                  <a:tcPr/>
                </a:tc>
                <a:tc>
                  <a:txBody>
                    <a:bodyPr/>
                    <a:lstStyle/>
                    <a:p>
                      <a:r>
                        <a:rPr lang="en-US" dirty="0"/>
                        <a:t>Europe Brent Spot Price</a:t>
                      </a:r>
                    </a:p>
                  </a:txBody>
                  <a:tcPr/>
                </a:tc>
                <a:extLst>
                  <a:ext uri="{0D108BD9-81ED-4DB2-BD59-A6C34878D82A}">
                    <a16:rowId xmlns:a16="http://schemas.microsoft.com/office/drawing/2014/main" val="653783184"/>
                  </a:ext>
                </a:extLst>
              </a:tr>
              <a:tr h="370840">
                <a:tc>
                  <a:txBody>
                    <a:bodyPr/>
                    <a:lstStyle/>
                    <a:p>
                      <a:r>
                        <a:rPr lang="en-US" dirty="0"/>
                        <a:t>June 2008</a:t>
                      </a:r>
                    </a:p>
                  </a:txBody>
                  <a:tcPr/>
                </a:tc>
                <a:tc>
                  <a:txBody>
                    <a:bodyPr/>
                    <a:lstStyle/>
                    <a:p>
                      <a:r>
                        <a:rPr lang="en-US" dirty="0"/>
                        <a:t>133.88</a:t>
                      </a:r>
                    </a:p>
                  </a:txBody>
                  <a:tcPr/>
                </a:tc>
                <a:tc>
                  <a:txBody>
                    <a:bodyPr/>
                    <a:lstStyle/>
                    <a:p>
                      <a:r>
                        <a:rPr lang="en-US" dirty="0"/>
                        <a:t>132.32</a:t>
                      </a:r>
                    </a:p>
                  </a:txBody>
                  <a:tcPr/>
                </a:tc>
                <a:extLst>
                  <a:ext uri="{0D108BD9-81ED-4DB2-BD59-A6C34878D82A}">
                    <a16:rowId xmlns:a16="http://schemas.microsoft.com/office/drawing/2014/main" val="3696540967"/>
                  </a:ext>
                </a:extLst>
              </a:tr>
              <a:tr h="370840">
                <a:tc>
                  <a:txBody>
                    <a:bodyPr/>
                    <a:lstStyle/>
                    <a:p>
                      <a:r>
                        <a:rPr lang="en-US" dirty="0"/>
                        <a:t>July 2008</a:t>
                      </a:r>
                    </a:p>
                  </a:txBody>
                  <a:tcPr/>
                </a:tc>
                <a:tc>
                  <a:txBody>
                    <a:bodyPr/>
                    <a:lstStyle/>
                    <a:p>
                      <a:r>
                        <a:rPr lang="en-US" dirty="0"/>
                        <a:t>133.37</a:t>
                      </a:r>
                    </a:p>
                  </a:txBody>
                  <a:tcPr/>
                </a:tc>
                <a:tc>
                  <a:txBody>
                    <a:bodyPr/>
                    <a:lstStyle/>
                    <a:p>
                      <a:r>
                        <a:rPr lang="en-US" dirty="0"/>
                        <a:t>132.72</a:t>
                      </a:r>
                    </a:p>
                  </a:txBody>
                  <a:tcPr/>
                </a:tc>
                <a:extLst>
                  <a:ext uri="{0D108BD9-81ED-4DB2-BD59-A6C34878D82A}">
                    <a16:rowId xmlns:a16="http://schemas.microsoft.com/office/drawing/2014/main" val="4180817151"/>
                  </a:ext>
                </a:extLst>
              </a:tr>
            </a:tbl>
          </a:graphicData>
        </a:graphic>
      </p:graphicFrame>
      <p:graphicFrame>
        <p:nvGraphicFramePr>
          <p:cNvPr id="7" name="Chart 6">
            <a:extLst>
              <a:ext uri="{FF2B5EF4-FFF2-40B4-BE49-F238E27FC236}">
                <a16:creationId xmlns:a16="http://schemas.microsoft.com/office/drawing/2014/main" id="{55A1C939-68EE-4FBD-AAB9-94D07B671324}"/>
              </a:ext>
            </a:extLst>
          </p:cNvPr>
          <p:cNvGraphicFramePr>
            <a:graphicFrameLocks/>
          </p:cNvGraphicFramePr>
          <p:nvPr>
            <p:extLst>
              <p:ext uri="{D42A27DB-BD31-4B8C-83A1-F6EECF244321}">
                <p14:modId xmlns:p14="http://schemas.microsoft.com/office/powerpoint/2010/main" val="3627225611"/>
              </p:ext>
            </p:extLst>
          </p:nvPr>
        </p:nvGraphicFramePr>
        <p:xfrm>
          <a:off x="1772615" y="3405146"/>
          <a:ext cx="8665197" cy="32480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381000"/>
          </a:xfrm>
        </p:spPr>
        <p:txBody>
          <a:bodyPr>
            <a:noAutofit/>
          </a:bodyPr>
          <a:lstStyle/>
          <a:p>
            <a:r>
              <a:rPr lang="en-US" sz="2400" dirty="0"/>
              <a:t>Insight 3:</a:t>
            </a:r>
          </a:p>
        </p:txBody>
      </p:sp>
      <p:sp>
        <p:nvSpPr>
          <p:cNvPr id="2" name="Content Placeholder 1">
            <a:extLst>
              <a:ext uri="{FF2B5EF4-FFF2-40B4-BE49-F238E27FC236}">
                <a16:creationId xmlns:a16="http://schemas.microsoft.com/office/drawing/2014/main" id="{9BE4981F-25A0-4E11-A028-A2F3A79D487B}"/>
              </a:ext>
            </a:extLst>
          </p:cNvPr>
          <p:cNvSpPr>
            <a:spLocks noGrp="1"/>
          </p:cNvSpPr>
          <p:nvPr>
            <p:ph idx="1"/>
          </p:nvPr>
        </p:nvSpPr>
        <p:spPr>
          <a:xfrm>
            <a:off x="1522413" y="914400"/>
            <a:ext cx="9134391" cy="5791200"/>
          </a:xfrm>
        </p:spPr>
        <p:txBody>
          <a:bodyPr/>
          <a:lstStyle/>
          <a:p>
            <a:r>
              <a:rPr lang="en-US" dirty="0"/>
              <a:t>Significant drop in the Average Conventional Gasoline prices (New York) from 2015 onwards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Tableau Workbook provided in Folder</a:t>
            </a:r>
          </a:p>
        </p:txBody>
      </p:sp>
      <p:pic>
        <p:nvPicPr>
          <p:cNvPr id="4" name="Picture 3">
            <a:extLst>
              <a:ext uri="{FF2B5EF4-FFF2-40B4-BE49-F238E27FC236}">
                <a16:creationId xmlns:a16="http://schemas.microsoft.com/office/drawing/2014/main" id="{B385F65B-8E40-4703-8BDB-1E867A4671E4}"/>
              </a:ext>
            </a:extLst>
          </p:cNvPr>
          <p:cNvPicPr>
            <a:picLocks noChangeAspect="1"/>
          </p:cNvPicPr>
          <p:nvPr/>
        </p:nvPicPr>
        <p:blipFill>
          <a:blip r:embed="rId2"/>
          <a:stretch>
            <a:fillRect/>
          </a:stretch>
        </p:blipFill>
        <p:spPr>
          <a:xfrm>
            <a:off x="1487695" y="1752599"/>
            <a:ext cx="9886950" cy="4267202"/>
          </a:xfrm>
          <a:prstGeom prst="rect">
            <a:avLst/>
          </a:prstGeom>
        </p:spPr>
      </p:pic>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CDBB4-5B49-49C7-8682-72F3D719DFA6}"/>
              </a:ext>
            </a:extLst>
          </p:cNvPr>
          <p:cNvSpPr>
            <a:spLocks noGrp="1"/>
          </p:cNvSpPr>
          <p:nvPr>
            <p:ph type="title"/>
          </p:nvPr>
        </p:nvSpPr>
        <p:spPr>
          <a:xfrm>
            <a:off x="1522413" y="381000"/>
            <a:ext cx="9144001" cy="457200"/>
          </a:xfrm>
        </p:spPr>
        <p:txBody>
          <a:bodyPr>
            <a:normAutofit/>
          </a:bodyPr>
          <a:lstStyle/>
          <a:p>
            <a:r>
              <a:rPr lang="en-US" sz="2400" dirty="0"/>
              <a:t>Insight 4:</a:t>
            </a:r>
          </a:p>
        </p:txBody>
      </p:sp>
      <p:sp>
        <p:nvSpPr>
          <p:cNvPr id="3" name="Content Placeholder 2">
            <a:extLst>
              <a:ext uri="{FF2B5EF4-FFF2-40B4-BE49-F238E27FC236}">
                <a16:creationId xmlns:a16="http://schemas.microsoft.com/office/drawing/2014/main" id="{C355DDBD-C959-4B23-BD07-A7FD2F2C00A4}"/>
              </a:ext>
            </a:extLst>
          </p:cNvPr>
          <p:cNvSpPr>
            <a:spLocks noGrp="1"/>
          </p:cNvSpPr>
          <p:nvPr>
            <p:ph idx="1"/>
          </p:nvPr>
        </p:nvSpPr>
        <p:spPr>
          <a:xfrm>
            <a:off x="1522413" y="838201"/>
            <a:ext cx="9134391" cy="1371599"/>
          </a:xfrm>
        </p:spPr>
        <p:txBody>
          <a:bodyPr/>
          <a:lstStyle/>
          <a:p>
            <a:r>
              <a:rPr lang="en-US"/>
              <a:t>There is a sudden price rise and then decrease in 2008.</a:t>
            </a:r>
          </a:p>
          <a:p>
            <a:r>
              <a:rPr lang="en-US"/>
              <a:t>The fluctuation in price is more intensive after 2005 which can be see from the graph. This shock suggest the volatility of price.</a:t>
            </a:r>
            <a:endParaRPr lang="en-US" dirty="0"/>
          </a:p>
        </p:txBody>
      </p:sp>
      <p:pic>
        <p:nvPicPr>
          <p:cNvPr id="4" name="Picture 3">
            <a:extLst>
              <a:ext uri="{FF2B5EF4-FFF2-40B4-BE49-F238E27FC236}">
                <a16:creationId xmlns:a16="http://schemas.microsoft.com/office/drawing/2014/main" id="{B0981335-94A8-468B-9CE2-693F337F984D}"/>
              </a:ext>
            </a:extLst>
          </p:cNvPr>
          <p:cNvPicPr/>
          <p:nvPr/>
        </p:nvPicPr>
        <p:blipFill>
          <a:blip r:embed="rId2"/>
          <a:stretch>
            <a:fillRect/>
          </a:stretch>
        </p:blipFill>
        <p:spPr>
          <a:xfrm>
            <a:off x="760412" y="4161366"/>
            <a:ext cx="5943600" cy="2468033"/>
          </a:xfrm>
          <a:prstGeom prst="rect">
            <a:avLst/>
          </a:prstGeom>
        </p:spPr>
      </p:pic>
      <p:sp>
        <p:nvSpPr>
          <p:cNvPr id="5" name="TextBox 4">
            <a:extLst>
              <a:ext uri="{FF2B5EF4-FFF2-40B4-BE49-F238E27FC236}">
                <a16:creationId xmlns:a16="http://schemas.microsoft.com/office/drawing/2014/main" id="{1D6EB48B-75B6-4B84-84AE-CFA60BBA34B4}"/>
              </a:ext>
            </a:extLst>
          </p:cNvPr>
          <p:cNvSpPr txBox="1"/>
          <p:nvPr/>
        </p:nvSpPr>
        <p:spPr>
          <a:xfrm>
            <a:off x="7085012" y="2667000"/>
            <a:ext cx="3886200" cy="1477328"/>
          </a:xfrm>
          <a:prstGeom prst="rect">
            <a:avLst/>
          </a:prstGeom>
          <a:noFill/>
        </p:spPr>
        <p:txBody>
          <a:bodyPr wrap="square" rtlCol="0">
            <a:spAutoFit/>
          </a:bodyPr>
          <a:lstStyle/>
          <a:p>
            <a:r>
              <a:rPr lang="en-US" dirty="0"/>
              <a:t>From the graph we can infer the following:</a:t>
            </a:r>
          </a:p>
          <a:p>
            <a:pPr marL="285750" indent="-285750">
              <a:buFont typeface="Arial" panose="020B0604020202020204" pitchFamily="34" charset="0"/>
              <a:buChar char="•"/>
            </a:pPr>
            <a:r>
              <a:rPr lang="en-US" dirty="0"/>
              <a:t>Trend : Increasing</a:t>
            </a:r>
          </a:p>
          <a:p>
            <a:pPr marL="285750" indent="-285750">
              <a:buFont typeface="Arial" panose="020B0604020202020204" pitchFamily="34" charset="0"/>
              <a:buChar char="•"/>
            </a:pPr>
            <a:r>
              <a:rPr lang="en-US" dirty="0"/>
              <a:t>Price: Volatile</a:t>
            </a:r>
          </a:p>
          <a:p>
            <a:pPr marL="285750" indent="-285750">
              <a:buFont typeface="Arial" panose="020B0604020202020204" pitchFamily="34" charset="0"/>
              <a:buChar char="•"/>
            </a:pPr>
            <a:r>
              <a:rPr lang="en-US" dirty="0"/>
              <a:t>Cycle: Repeated up’s and downs</a:t>
            </a:r>
          </a:p>
        </p:txBody>
      </p:sp>
      <p:pic>
        <p:nvPicPr>
          <p:cNvPr id="1026" name="Picture 2" descr="figure_2.png">
            <a:extLst>
              <a:ext uri="{FF2B5EF4-FFF2-40B4-BE49-F238E27FC236}">
                <a16:creationId xmlns:a16="http://schemas.microsoft.com/office/drawing/2014/main" id="{262B8576-93E4-4867-A55D-ECC2A2D201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413" y="2628901"/>
            <a:ext cx="594360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045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2" y="381000"/>
            <a:ext cx="8692399" cy="533400"/>
          </a:xfrm>
        </p:spPr>
        <p:txBody>
          <a:bodyPr>
            <a:normAutofit/>
          </a:bodyPr>
          <a:lstStyle/>
          <a:p>
            <a:r>
              <a:rPr lang="en-US" sz="2400" dirty="0"/>
              <a:t>Insight 5:</a:t>
            </a:r>
          </a:p>
        </p:txBody>
      </p:sp>
      <p:sp>
        <p:nvSpPr>
          <p:cNvPr id="6" name="TextBox 5">
            <a:extLst>
              <a:ext uri="{FF2B5EF4-FFF2-40B4-BE49-F238E27FC236}">
                <a16:creationId xmlns:a16="http://schemas.microsoft.com/office/drawing/2014/main" id="{9F911549-8110-4098-823D-915BC2FCF55B}"/>
              </a:ext>
            </a:extLst>
          </p:cNvPr>
          <p:cNvSpPr txBox="1"/>
          <p:nvPr/>
        </p:nvSpPr>
        <p:spPr>
          <a:xfrm flipH="1">
            <a:off x="628616" y="1066800"/>
            <a:ext cx="10679664" cy="923330"/>
          </a:xfrm>
          <a:prstGeom prst="rect">
            <a:avLst/>
          </a:prstGeom>
          <a:noFill/>
        </p:spPr>
        <p:txBody>
          <a:bodyPr wrap="square" rtlCol="0">
            <a:spAutoFit/>
          </a:bodyPr>
          <a:lstStyle/>
          <a:p>
            <a:pPr marL="285750" indent="-285750">
              <a:buFont typeface="Arial" panose="020B0604020202020204" pitchFamily="34" charset="0"/>
              <a:buChar char="•"/>
            </a:pPr>
            <a:r>
              <a:rPr lang="en-US" dirty="0"/>
              <a:t>Comparing the Gasoline Spot prices for New York, Los Angeles and U.S. Gulf Coast, we find that prices are the highest for the reformulated RBOB Gasoline Spot Price (LA). The reason for the price is because of the additional overhead of Re-formulating the fuel.</a:t>
            </a:r>
          </a:p>
        </p:txBody>
      </p:sp>
      <p:pic>
        <p:nvPicPr>
          <p:cNvPr id="7" name="Picture 6">
            <a:extLst>
              <a:ext uri="{FF2B5EF4-FFF2-40B4-BE49-F238E27FC236}">
                <a16:creationId xmlns:a16="http://schemas.microsoft.com/office/drawing/2014/main" id="{CA244046-B0BB-443D-B1A5-AB81DF6091C3}"/>
              </a:ext>
            </a:extLst>
          </p:cNvPr>
          <p:cNvPicPr>
            <a:picLocks noChangeAspect="1"/>
          </p:cNvPicPr>
          <p:nvPr/>
        </p:nvPicPr>
        <p:blipFill>
          <a:blip r:embed="rId2"/>
          <a:stretch>
            <a:fillRect/>
          </a:stretch>
        </p:blipFill>
        <p:spPr>
          <a:xfrm>
            <a:off x="836612" y="2286000"/>
            <a:ext cx="10287000" cy="3962400"/>
          </a:xfrm>
          <a:prstGeom prst="rect">
            <a:avLst/>
          </a:prstGeom>
        </p:spPr>
      </p:pic>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381000"/>
            <a:ext cx="10134599" cy="609600"/>
          </a:xfrm>
        </p:spPr>
        <p:txBody>
          <a:bodyPr>
            <a:noAutofit/>
          </a:bodyPr>
          <a:lstStyle/>
          <a:p>
            <a:r>
              <a:rPr lang="en-US" sz="2800" dirty="0"/>
              <a:t>2.Possible Link Between Petroleum price and External factors</a:t>
            </a:r>
          </a:p>
        </p:txBody>
      </p:sp>
      <p:sp>
        <p:nvSpPr>
          <p:cNvPr id="8" name="TextBox 7">
            <a:extLst>
              <a:ext uri="{FF2B5EF4-FFF2-40B4-BE49-F238E27FC236}">
                <a16:creationId xmlns:a16="http://schemas.microsoft.com/office/drawing/2014/main" id="{72F6888F-D5C4-486F-A53C-CBB8DC67B8B9}"/>
              </a:ext>
            </a:extLst>
          </p:cNvPr>
          <p:cNvSpPr txBox="1"/>
          <p:nvPr/>
        </p:nvSpPr>
        <p:spPr>
          <a:xfrm>
            <a:off x="1141412" y="1219200"/>
            <a:ext cx="103632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prices of Petroleum and its derived products depend on the price of the crude oil.</a:t>
            </a:r>
          </a:p>
          <a:p>
            <a:pPr marL="285750" indent="-285750">
              <a:buFont typeface="Arial" panose="020B0604020202020204" pitchFamily="34" charset="0"/>
              <a:buChar char="•"/>
            </a:pPr>
            <a:r>
              <a:rPr lang="en-US" dirty="0"/>
              <a:t>The steep surge in the prices of Crude oil in the Year 2008 ( May-June-July) was because of the following reasons</a:t>
            </a:r>
          </a:p>
          <a:p>
            <a:pPr marL="742950" lvl="1" indent="-285750">
              <a:buFont typeface="Arial" panose="020B0604020202020204" pitchFamily="34" charset="0"/>
              <a:buChar char="•"/>
            </a:pPr>
            <a:r>
              <a:rPr lang="en-US" dirty="0"/>
              <a:t>Decrease in non-OPEC supply and surge In Global Gasoline Demand</a:t>
            </a:r>
          </a:p>
          <a:p>
            <a:pPr marL="742950" lvl="1" indent="-285750">
              <a:buFont typeface="Arial" panose="020B0604020202020204" pitchFamily="34" charset="0"/>
              <a:buChar char="•"/>
            </a:pPr>
            <a:r>
              <a:rPr lang="en-US" dirty="0"/>
              <a:t>Feb 2008 Venezuela Cut-off oil to ExxonMobil</a:t>
            </a:r>
          </a:p>
          <a:p>
            <a:pPr marL="742950" lvl="1" indent="-285750">
              <a:buFont typeface="Arial" panose="020B0604020202020204" pitchFamily="34" charset="0"/>
              <a:buChar char="•"/>
            </a:pPr>
            <a:r>
              <a:rPr lang="en-US" dirty="0"/>
              <a:t>Iraq wartime caused the oil supply to decrease</a:t>
            </a:r>
          </a:p>
        </p:txBody>
      </p:sp>
      <p:sp>
        <p:nvSpPr>
          <p:cNvPr id="9" name="TextBox 8">
            <a:extLst>
              <a:ext uri="{FF2B5EF4-FFF2-40B4-BE49-F238E27FC236}">
                <a16:creationId xmlns:a16="http://schemas.microsoft.com/office/drawing/2014/main" id="{3B335C38-43CE-43FC-943D-0BE7692C092C}"/>
              </a:ext>
            </a:extLst>
          </p:cNvPr>
          <p:cNvSpPr txBox="1"/>
          <p:nvPr/>
        </p:nvSpPr>
        <p:spPr>
          <a:xfrm>
            <a:off x="1065212" y="3200400"/>
            <a:ext cx="10134599" cy="369332"/>
          </a:xfrm>
          <a:prstGeom prst="rect">
            <a:avLst/>
          </a:prstGeom>
          <a:noFill/>
        </p:spPr>
        <p:txBody>
          <a:bodyPr wrap="square" rtlCol="0">
            <a:spAutoFit/>
          </a:bodyPr>
          <a:lstStyle/>
          <a:p>
            <a:r>
              <a:rPr lang="en-US" dirty="0"/>
              <a:t>The  are also other factors such as UK North Pipeline shutdown etc. which caused the price surge </a:t>
            </a:r>
          </a:p>
        </p:txBody>
      </p:sp>
      <p:sp>
        <p:nvSpPr>
          <p:cNvPr id="10" name="TextBox 9">
            <a:extLst>
              <a:ext uri="{FF2B5EF4-FFF2-40B4-BE49-F238E27FC236}">
                <a16:creationId xmlns:a16="http://schemas.microsoft.com/office/drawing/2014/main" id="{8EC400E1-5397-4A09-9192-ACA1167CD349}"/>
              </a:ext>
            </a:extLst>
          </p:cNvPr>
          <p:cNvSpPr txBox="1"/>
          <p:nvPr/>
        </p:nvSpPr>
        <p:spPr>
          <a:xfrm>
            <a:off x="1141412" y="3733800"/>
            <a:ext cx="9753600" cy="1200329"/>
          </a:xfrm>
          <a:prstGeom prst="rect">
            <a:avLst/>
          </a:prstGeom>
          <a:noFill/>
        </p:spPr>
        <p:txBody>
          <a:bodyPr wrap="square" rtlCol="0">
            <a:spAutoFit/>
          </a:bodyPr>
          <a:lstStyle/>
          <a:p>
            <a:r>
              <a:rPr lang="en-US" dirty="0"/>
              <a:t>How does this effect our prediction? </a:t>
            </a:r>
          </a:p>
          <a:p>
            <a:r>
              <a:rPr lang="en-US" dirty="0">
                <a:sym typeface="Wingdings" panose="05000000000000000000" pitchFamily="2" charset="2"/>
              </a:rPr>
              <a:t></a:t>
            </a:r>
            <a:r>
              <a:rPr lang="en-US" dirty="0"/>
              <a:t>Spikes or outliers cause the average to move in their direction. If this spike is not smoothed out, the predicted prices will be higher as the spike will be taken into consideration causing our error to increase.</a:t>
            </a:r>
          </a:p>
        </p:txBody>
      </p:sp>
      <p:sp>
        <p:nvSpPr>
          <p:cNvPr id="11" name="Title 1">
            <a:extLst>
              <a:ext uri="{FF2B5EF4-FFF2-40B4-BE49-F238E27FC236}">
                <a16:creationId xmlns:a16="http://schemas.microsoft.com/office/drawing/2014/main" id="{65184CB4-D2E5-4315-860A-9C9E924BCF92}"/>
              </a:ext>
            </a:extLst>
          </p:cNvPr>
          <p:cNvSpPr txBox="1">
            <a:spLocks/>
          </p:cNvSpPr>
          <p:nvPr/>
        </p:nvSpPr>
        <p:spPr>
          <a:xfrm>
            <a:off x="1065211" y="5199891"/>
            <a:ext cx="10134599" cy="6096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2800" dirty="0"/>
              <a:t>3. Price change over month (Performed in Excel sheet itself)</a:t>
            </a:r>
          </a:p>
        </p:txBody>
      </p:sp>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381000"/>
            <a:ext cx="10058399" cy="685800"/>
          </a:xfrm>
        </p:spPr>
        <p:txBody>
          <a:bodyPr>
            <a:normAutofit fontScale="90000"/>
          </a:bodyPr>
          <a:lstStyle/>
          <a:p>
            <a:r>
              <a:rPr lang="en-US" dirty="0"/>
              <a:t>4. Summarized Price and Price Movement (Each year)</a:t>
            </a:r>
          </a:p>
        </p:txBody>
      </p:sp>
      <p:sp>
        <p:nvSpPr>
          <p:cNvPr id="3" name="TextBox 2">
            <a:extLst>
              <a:ext uri="{FF2B5EF4-FFF2-40B4-BE49-F238E27FC236}">
                <a16:creationId xmlns:a16="http://schemas.microsoft.com/office/drawing/2014/main" id="{7A423276-21B1-4A8B-9DA5-0A77630E3058}"/>
              </a:ext>
            </a:extLst>
          </p:cNvPr>
          <p:cNvSpPr txBox="1"/>
          <p:nvPr/>
        </p:nvSpPr>
        <p:spPr>
          <a:xfrm>
            <a:off x="1086815" y="1616765"/>
            <a:ext cx="2057400" cy="369332"/>
          </a:xfrm>
          <a:prstGeom prst="rect">
            <a:avLst/>
          </a:prstGeom>
          <a:noFill/>
        </p:spPr>
        <p:txBody>
          <a:bodyPr wrap="square" rtlCol="0">
            <a:spAutoFit/>
          </a:bodyPr>
          <a:lstStyle/>
          <a:p>
            <a:r>
              <a:rPr lang="en-US" dirty="0"/>
              <a:t>Data 1: Crude Oil</a:t>
            </a:r>
          </a:p>
        </p:txBody>
      </p:sp>
      <p:sp>
        <p:nvSpPr>
          <p:cNvPr id="4" name="TextBox 3">
            <a:extLst>
              <a:ext uri="{FF2B5EF4-FFF2-40B4-BE49-F238E27FC236}">
                <a16:creationId xmlns:a16="http://schemas.microsoft.com/office/drawing/2014/main" id="{FC6D67CB-617D-4204-94E0-69FD56AE1BD1}"/>
              </a:ext>
            </a:extLst>
          </p:cNvPr>
          <p:cNvSpPr txBox="1"/>
          <p:nvPr/>
        </p:nvSpPr>
        <p:spPr>
          <a:xfrm>
            <a:off x="1065212" y="1143000"/>
            <a:ext cx="7543800" cy="381000"/>
          </a:xfrm>
          <a:prstGeom prst="rect">
            <a:avLst/>
          </a:prstGeom>
          <a:noFill/>
        </p:spPr>
        <p:txBody>
          <a:bodyPr wrap="square" rtlCol="0">
            <a:spAutoFit/>
          </a:bodyPr>
          <a:lstStyle/>
          <a:p>
            <a:r>
              <a:rPr lang="en-US" b="1" dirty="0"/>
              <a:t>The Visualizations are present in the Tableau File</a:t>
            </a:r>
          </a:p>
        </p:txBody>
      </p:sp>
      <p:pic>
        <p:nvPicPr>
          <p:cNvPr id="5" name="Picture 4">
            <a:extLst>
              <a:ext uri="{FF2B5EF4-FFF2-40B4-BE49-F238E27FC236}">
                <a16:creationId xmlns:a16="http://schemas.microsoft.com/office/drawing/2014/main" id="{4F98F8B8-67E0-4F2B-8C11-26998C6D6E3E}"/>
              </a:ext>
            </a:extLst>
          </p:cNvPr>
          <p:cNvPicPr>
            <a:picLocks noChangeAspect="1"/>
          </p:cNvPicPr>
          <p:nvPr/>
        </p:nvPicPr>
        <p:blipFill>
          <a:blip r:embed="rId2"/>
          <a:stretch>
            <a:fillRect/>
          </a:stretch>
        </p:blipFill>
        <p:spPr>
          <a:xfrm>
            <a:off x="1103312" y="2209800"/>
            <a:ext cx="3733800" cy="1543050"/>
          </a:xfrm>
          <a:prstGeom prst="rect">
            <a:avLst/>
          </a:prstGeom>
        </p:spPr>
      </p:pic>
      <p:pic>
        <p:nvPicPr>
          <p:cNvPr id="6" name="Picture 5">
            <a:extLst>
              <a:ext uri="{FF2B5EF4-FFF2-40B4-BE49-F238E27FC236}">
                <a16:creationId xmlns:a16="http://schemas.microsoft.com/office/drawing/2014/main" id="{643FC14F-7ED1-402A-A0D2-24F76BE3F1BF}"/>
              </a:ext>
            </a:extLst>
          </p:cNvPr>
          <p:cNvPicPr>
            <a:picLocks noChangeAspect="1"/>
          </p:cNvPicPr>
          <p:nvPr/>
        </p:nvPicPr>
        <p:blipFill>
          <a:blip r:embed="rId3"/>
          <a:stretch>
            <a:fillRect/>
          </a:stretch>
        </p:blipFill>
        <p:spPr>
          <a:xfrm>
            <a:off x="6399212" y="2209800"/>
            <a:ext cx="3657600" cy="1581150"/>
          </a:xfrm>
          <a:prstGeom prst="rect">
            <a:avLst/>
          </a:prstGeom>
        </p:spPr>
      </p:pic>
      <p:sp>
        <p:nvSpPr>
          <p:cNvPr id="7" name="TextBox 6">
            <a:extLst>
              <a:ext uri="{FF2B5EF4-FFF2-40B4-BE49-F238E27FC236}">
                <a16:creationId xmlns:a16="http://schemas.microsoft.com/office/drawing/2014/main" id="{5BF765D3-BB8A-48FE-9D0E-4976B3CD2364}"/>
              </a:ext>
            </a:extLst>
          </p:cNvPr>
          <p:cNvSpPr txBox="1"/>
          <p:nvPr/>
        </p:nvSpPr>
        <p:spPr>
          <a:xfrm>
            <a:off x="6361181" y="1616765"/>
            <a:ext cx="2667000" cy="369332"/>
          </a:xfrm>
          <a:prstGeom prst="rect">
            <a:avLst/>
          </a:prstGeom>
          <a:noFill/>
        </p:spPr>
        <p:txBody>
          <a:bodyPr wrap="square" rtlCol="0">
            <a:spAutoFit/>
          </a:bodyPr>
          <a:lstStyle/>
          <a:p>
            <a:r>
              <a:rPr lang="en-US" dirty="0"/>
              <a:t>2. Conventional Gasoline</a:t>
            </a:r>
          </a:p>
        </p:txBody>
      </p:sp>
      <p:pic>
        <p:nvPicPr>
          <p:cNvPr id="8" name="Picture 7">
            <a:extLst>
              <a:ext uri="{FF2B5EF4-FFF2-40B4-BE49-F238E27FC236}">
                <a16:creationId xmlns:a16="http://schemas.microsoft.com/office/drawing/2014/main" id="{3AC600B4-886A-41CC-A73B-ADE6C5FC8DAC}"/>
              </a:ext>
            </a:extLst>
          </p:cNvPr>
          <p:cNvPicPr>
            <a:picLocks noChangeAspect="1"/>
          </p:cNvPicPr>
          <p:nvPr/>
        </p:nvPicPr>
        <p:blipFill>
          <a:blip r:embed="rId4"/>
          <a:stretch>
            <a:fillRect/>
          </a:stretch>
        </p:blipFill>
        <p:spPr>
          <a:xfrm>
            <a:off x="1103312" y="4953000"/>
            <a:ext cx="2705100" cy="1447800"/>
          </a:xfrm>
          <a:prstGeom prst="rect">
            <a:avLst/>
          </a:prstGeom>
        </p:spPr>
      </p:pic>
      <p:sp>
        <p:nvSpPr>
          <p:cNvPr id="9" name="TextBox 8">
            <a:extLst>
              <a:ext uri="{FF2B5EF4-FFF2-40B4-BE49-F238E27FC236}">
                <a16:creationId xmlns:a16="http://schemas.microsoft.com/office/drawing/2014/main" id="{91A78A17-824C-40BE-AA23-C599BB422752}"/>
              </a:ext>
            </a:extLst>
          </p:cNvPr>
          <p:cNvSpPr txBox="1"/>
          <p:nvPr/>
        </p:nvSpPr>
        <p:spPr>
          <a:xfrm>
            <a:off x="1103312" y="4306669"/>
            <a:ext cx="2552700" cy="646331"/>
          </a:xfrm>
          <a:prstGeom prst="rect">
            <a:avLst/>
          </a:prstGeom>
          <a:noFill/>
        </p:spPr>
        <p:txBody>
          <a:bodyPr wrap="square" rtlCol="0">
            <a:spAutoFit/>
          </a:bodyPr>
          <a:lstStyle/>
          <a:p>
            <a:r>
              <a:rPr lang="en-US" dirty="0"/>
              <a:t>Data 3: RBOB LA Regular Gas</a:t>
            </a:r>
          </a:p>
        </p:txBody>
      </p:sp>
      <p:pic>
        <p:nvPicPr>
          <p:cNvPr id="10" name="Picture 9">
            <a:extLst>
              <a:ext uri="{FF2B5EF4-FFF2-40B4-BE49-F238E27FC236}">
                <a16:creationId xmlns:a16="http://schemas.microsoft.com/office/drawing/2014/main" id="{8F707602-1D06-46B2-8A76-4D5C41CE2E85}"/>
              </a:ext>
            </a:extLst>
          </p:cNvPr>
          <p:cNvPicPr>
            <a:picLocks noChangeAspect="1"/>
          </p:cNvPicPr>
          <p:nvPr/>
        </p:nvPicPr>
        <p:blipFill>
          <a:blip r:embed="rId5"/>
          <a:stretch>
            <a:fillRect/>
          </a:stretch>
        </p:blipFill>
        <p:spPr>
          <a:xfrm>
            <a:off x="4565648" y="4972050"/>
            <a:ext cx="2905125" cy="1428750"/>
          </a:xfrm>
          <a:prstGeom prst="rect">
            <a:avLst/>
          </a:prstGeom>
        </p:spPr>
      </p:pic>
      <p:sp>
        <p:nvSpPr>
          <p:cNvPr id="11" name="TextBox 10">
            <a:extLst>
              <a:ext uri="{FF2B5EF4-FFF2-40B4-BE49-F238E27FC236}">
                <a16:creationId xmlns:a16="http://schemas.microsoft.com/office/drawing/2014/main" id="{0381DA62-6A7A-48EF-A3FF-40622B414023}"/>
              </a:ext>
            </a:extLst>
          </p:cNvPr>
          <p:cNvSpPr txBox="1"/>
          <p:nvPr/>
        </p:nvSpPr>
        <p:spPr>
          <a:xfrm>
            <a:off x="4565648" y="4338143"/>
            <a:ext cx="2590800" cy="646331"/>
          </a:xfrm>
          <a:prstGeom prst="rect">
            <a:avLst/>
          </a:prstGeom>
          <a:noFill/>
        </p:spPr>
        <p:txBody>
          <a:bodyPr wrap="square" rtlCol="0">
            <a:spAutoFit/>
          </a:bodyPr>
          <a:lstStyle/>
          <a:p>
            <a:r>
              <a:rPr lang="en-US" dirty="0"/>
              <a:t>Data 4: heating Oil  (NY Spot Price)</a:t>
            </a:r>
          </a:p>
        </p:txBody>
      </p:sp>
      <p:pic>
        <p:nvPicPr>
          <p:cNvPr id="12" name="Picture 11">
            <a:extLst>
              <a:ext uri="{FF2B5EF4-FFF2-40B4-BE49-F238E27FC236}">
                <a16:creationId xmlns:a16="http://schemas.microsoft.com/office/drawing/2014/main" id="{61426508-A98F-4359-A1CB-F55C08E7EAD6}"/>
              </a:ext>
            </a:extLst>
          </p:cNvPr>
          <p:cNvPicPr>
            <a:picLocks noChangeAspect="1"/>
          </p:cNvPicPr>
          <p:nvPr/>
        </p:nvPicPr>
        <p:blipFill>
          <a:blip r:embed="rId6"/>
          <a:stretch>
            <a:fillRect/>
          </a:stretch>
        </p:blipFill>
        <p:spPr>
          <a:xfrm>
            <a:off x="7895531" y="4933950"/>
            <a:ext cx="3859836" cy="1466850"/>
          </a:xfrm>
          <a:prstGeom prst="rect">
            <a:avLst/>
          </a:prstGeom>
        </p:spPr>
      </p:pic>
      <p:sp>
        <p:nvSpPr>
          <p:cNvPr id="13" name="TextBox 12">
            <a:extLst>
              <a:ext uri="{FF2B5EF4-FFF2-40B4-BE49-F238E27FC236}">
                <a16:creationId xmlns:a16="http://schemas.microsoft.com/office/drawing/2014/main" id="{39EF481B-CBD9-4F75-9C7E-F398F5EAC319}"/>
              </a:ext>
            </a:extLst>
          </p:cNvPr>
          <p:cNvSpPr txBox="1"/>
          <p:nvPr/>
        </p:nvSpPr>
        <p:spPr>
          <a:xfrm>
            <a:off x="7895531" y="4338143"/>
            <a:ext cx="3304281" cy="369332"/>
          </a:xfrm>
          <a:prstGeom prst="rect">
            <a:avLst/>
          </a:prstGeom>
          <a:noFill/>
        </p:spPr>
        <p:txBody>
          <a:bodyPr wrap="square" rtlCol="0">
            <a:spAutoFit/>
          </a:bodyPr>
          <a:lstStyle/>
          <a:p>
            <a:r>
              <a:rPr lang="en-US" dirty="0"/>
              <a:t>Data 5: Ultra-Low Sulphur Diesel</a:t>
            </a:r>
          </a:p>
        </p:txBody>
      </p: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03C5CF44-0C62-41B4-B3EA-416B4807878A}" vid="{EC3ACB92-700E-4167-B3A6-412DE40A64C2}"/>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E41224-0370-4595-877C-23316CD80004}">
  <ds:schemaRefs>
    <ds:schemaRef ds:uri="http://purl.org/dc/terms/"/>
    <ds:schemaRef ds:uri="http://schemas.microsoft.com/office/2006/documentManagement/types"/>
    <ds:schemaRef ds:uri="4873beb7-5857-4685-be1f-d57550cc96cc"/>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559</TotalTime>
  <Words>1027</Words>
  <Application>Microsoft Office PowerPoint</Application>
  <PresentationFormat>Custom</PresentationFormat>
  <Paragraphs>126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Corbel</vt:lpstr>
      <vt:lpstr>Wingdings</vt:lpstr>
      <vt:lpstr>Digital Blue Tunnel 16x9</vt:lpstr>
      <vt:lpstr>Srinivasan A</vt:lpstr>
      <vt:lpstr>SUMMARY</vt:lpstr>
      <vt:lpstr>5 Insights from Data</vt:lpstr>
      <vt:lpstr>Insight 2:</vt:lpstr>
      <vt:lpstr>Insight 3:</vt:lpstr>
      <vt:lpstr>Insight 4:</vt:lpstr>
      <vt:lpstr>Insight 5:</vt:lpstr>
      <vt:lpstr>2.Possible Link Between Petroleum price and External factors</vt:lpstr>
      <vt:lpstr>4. Summarized Price and Price Movement (Each year)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Srinivasan A</dc:title>
  <dc:creator>Srinivasan Ayyangar</dc:creator>
  <cp:keywords>Fitbit -Data Analyst Project</cp:keywords>
  <cp:lastModifiedBy>Sri</cp:lastModifiedBy>
  <cp:revision>71</cp:revision>
  <dcterms:created xsi:type="dcterms:W3CDTF">2017-06-18T15:32:00Z</dcterms:created>
  <dcterms:modified xsi:type="dcterms:W3CDTF">2018-12-27T21:58:54Z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