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3" r:id="rId5"/>
    <p:sldId id="258" r:id="rId6"/>
    <p:sldId id="259" r:id="rId7"/>
    <p:sldId id="275" r:id="rId8"/>
    <p:sldId id="261" r:id="rId9"/>
    <p:sldId id="289" r:id="rId10"/>
    <p:sldId id="269" r:id="rId11"/>
    <p:sldId id="270" r:id="rId12"/>
    <p:sldId id="271" r:id="rId13"/>
    <p:sldId id="280" r:id="rId14"/>
    <p:sldId id="262" r:id="rId15"/>
    <p:sldId id="276" r:id="rId16"/>
    <p:sldId id="277" r:id="rId17"/>
    <p:sldId id="263" r:id="rId18"/>
    <p:sldId id="264" r:id="rId19"/>
    <p:sldId id="272" r:id="rId20"/>
    <p:sldId id="268" r:id="rId21"/>
    <p:sldId id="265" r:id="rId22"/>
    <p:sldId id="267" r:id="rId23"/>
    <p:sldId id="279" r:id="rId24"/>
    <p:sldId id="281" r:id="rId25"/>
    <p:sldId id="282" r:id="rId26"/>
    <p:sldId id="283" r:id="rId27"/>
    <p:sldId id="284" r:id="rId28"/>
    <p:sldId id="285" r:id="rId29"/>
    <p:sldId id="286" r:id="rId30"/>
    <p:sldId id="287" r:id="rId31"/>
    <p:sldId id="288"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84" d="100"/>
          <a:sy n="84" d="100"/>
        </p:scale>
        <p:origin x="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3564-A99A-EC96-EBA7-365DBE5288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05D959-015B-A4F6-E834-A56D57779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DB3D73-78E9-DC98-3170-209E90F7C301}"/>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5" name="Footer Placeholder 4">
            <a:extLst>
              <a:ext uri="{FF2B5EF4-FFF2-40B4-BE49-F238E27FC236}">
                <a16:creationId xmlns:a16="http://schemas.microsoft.com/office/drawing/2014/main" id="{79D9B8AE-4E25-02A4-9133-347679909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83090-64EE-452D-DAF2-A935B742DD60}"/>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258125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74E6-F43C-A248-9181-BE65F70766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ECCF1A-F72A-4C7D-386E-82B58DF4AA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12796-AEE8-5E20-241A-C5D58AB14639}"/>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5" name="Footer Placeholder 4">
            <a:extLst>
              <a:ext uri="{FF2B5EF4-FFF2-40B4-BE49-F238E27FC236}">
                <a16:creationId xmlns:a16="http://schemas.microsoft.com/office/drawing/2014/main" id="{5A2A0EE1-FDB1-332D-BA96-43693087A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CA8BA-49ED-8D01-35DF-6DFA34A12F1E}"/>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115323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8A919-1038-03B8-C215-6FFF2377EE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AD15BD-EFFC-637C-0D3A-722EBF8FB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EBB8-5333-8006-1EB8-E65BB995DAE1}"/>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5" name="Footer Placeholder 4">
            <a:extLst>
              <a:ext uri="{FF2B5EF4-FFF2-40B4-BE49-F238E27FC236}">
                <a16:creationId xmlns:a16="http://schemas.microsoft.com/office/drawing/2014/main" id="{94A00F6A-C31C-BBD7-1821-8B36B3746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58DC4-2A81-CC6C-9881-06CAC6616287}"/>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1244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1D48-2FC1-4EF2-D399-2F71044FB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2CA7CF-9036-9E1A-BD0B-4311BFFBE2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4D0B8-4231-7873-0CA0-184043135E25}"/>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5" name="Footer Placeholder 4">
            <a:extLst>
              <a:ext uri="{FF2B5EF4-FFF2-40B4-BE49-F238E27FC236}">
                <a16:creationId xmlns:a16="http://schemas.microsoft.com/office/drawing/2014/main" id="{A6546190-0FCF-5D37-84B3-6DD39FDBB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BF99B-8973-C027-C2CE-F7FE16523B5B}"/>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345703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0716-4149-84FB-1F43-078BB078F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27B8B8-78A8-7982-8556-370BF9EB7A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F10518-67D8-AA29-6A49-522B900F1EF9}"/>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5" name="Footer Placeholder 4">
            <a:extLst>
              <a:ext uri="{FF2B5EF4-FFF2-40B4-BE49-F238E27FC236}">
                <a16:creationId xmlns:a16="http://schemas.microsoft.com/office/drawing/2014/main" id="{6BA4E737-4B55-FEAB-9EDA-9E8D31E23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E697E-328E-7CB5-BA3E-17E3B5DF8E8C}"/>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224826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182D-FD42-E634-C908-A3A5597F4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7B2E1-B602-61C1-B04D-8747C65334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AD0427-7DBF-1711-68C9-BC4DDA7A1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771F31-C71F-6FB6-E2C6-F870128482A0}"/>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6" name="Footer Placeholder 5">
            <a:extLst>
              <a:ext uri="{FF2B5EF4-FFF2-40B4-BE49-F238E27FC236}">
                <a16:creationId xmlns:a16="http://schemas.microsoft.com/office/drawing/2014/main" id="{C9BA1D23-87CA-E577-33C6-8D9F4DC46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BC9A2-9733-F8A3-8E02-4AB3E65F6847}"/>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348110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A42E-4644-030A-4C0E-A9860EBAD2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218DF9-99A7-01FF-74E2-1EA7EE71E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9E6A2F-9293-4FC4-9956-1B4916335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4DD432-C475-CAD9-5DD3-61D0EAD56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A5C447-4BAC-50B7-82D8-4634FF0430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3B5F3B-4862-64FE-91C8-5F547DFF6F5E}"/>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8" name="Footer Placeholder 7">
            <a:extLst>
              <a:ext uri="{FF2B5EF4-FFF2-40B4-BE49-F238E27FC236}">
                <a16:creationId xmlns:a16="http://schemas.microsoft.com/office/drawing/2014/main" id="{B57F604E-05FC-71B3-780D-00C1FB56D1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5D8B0F-55F8-8853-8E39-5437F71D7BE0}"/>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408911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286B-F36A-B46B-F4AA-6C227FFD3D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61A3AB-8331-2812-DB9F-A9FA9E9B95C3}"/>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4" name="Footer Placeholder 3">
            <a:extLst>
              <a:ext uri="{FF2B5EF4-FFF2-40B4-BE49-F238E27FC236}">
                <a16:creationId xmlns:a16="http://schemas.microsoft.com/office/drawing/2014/main" id="{E5EDBA29-2596-22F1-7AC8-D199C64E1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28D910-3E73-FF4B-0B8E-94307FC0B2D9}"/>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289354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C91CF7-5769-5C2D-D8B4-C9F93389721A}"/>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3" name="Footer Placeholder 2">
            <a:extLst>
              <a:ext uri="{FF2B5EF4-FFF2-40B4-BE49-F238E27FC236}">
                <a16:creationId xmlns:a16="http://schemas.microsoft.com/office/drawing/2014/main" id="{6CEF61C6-5C15-CA7E-8E16-89645FB29D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911C5D-FE14-0D21-699D-A30D64D6F77C}"/>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146242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7114-A4F5-B85A-3789-55BE092F9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4065DD-5D9F-7F01-62A7-C40330359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954A3-1AE0-A26D-29F2-3FC920703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3950A-EA99-28FA-664D-081A932B9557}"/>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6" name="Footer Placeholder 5">
            <a:extLst>
              <a:ext uri="{FF2B5EF4-FFF2-40B4-BE49-F238E27FC236}">
                <a16:creationId xmlns:a16="http://schemas.microsoft.com/office/drawing/2014/main" id="{5FD9DD33-7DFB-C89C-BC44-E6077437B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18A32-9F76-A220-7C23-88E479F2835C}"/>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124392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FE07-2927-6DC5-4F54-20235D70A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47B452-B6F5-44DC-58BB-45F713707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5D33-572D-1738-A471-48C63BD20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2B709-C843-D32C-FE32-D8A485EE3D8A}"/>
              </a:ext>
            </a:extLst>
          </p:cNvPr>
          <p:cNvSpPr>
            <a:spLocks noGrp="1"/>
          </p:cNvSpPr>
          <p:nvPr>
            <p:ph type="dt" sz="half" idx="10"/>
          </p:nvPr>
        </p:nvSpPr>
        <p:spPr/>
        <p:txBody>
          <a:bodyPr/>
          <a:lstStyle/>
          <a:p>
            <a:fld id="{98842E55-675F-40ED-A9F6-BA675D8C642A}" type="datetimeFigureOut">
              <a:rPr lang="en-US" smtClean="0"/>
              <a:t>2/17/2023</a:t>
            </a:fld>
            <a:endParaRPr lang="en-US"/>
          </a:p>
        </p:txBody>
      </p:sp>
      <p:sp>
        <p:nvSpPr>
          <p:cNvPr id="6" name="Footer Placeholder 5">
            <a:extLst>
              <a:ext uri="{FF2B5EF4-FFF2-40B4-BE49-F238E27FC236}">
                <a16:creationId xmlns:a16="http://schemas.microsoft.com/office/drawing/2014/main" id="{27922D90-1D93-19B9-3576-A6427076E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B2B8-5C40-10E6-E87D-5A70F3B2331D}"/>
              </a:ext>
            </a:extLst>
          </p:cNvPr>
          <p:cNvSpPr>
            <a:spLocks noGrp="1"/>
          </p:cNvSpPr>
          <p:nvPr>
            <p:ph type="sldNum" sz="quarter" idx="12"/>
          </p:nvPr>
        </p:nvSpPr>
        <p:spPr/>
        <p:txBody>
          <a:bodyPr/>
          <a:lstStyle/>
          <a:p>
            <a:fld id="{41218C00-AFBB-4B38-9DC5-10EEB736D6F9}" type="slidenum">
              <a:rPr lang="en-US" smtClean="0"/>
              <a:t>‹#›</a:t>
            </a:fld>
            <a:endParaRPr lang="en-US"/>
          </a:p>
        </p:txBody>
      </p:sp>
    </p:spTree>
    <p:extLst>
      <p:ext uri="{BB962C8B-B14F-4D97-AF65-F5344CB8AC3E}">
        <p14:creationId xmlns:p14="http://schemas.microsoft.com/office/powerpoint/2010/main" val="3170697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278A0-8912-50F0-3F6E-A000997B7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8856D5-3F4D-2B76-15EB-E3B10445F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E9FA9-50D8-1907-8052-AC99C93B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42E55-675F-40ED-A9F6-BA675D8C642A}" type="datetimeFigureOut">
              <a:rPr lang="en-US" smtClean="0"/>
              <a:t>2/17/2023</a:t>
            </a:fld>
            <a:endParaRPr lang="en-US"/>
          </a:p>
        </p:txBody>
      </p:sp>
      <p:sp>
        <p:nvSpPr>
          <p:cNvPr id="5" name="Footer Placeholder 4">
            <a:extLst>
              <a:ext uri="{FF2B5EF4-FFF2-40B4-BE49-F238E27FC236}">
                <a16:creationId xmlns:a16="http://schemas.microsoft.com/office/drawing/2014/main" id="{34093FFE-8579-E1BF-DB81-29844777C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73B996-822F-55E3-F16F-C71E34D77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18C00-AFBB-4B38-9DC5-10EEB736D6F9}" type="slidenum">
              <a:rPr lang="en-US" smtClean="0"/>
              <a:t>‹#›</a:t>
            </a:fld>
            <a:endParaRPr lang="en-US"/>
          </a:p>
        </p:txBody>
      </p:sp>
    </p:spTree>
    <p:extLst>
      <p:ext uri="{BB962C8B-B14F-4D97-AF65-F5344CB8AC3E}">
        <p14:creationId xmlns:p14="http://schemas.microsoft.com/office/powerpoint/2010/main" val="95731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D37C1A-814E-AFFC-3960-D7E834E1EC3D}"/>
              </a:ext>
            </a:extLst>
          </p:cNvPr>
          <p:cNvSpPr>
            <a:spLocks noGrp="1"/>
          </p:cNvSpPr>
          <p:nvPr>
            <p:ph type="title"/>
          </p:nvPr>
        </p:nvSpPr>
        <p:spPr/>
        <p:txBody>
          <a:bodyPr>
            <a:normAutofit/>
          </a:bodyPr>
          <a:lstStyle/>
          <a:p>
            <a:pPr algn="ctr"/>
            <a:r>
              <a:rPr lang="en-US" sz="6600" dirty="0">
                <a:latin typeface="Algerian" panose="04020705040A02060702" pitchFamily="82" charset="0"/>
              </a:rPr>
              <a:t> Decision Tree                    </a:t>
            </a:r>
          </a:p>
        </p:txBody>
      </p:sp>
      <p:sp>
        <p:nvSpPr>
          <p:cNvPr id="7" name="Content Placeholder 6">
            <a:extLst>
              <a:ext uri="{FF2B5EF4-FFF2-40B4-BE49-F238E27FC236}">
                <a16:creationId xmlns:a16="http://schemas.microsoft.com/office/drawing/2014/main" id="{FD8B7501-7CDB-226D-067D-83F6CCB624D1}"/>
              </a:ext>
            </a:extLst>
          </p:cNvPr>
          <p:cNvSpPr>
            <a:spLocks noGrp="1"/>
          </p:cNvSpPr>
          <p:nvPr>
            <p:ph idx="1"/>
          </p:nvPr>
        </p:nvSpPr>
        <p:spPr>
          <a:xfrm>
            <a:off x="838200" y="1825625"/>
            <a:ext cx="11113008" cy="4351338"/>
          </a:xfrm>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                                                                                                     -</a:t>
            </a:r>
            <a:r>
              <a:rPr lang="en-US" sz="2400" b="1" dirty="0"/>
              <a:t>Srilakshmi</a:t>
            </a:r>
            <a:r>
              <a:rPr lang="en-US" b="1" dirty="0"/>
              <a:t> </a:t>
            </a:r>
            <a:r>
              <a:rPr lang="en-US" sz="2400" b="1" dirty="0"/>
              <a:t>Dasari</a:t>
            </a:r>
          </a:p>
          <a:p>
            <a:pPr marL="0" indent="0">
              <a:buNone/>
            </a:pPr>
            <a:r>
              <a:rPr lang="en-US" sz="2400" b="1" dirty="0"/>
              <a:t>                                                                                                                        - 4636</a:t>
            </a:r>
            <a:r>
              <a:rPr lang="en-US" b="1" dirty="0"/>
              <a:t> (B115)                                                                                                  </a:t>
            </a:r>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F4689E8-ECF9-9842-450A-684547FF9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173" y="1825625"/>
            <a:ext cx="6197653" cy="4427738"/>
          </a:xfrm>
          <a:prstGeom prst="rect">
            <a:avLst/>
          </a:prstGeom>
        </p:spPr>
      </p:pic>
    </p:spTree>
    <p:extLst>
      <p:ext uri="{BB962C8B-B14F-4D97-AF65-F5344CB8AC3E}">
        <p14:creationId xmlns:p14="http://schemas.microsoft.com/office/powerpoint/2010/main" val="1316453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3ABD7-0D9B-637C-F6AD-38232CA90E8B}"/>
              </a:ext>
            </a:extLst>
          </p:cNvPr>
          <p:cNvSpPr>
            <a:spLocks noGrp="1"/>
          </p:cNvSpPr>
          <p:nvPr>
            <p:ph idx="1"/>
          </p:nvPr>
        </p:nvSpPr>
        <p:spPr>
          <a:xfrm>
            <a:off x="230819" y="328474"/>
            <a:ext cx="11718525" cy="6356411"/>
          </a:xfrm>
        </p:spPr>
        <p:txBody>
          <a:bodyPr/>
          <a:lstStyle/>
          <a:p>
            <a:pPr marL="0" indent="0">
              <a:buNone/>
            </a:pPr>
            <a:r>
              <a:rPr lang="en-US" b="1" dirty="0">
                <a:solidFill>
                  <a:schemeClr val="accent1"/>
                </a:solidFill>
              </a:rPr>
              <a:t>How to determine the best split in </a:t>
            </a:r>
            <a:r>
              <a:rPr lang="en-US" b="1" dirty="0">
                <a:solidFill>
                  <a:srgbClr val="FF6699"/>
                </a:solidFill>
              </a:rPr>
              <a:t>Regression</a:t>
            </a:r>
            <a:r>
              <a:rPr lang="en-US" b="1" dirty="0">
                <a:solidFill>
                  <a:schemeClr val="accent1"/>
                </a:solidFill>
              </a:rPr>
              <a:t>?</a:t>
            </a:r>
          </a:p>
          <a:p>
            <a:pPr algn="l">
              <a:buFont typeface="+mj-lt"/>
              <a:buAutoNum type="arabicPeriod"/>
            </a:pPr>
            <a:r>
              <a:rPr lang="en-US" sz="2400" b="0" i="0" u="sng" dirty="0">
                <a:effectLst/>
                <a:latin typeface="Söhne"/>
              </a:rPr>
              <a:t>Mean squared error (MSE):</a:t>
            </a:r>
            <a:r>
              <a:rPr lang="en-US" sz="2400" b="0" i="0" dirty="0">
                <a:effectLst/>
                <a:latin typeface="Söhne"/>
              </a:rPr>
              <a:t>measures the average squared difference between the predicted and actual values in the node.</a:t>
            </a:r>
          </a:p>
          <a:p>
            <a:pPr algn="l">
              <a:buFont typeface="+mj-lt"/>
              <a:buAutoNum type="arabicPeriod"/>
            </a:pPr>
            <a:r>
              <a:rPr lang="en-US" sz="2400" b="0" i="0" u="sng" dirty="0">
                <a:effectLst/>
                <a:latin typeface="Söhne"/>
              </a:rPr>
              <a:t>Mean absolute error (MAE):</a:t>
            </a:r>
            <a:r>
              <a:rPr lang="en-US" sz="2400" b="0" i="0" dirty="0">
                <a:effectLst/>
                <a:latin typeface="Söhne"/>
              </a:rPr>
              <a:t>measures the average absolute difference between the predicted and actual values in the node.</a:t>
            </a:r>
          </a:p>
          <a:p>
            <a:pPr marL="0" indent="0" algn="l">
              <a:buNone/>
            </a:pPr>
            <a:r>
              <a:rPr lang="en-US" sz="2400" dirty="0" err="1">
                <a:latin typeface="Söhne"/>
              </a:rPr>
              <a:t>Eg</a:t>
            </a:r>
            <a:r>
              <a:rPr lang="en-US" sz="2400" dirty="0">
                <a:latin typeface="Söhne"/>
              </a:rPr>
              <a:t>: </a:t>
            </a:r>
            <a:r>
              <a:rPr lang="en-US" sz="2400" b="0" i="0" dirty="0">
                <a:effectLst/>
                <a:latin typeface="Söhne"/>
              </a:rPr>
              <a:t>Suppose we have a dataset with one feature, age, and a continuous target variable, income. We want to split the data based on the age feature.</a:t>
            </a:r>
            <a:r>
              <a:rPr lang="en-US" sz="2400" dirty="0">
                <a:latin typeface="Söhne"/>
              </a:rPr>
              <a:t> </a:t>
            </a:r>
          </a:p>
          <a:p>
            <a:pPr marL="0" indent="0" algn="l">
              <a:buNone/>
            </a:pPr>
            <a:r>
              <a:rPr lang="en-US" sz="2400" b="0" i="0" dirty="0">
                <a:solidFill>
                  <a:srgbClr val="DF3079"/>
                </a:solidFill>
                <a:effectLst/>
                <a:latin typeface="Söhne Mono"/>
                <a:sym typeface="Wingdings" panose="05000000000000000000" pitchFamily="2" charset="2"/>
              </a:rPr>
              <a:t></a:t>
            </a:r>
            <a:r>
              <a:rPr lang="en-US" sz="2400" b="0" i="0" dirty="0">
                <a:solidFill>
                  <a:srgbClr val="DF3079"/>
                </a:solidFill>
                <a:effectLst/>
                <a:latin typeface="Söhne Mono"/>
              </a:rPr>
              <a:t>(20, 10000), (25, 20000), (30, 30000), (35, 40000), (40, 50000)</a:t>
            </a:r>
          </a:p>
          <a:p>
            <a:pPr algn="l"/>
            <a:r>
              <a:rPr lang="en-US" sz="2400" b="0" i="0" dirty="0">
                <a:effectLst/>
                <a:latin typeface="Söhne"/>
              </a:rPr>
              <a:t>Let's consider the split point at age 30. The data points with age less than or equal to 30 are</a:t>
            </a:r>
            <a:r>
              <a:rPr lang="en-US" sz="2400" b="0" i="0" dirty="0">
                <a:effectLst/>
                <a:latin typeface="Söhne Mono"/>
              </a:rPr>
              <a:t> </a:t>
            </a:r>
            <a:r>
              <a:rPr lang="en-US" sz="2400" b="0" i="0" dirty="0">
                <a:solidFill>
                  <a:srgbClr val="DF3079"/>
                </a:solidFill>
                <a:effectLst/>
                <a:latin typeface="Söhne Mono"/>
              </a:rPr>
              <a:t>[(20, 10000), (25, 20000), (30, 30000)]</a:t>
            </a:r>
          </a:p>
          <a:p>
            <a:r>
              <a:rPr lang="en-US" sz="2400" b="0" i="0" dirty="0">
                <a:effectLst/>
                <a:latin typeface="Söhne"/>
              </a:rPr>
              <a:t>And the data points with age greater than 30 are</a:t>
            </a:r>
            <a:r>
              <a:rPr lang="en-US" sz="2400" dirty="0">
                <a:latin typeface="Söhne Mono"/>
              </a:rPr>
              <a:t> </a:t>
            </a:r>
            <a:r>
              <a:rPr lang="en-US" sz="2400" b="0" i="0" dirty="0">
                <a:effectLst/>
                <a:latin typeface="Söhne Mono"/>
              </a:rPr>
              <a:t>[(35, 40000), (40, 50000)]</a:t>
            </a:r>
            <a:endParaRPr lang="en-US" sz="2400" dirty="0">
              <a:latin typeface="Söhne Mono"/>
            </a:endParaRPr>
          </a:p>
          <a:p>
            <a:r>
              <a:rPr lang="en-US" sz="2400" b="0" i="0" dirty="0">
                <a:effectLst/>
                <a:latin typeface="Söhne"/>
              </a:rPr>
              <a:t>To calculate the MSE of the resulting subsets, we first calculate the mean income for each subset:</a:t>
            </a:r>
          </a:p>
          <a:p>
            <a:pPr marL="0" indent="0">
              <a:buNone/>
            </a:pPr>
            <a:r>
              <a:rPr lang="en-US" sz="2400" dirty="0" err="1">
                <a:latin typeface="Söhne Mono"/>
              </a:rPr>
              <a:t>M</a:t>
            </a:r>
            <a:r>
              <a:rPr lang="en-US" sz="2400" b="0" i="0" dirty="0" err="1">
                <a:effectLst/>
                <a:latin typeface="Söhne Mono"/>
              </a:rPr>
              <a:t>ean_Income_Left</a:t>
            </a:r>
            <a:r>
              <a:rPr lang="en-US" sz="2400" b="0" i="0" dirty="0">
                <a:effectLst/>
                <a:latin typeface="Söhne Mono"/>
              </a:rPr>
              <a:t> = </a:t>
            </a:r>
            <a:r>
              <a:rPr lang="en-US" sz="2400" b="0" i="0" dirty="0">
                <a:solidFill>
                  <a:srgbClr val="FF3399"/>
                </a:solidFill>
                <a:effectLst/>
                <a:latin typeface="Söhne Mono"/>
              </a:rPr>
              <a:t>(10000 + 20000 + 30000) / 3 = 20000 </a:t>
            </a:r>
          </a:p>
          <a:p>
            <a:pPr marL="0" indent="0">
              <a:buNone/>
            </a:pPr>
            <a:r>
              <a:rPr lang="en-US" sz="2400" dirty="0" err="1">
                <a:latin typeface="Söhne Mono"/>
              </a:rPr>
              <a:t>M</a:t>
            </a:r>
            <a:r>
              <a:rPr lang="en-US" sz="2400" b="0" i="0" dirty="0" err="1">
                <a:effectLst/>
                <a:latin typeface="Söhne Mono"/>
              </a:rPr>
              <a:t>ean_Income_Right</a:t>
            </a:r>
            <a:r>
              <a:rPr lang="en-US" sz="2400" b="0" i="0" dirty="0">
                <a:effectLst/>
                <a:latin typeface="Söhne Mono"/>
              </a:rPr>
              <a:t> = </a:t>
            </a:r>
            <a:r>
              <a:rPr lang="en-US" sz="2400" b="0" i="0" dirty="0">
                <a:solidFill>
                  <a:srgbClr val="FF3399"/>
                </a:solidFill>
                <a:effectLst/>
                <a:latin typeface="Söhne Mono"/>
              </a:rPr>
              <a:t>(40000 + 50000) / 2 = 45000</a:t>
            </a:r>
          </a:p>
          <a:p>
            <a:pPr marL="0" indent="0" algn="l">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401591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B470A-1E2A-A29A-833A-F89CB4221002}"/>
              </a:ext>
            </a:extLst>
          </p:cNvPr>
          <p:cNvSpPr>
            <a:spLocks noGrp="1"/>
          </p:cNvSpPr>
          <p:nvPr>
            <p:ph idx="1"/>
          </p:nvPr>
        </p:nvSpPr>
        <p:spPr>
          <a:xfrm>
            <a:off x="186431" y="337350"/>
            <a:ext cx="11780668" cy="6338657"/>
          </a:xfrm>
        </p:spPr>
        <p:txBody>
          <a:bodyPr>
            <a:normAutofit/>
          </a:bodyPr>
          <a:lstStyle/>
          <a:p>
            <a:r>
              <a:rPr lang="en-US" sz="2400" b="0" i="0" dirty="0">
                <a:effectLst/>
                <a:latin typeface="Söhne"/>
              </a:rPr>
              <a:t>Then, we calculate the MSE for each subset:</a:t>
            </a:r>
          </a:p>
          <a:p>
            <a:pPr marL="0" indent="0">
              <a:buNone/>
            </a:pPr>
            <a:r>
              <a:rPr lang="en-US" sz="2400" b="0" i="0" dirty="0">
                <a:effectLst/>
                <a:latin typeface="Söhne Mono"/>
              </a:rPr>
              <a:t>MSE</a:t>
            </a:r>
            <a:r>
              <a:rPr lang="en-US" sz="2400" dirty="0">
                <a:latin typeface="Söhne Mono"/>
              </a:rPr>
              <a:t>(Left) </a:t>
            </a:r>
            <a:r>
              <a:rPr lang="en-US" sz="2400" b="0" i="0" dirty="0">
                <a:solidFill>
                  <a:srgbClr val="FF3399"/>
                </a:solidFill>
                <a:effectLst/>
                <a:latin typeface="Söhne Mono"/>
              </a:rPr>
              <a:t>= ((10000 - 20000) ** 2 + (20000 - 20000) ** 2 + (30000 - 20000) ** 2) / 3 </a:t>
            </a:r>
          </a:p>
          <a:p>
            <a:pPr marL="0" indent="0">
              <a:buNone/>
            </a:pPr>
            <a:r>
              <a:rPr lang="en-US" sz="2400" dirty="0">
                <a:solidFill>
                  <a:srgbClr val="FF3399"/>
                </a:solidFill>
                <a:latin typeface="Söhne Mono"/>
              </a:rPr>
              <a:t>                   </a:t>
            </a:r>
            <a:r>
              <a:rPr lang="en-US" sz="2400" b="0" i="0" dirty="0">
                <a:solidFill>
                  <a:srgbClr val="FF3399"/>
                </a:solidFill>
                <a:effectLst/>
                <a:latin typeface="Söhne Mono"/>
              </a:rPr>
              <a:t>= 6666666.67</a:t>
            </a:r>
          </a:p>
          <a:p>
            <a:pPr marL="0" indent="0">
              <a:buNone/>
            </a:pPr>
            <a:r>
              <a:rPr lang="en-US" sz="2400" b="0" i="0" dirty="0">
                <a:effectLst/>
                <a:latin typeface="Söhne Mono"/>
              </a:rPr>
              <a:t> MSE</a:t>
            </a:r>
            <a:r>
              <a:rPr lang="en-US" sz="2400" dirty="0">
                <a:latin typeface="Söhne Mono"/>
              </a:rPr>
              <a:t>(Right)</a:t>
            </a:r>
            <a:r>
              <a:rPr lang="en-US" sz="2400" b="0" i="0" dirty="0">
                <a:effectLst/>
                <a:latin typeface="Söhne Mono"/>
              </a:rPr>
              <a:t> = </a:t>
            </a:r>
            <a:r>
              <a:rPr lang="en-US" sz="2400" b="0" i="0" dirty="0">
                <a:solidFill>
                  <a:srgbClr val="FF3399"/>
                </a:solidFill>
                <a:effectLst/>
                <a:latin typeface="Söhne Mono"/>
              </a:rPr>
              <a:t>((40000 - 45000) ** 2 + (50000 - 45000) ** 2) / 2 = 1250000</a:t>
            </a:r>
          </a:p>
          <a:p>
            <a:r>
              <a:rPr lang="en-US" sz="2400" b="0" i="0" dirty="0">
                <a:effectLst/>
                <a:latin typeface="Söhne"/>
              </a:rPr>
              <a:t>The overall MSE for the split is the weighted average of the MSEs of the two subsets, where the weights are the proportions of the data points in each subset:</a:t>
            </a:r>
          </a:p>
          <a:p>
            <a:pPr marL="0" indent="0">
              <a:buNone/>
            </a:pPr>
            <a:r>
              <a:rPr lang="en-US" sz="2400" b="0" i="0" dirty="0">
                <a:effectLst/>
                <a:latin typeface="Söhne Mono"/>
              </a:rPr>
              <a:t>MSE</a:t>
            </a:r>
            <a:r>
              <a:rPr lang="en-US" sz="2400" dirty="0">
                <a:latin typeface="Söhne Mono"/>
              </a:rPr>
              <a:t>(</a:t>
            </a:r>
            <a:r>
              <a:rPr lang="en-US" sz="2400" b="0" i="0" dirty="0">
                <a:effectLst/>
                <a:latin typeface="Söhne Mono"/>
              </a:rPr>
              <a:t>Split) = </a:t>
            </a:r>
            <a:r>
              <a:rPr lang="en-US" sz="2400" b="0" i="0" dirty="0">
                <a:solidFill>
                  <a:srgbClr val="FF3399"/>
                </a:solidFill>
                <a:effectLst/>
                <a:latin typeface="Söhne Mono"/>
              </a:rPr>
              <a:t>(3/5) * MSE(Left) + (2/5) * MSE(Right )= (3/5) * 6666666.67 + (2/5) * 1250000 </a:t>
            </a:r>
          </a:p>
          <a:p>
            <a:pPr marL="0" indent="0">
              <a:buNone/>
            </a:pPr>
            <a:r>
              <a:rPr lang="en-US" sz="2400" dirty="0">
                <a:solidFill>
                  <a:srgbClr val="FF3399"/>
                </a:solidFill>
                <a:latin typeface="Söhne Mono"/>
              </a:rPr>
              <a:t>                                                                                            </a:t>
            </a:r>
            <a:r>
              <a:rPr lang="en-US" sz="2400" b="0" i="0" dirty="0">
                <a:solidFill>
                  <a:srgbClr val="FF3399"/>
                </a:solidFill>
                <a:effectLst/>
                <a:latin typeface="Söhne Mono"/>
              </a:rPr>
              <a:t>= 3200000</a:t>
            </a:r>
          </a:p>
          <a:p>
            <a:pPr marL="0" indent="0">
              <a:buNone/>
            </a:pPr>
            <a:r>
              <a:rPr lang="en-US" sz="2400" dirty="0">
                <a:latin typeface="Söhne Mono"/>
                <a:sym typeface="Wingdings" panose="05000000000000000000" pitchFamily="2" charset="2"/>
              </a:rPr>
              <a:t></a:t>
            </a:r>
            <a:r>
              <a:rPr lang="en-US" sz="2400" b="0" i="0" dirty="0">
                <a:effectLst/>
                <a:latin typeface="Söhne"/>
              </a:rPr>
              <a:t>So the split at age 30 has an MSE of 3200000. The decision tree algorithm would consider all possible splits and select the one that minimizes the overall MSE.</a:t>
            </a:r>
          </a:p>
          <a:p>
            <a:pPr marL="0" indent="0">
              <a:buNone/>
            </a:pPr>
            <a:endParaRPr lang="en-US" sz="2600" b="0" i="0" dirty="0">
              <a:solidFill>
                <a:srgbClr val="FF3399"/>
              </a:solidFill>
              <a:effectLst/>
              <a:latin typeface="Söhne Mono"/>
            </a:endParaRPr>
          </a:p>
          <a:p>
            <a:pPr marL="0" indent="0">
              <a:buNone/>
            </a:pPr>
            <a:endParaRPr lang="en-US" sz="2400" dirty="0">
              <a:latin typeface="Söhne Mono"/>
            </a:endParaRPr>
          </a:p>
          <a:p>
            <a:pPr marL="0" indent="0">
              <a:buNone/>
            </a:pPr>
            <a:endParaRPr lang="en-US" sz="2400" dirty="0">
              <a:solidFill>
                <a:srgbClr val="FF3399"/>
              </a:solidFill>
            </a:endParaRPr>
          </a:p>
        </p:txBody>
      </p:sp>
    </p:spTree>
    <p:extLst>
      <p:ext uri="{BB962C8B-B14F-4D97-AF65-F5344CB8AC3E}">
        <p14:creationId xmlns:p14="http://schemas.microsoft.com/office/powerpoint/2010/main" val="113770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C76555-58D1-B171-3D78-D041906D0B63}"/>
              </a:ext>
            </a:extLst>
          </p:cNvPr>
          <p:cNvSpPr>
            <a:spLocks noGrp="1"/>
          </p:cNvSpPr>
          <p:nvPr>
            <p:ph idx="1"/>
          </p:nvPr>
        </p:nvSpPr>
        <p:spPr>
          <a:xfrm>
            <a:off x="440924" y="344010"/>
            <a:ext cx="11310152" cy="6169980"/>
          </a:xfrm>
        </p:spPr>
        <p:txBody>
          <a:bodyPr>
            <a:normAutofit/>
          </a:bodyPr>
          <a:lstStyle/>
          <a:p>
            <a:pPr>
              <a:buFont typeface="Wingdings" panose="05000000000000000000" pitchFamily="2" charset="2"/>
              <a:buChar char="à"/>
            </a:pPr>
            <a:r>
              <a:rPr lang="en-US" sz="2400" b="0" i="0" dirty="0">
                <a:effectLst/>
                <a:latin typeface="Söhne"/>
              </a:rPr>
              <a:t>Splitting a decision tree on continuous data can present several difficulties that can impact the performance and accuracy of the resulting model. Here are a few potential challenges:</a:t>
            </a:r>
          </a:p>
          <a:p>
            <a:pPr marL="457200" indent="-457200">
              <a:buFont typeface="+mj-lt"/>
              <a:buAutoNum type="alphaLcParenR"/>
            </a:pPr>
            <a:r>
              <a:rPr lang="en-US" sz="2400" b="0" i="0" dirty="0">
                <a:effectLst/>
                <a:latin typeface="Söhne"/>
              </a:rPr>
              <a:t>split points for continuous variables are not necessarily clear, and there are often many possible split points to consider.</a:t>
            </a:r>
          </a:p>
          <a:p>
            <a:pPr marL="457200" indent="-457200">
              <a:buFont typeface="+mj-lt"/>
              <a:buAutoNum type="alphaLcParenR"/>
            </a:pPr>
            <a:r>
              <a:rPr lang="en-US" sz="2400" b="0" i="0" dirty="0">
                <a:effectLst/>
                <a:latin typeface="Söhne"/>
              </a:rPr>
              <a:t>When using continuous variables, it's easy to create over-complex models that overfit the data.</a:t>
            </a:r>
          </a:p>
          <a:p>
            <a:pPr marL="457200" indent="-457200">
              <a:buFont typeface="+mj-lt"/>
              <a:buAutoNum type="alphaLcParenR"/>
            </a:pPr>
            <a:r>
              <a:rPr lang="en-US" sz="2400" b="0" i="0" dirty="0">
                <a:effectLst/>
                <a:latin typeface="Söhne"/>
              </a:rPr>
              <a:t>In continuous data, outliers can have a significant impact on the choice of the split point and the performance of the resulting model.</a:t>
            </a:r>
          </a:p>
          <a:p>
            <a:pPr marL="457200" indent="-457200">
              <a:buFont typeface="+mj-lt"/>
              <a:buAutoNum type="alphaLcParenR"/>
            </a:pPr>
            <a:r>
              <a:rPr lang="en-US" sz="2400" b="0" i="0" dirty="0">
                <a:effectLst/>
                <a:latin typeface="Söhne"/>
              </a:rPr>
              <a:t>Decision trees are linear models and may struggle to capture non-linear relationships    between continuous variables and the target variable. In such cases, other models, such as regression models or neural networks, may perform better.</a:t>
            </a:r>
          </a:p>
          <a:p>
            <a:pPr marL="0" indent="0">
              <a:buNone/>
            </a:pPr>
            <a:endParaRPr lang="en-US" sz="2400" dirty="0"/>
          </a:p>
        </p:txBody>
      </p:sp>
    </p:spTree>
    <p:extLst>
      <p:ext uri="{BB962C8B-B14F-4D97-AF65-F5344CB8AC3E}">
        <p14:creationId xmlns:p14="http://schemas.microsoft.com/office/powerpoint/2010/main" val="85492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7334B-4265-8D0A-9E40-62EDFC733FF8}"/>
              </a:ext>
            </a:extLst>
          </p:cNvPr>
          <p:cNvSpPr>
            <a:spLocks noGrp="1"/>
          </p:cNvSpPr>
          <p:nvPr>
            <p:ph idx="1"/>
          </p:nvPr>
        </p:nvSpPr>
        <p:spPr>
          <a:xfrm>
            <a:off x="301841" y="186430"/>
            <a:ext cx="11629747" cy="6471821"/>
          </a:xfrm>
        </p:spPr>
        <p:txBody>
          <a:bodyPr>
            <a:normAutofit/>
          </a:bodyPr>
          <a:lstStyle/>
          <a:p>
            <a:r>
              <a:rPr lang="en-US" sz="2400" b="1" dirty="0"/>
              <a:t>Regression Trees :</a:t>
            </a:r>
          </a:p>
          <a:p>
            <a:pPr marL="0" indent="0">
              <a:buNone/>
            </a:pPr>
            <a:r>
              <a:rPr lang="en-US" sz="2400" dirty="0">
                <a:sym typeface="Wingdings" panose="05000000000000000000" pitchFamily="2" charset="2"/>
              </a:rPr>
              <a:t></a:t>
            </a:r>
            <a:r>
              <a:rPr lang="en-US" sz="2400" dirty="0"/>
              <a:t> Tree-based modeling for continuous target variable </a:t>
            </a:r>
          </a:p>
          <a:p>
            <a:pPr marL="0" indent="0">
              <a:buNone/>
            </a:pPr>
            <a:r>
              <a:rPr lang="en-US" sz="2400" dirty="0">
                <a:sym typeface="Wingdings" panose="05000000000000000000" pitchFamily="2" charset="2"/>
              </a:rPr>
              <a:t> </a:t>
            </a:r>
            <a:r>
              <a:rPr lang="en-US" sz="2400" dirty="0"/>
              <a:t>Most intuitively appropriate method for loss ratio analysis </a:t>
            </a:r>
          </a:p>
          <a:p>
            <a:pPr>
              <a:buFont typeface="Wingdings" panose="05000000000000000000" pitchFamily="2" charset="2"/>
              <a:buChar char="à"/>
            </a:pPr>
            <a:r>
              <a:rPr lang="en-US" sz="2400" dirty="0"/>
              <a:t>Find split that produces greatest separation in</a:t>
            </a:r>
          </a:p>
          <a:p>
            <a:pPr marL="0" indent="0">
              <a:buNone/>
            </a:pPr>
            <a:r>
              <a:rPr lang="en-US" sz="2400" dirty="0"/>
              <a:t>                   ∑[y – E(y)]2</a:t>
            </a:r>
          </a:p>
          <a:p>
            <a:pPr marL="0" indent="0">
              <a:buNone/>
            </a:pPr>
            <a:r>
              <a:rPr lang="en-US" sz="2400" dirty="0">
                <a:sym typeface="Wingdings" panose="05000000000000000000" pitchFamily="2" charset="2"/>
              </a:rPr>
              <a:t></a:t>
            </a:r>
            <a:r>
              <a:rPr lang="en-US" sz="2400" dirty="0"/>
              <a:t> Find nodes with minimal </a:t>
            </a:r>
            <a:r>
              <a:rPr lang="en-US" dirty="0">
                <a:solidFill>
                  <a:srgbClr val="FF6699"/>
                </a:solidFill>
              </a:rPr>
              <a:t>within variance </a:t>
            </a:r>
            <a:endParaRPr lang="en-US" sz="2400" dirty="0">
              <a:solidFill>
                <a:srgbClr val="FF6699"/>
              </a:solidFill>
            </a:endParaRPr>
          </a:p>
          <a:p>
            <a:pPr marL="0" indent="0">
              <a:buNone/>
            </a:pPr>
            <a:r>
              <a:rPr lang="en-US" sz="2400" dirty="0">
                <a:sym typeface="Wingdings" panose="05000000000000000000" pitchFamily="2" charset="2"/>
              </a:rPr>
              <a:t> </a:t>
            </a:r>
            <a:r>
              <a:rPr lang="en-US" sz="2400" dirty="0"/>
              <a:t>Therefore greatest between variance </a:t>
            </a:r>
          </a:p>
          <a:p>
            <a:pPr marL="0" indent="0">
              <a:buNone/>
            </a:pPr>
            <a:r>
              <a:rPr lang="en-US" sz="2400" dirty="0">
                <a:sym typeface="Wingdings" panose="05000000000000000000" pitchFamily="2" charset="2"/>
              </a:rPr>
              <a:t></a:t>
            </a:r>
            <a:r>
              <a:rPr lang="en-US" sz="2400" dirty="0"/>
              <a:t> Every record in a node is assigned the same y </a:t>
            </a:r>
          </a:p>
          <a:p>
            <a:pPr marL="0" indent="0">
              <a:buNone/>
            </a:pPr>
            <a:r>
              <a:rPr lang="en-US" sz="2400" dirty="0">
                <a:sym typeface="Wingdings" panose="05000000000000000000" pitchFamily="2" charset="2"/>
              </a:rPr>
              <a:t> </a:t>
            </a:r>
            <a:r>
              <a:rPr lang="en-US" sz="2400" dirty="0"/>
              <a:t>Model is a step function </a:t>
            </a:r>
          </a:p>
        </p:txBody>
      </p:sp>
    </p:spTree>
    <p:extLst>
      <p:ext uri="{BB962C8B-B14F-4D97-AF65-F5344CB8AC3E}">
        <p14:creationId xmlns:p14="http://schemas.microsoft.com/office/powerpoint/2010/main" val="376713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A8D36-BD0B-18BC-B65C-103B57B2CABD}"/>
              </a:ext>
            </a:extLst>
          </p:cNvPr>
          <p:cNvSpPr>
            <a:spLocks noGrp="1"/>
          </p:cNvSpPr>
          <p:nvPr>
            <p:ph idx="1"/>
          </p:nvPr>
        </p:nvSpPr>
        <p:spPr>
          <a:xfrm>
            <a:off x="266330" y="390617"/>
            <a:ext cx="11629748" cy="6223246"/>
          </a:xfrm>
        </p:spPr>
        <p:txBody>
          <a:bodyPr/>
          <a:lstStyle/>
          <a:p>
            <a:pPr marL="0" indent="0">
              <a:buNone/>
            </a:pPr>
            <a:r>
              <a:rPr lang="en-US" b="1" dirty="0">
                <a:solidFill>
                  <a:schemeClr val="accent1"/>
                </a:solidFill>
              </a:rPr>
              <a:t>What is overfitting in the context of decision trees, and how to prevent it?</a:t>
            </a:r>
          </a:p>
          <a:p>
            <a:pPr>
              <a:buFont typeface="Wingdings" panose="05000000000000000000" pitchFamily="2" charset="2"/>
              <a:buChar char="à"/>
            </a:pPr>
            <a:r>
              <a:rPr lang="en-US" sz="2400" dirty="0">
                <a:sym typeface="Wingdings" panose="05000000000000000000" pitchFamily="2" charset="2"/>
              </a:rPr>
              <a:t>Overfitting</a:t>
            </a:r>
            <a:r>
              <a:rPr lang="en-US" sz="2400" b="1" dirty="0">
                <a:sym typeface="Wingdings" panose="05000000000000000000" pitchFamily="2" charset="2"/>
              </a:rPr>
              <a:t> </a:t>
            </a:r>
            <a:r>
              <a:rPr lang="en-US" sz="2400" b="0" i="0" dirty="0">
                <a:effectLst/>
                <a:latin typeface="Söhne"/>
              </a:rPr>
              <a:t>occurs when a model fits the training data too closely, resulting in poor generalization to new, unseen data. This can happen when the tree is too complex and has too many branches, making it highly specialized to the training data and unable to generalize well to new data.</a:t>
            </a:r>
          </a:p>
          <a:p>
            <a:pPr>
              <a:buFont typeface="Wingdings" panose="05000000000000000000" pitchFamily="2" charset="2"/>
              <a:buChar char="à"/>
            </a:pPr>
            <a:r>
              <a:rPr lang="en-US" sz="2400" dirty="0">
                <a:latin typeface="Söhne"/>
              </a:rPr>
              <a:t> To prevent overfitting we have …………</a:t>
            </a:r>
          </a:p>
          <a:p>
            <a:pPr marL="0" indent="0">
              <a:buNone/>
            </a:pPr>
            <a:r>
              <a:rPr lang="en-US" sz="2400" b="1" dirty="0">
                <a:latin typeface="Söhne"/>
              </a:rPr>
              <a:t>1)Pruning</a:t>
            </a:r>
          </a:p>
          <a:p>
            <a:r>
              <a:rPr lang="en-US" sz="2400" b="0" i="0" u="sng" dirty="0">
                <a:effectLst/>
                <a:latin typeface="Söhne"/>
              </a:rPr>
              <a:t>Pre-pruning</a:t>
            </a:r>
            <a:r>
              <a:rPr lang="en-US" sz="2400" b="0" i="0" dirty="0">
                <a:effectLst/>
                <a:latin typeface="Söhne"/>
              </a:rPr>
              <a:t> : involves stopping the tree from growing before it reaches its maximum depth or the minimum number of instances required to split a node. This is done by setting a threshold for the number of instances in a node or for the maximum depth of the tree. If these thresholds are met, the tree stops growing and the node is considered a leaf node. Pre-pruning can reduce the complexity of the tree, and prevent overfitting.</a:t>
            </a:r>
          </a:p>
          <a:p>
            <a:r>
              <a:rPr lang="en-US" sz="2400" b="0" i="0" u="sng" dirty="0">
                <a:effectLst/>
                <a:latin typeface="Söhne"/>
              </a:rPr>
              <a:t>Post-pruning :</a:t>
            </a:r>
            <a:r>
              <a:rPr lang="en-US" sz="2400" b="0" i="0" dirty="0">
                <a:effectLst/>
                <a:latin typeface="Söhne"/>
              </a:rPr>
              <a:t> involves growing the tree to its maximum depth</a:t>
            </a:r>
          </a:p>
          <a:p>
            <a:pPr marL="0" indent="0">
              <a:buNone/>
            </a:pPr>
            <a:r>
              <a:rPr lang="en-US" sz="2400" b="0" i="0" dirty="0">
                <a:effectLst/>
                <a:latin typeface="Söhne"/>
              </a:rPr>
              <a:t> and then removing branches that do not improve the model’s</a:t>
            </a:r>
          </a:p>
          <a:p>
            <a:pPr marL="0" indent="0">
              <a:buNone/>
            </a:pPr>
            <a:r>
              <a:rPr lang="en-US" sz="2400" b="0" i="0" dirty="0">
                <a:effectLst/>
                <a:latin typeface="Söhne"/>
              </a:rPr>
              <a:t> accuracy on a validation set. </a:t>
            </a:r>
          </a:p>
          <a:p>
            <a:pPr marL="0" indent="0">
              <a:buNone/>
            </a:pPr>
            <a:endParaRPr lang="en-US" sz="2400" b="0" i="0" dirty="0">
              <a:effectLst/>
              <a:latin typeface="Söhne"/>
            </a:endParaRPr>
          </a:p>
          <a:p>
            <a:endParaRPr lang="en-US" sz="2400" b="1" dirty="0"/>
          </a:p>
        </p:txBody>
      </p:sp>
      <p:pic>
        <p:nvPicPr>
          <p:cNvPr id="5" name="Picture 4">
            <a:extLst>
              <a:ext uri="{FF2B5EF4-FFF2-40B4-BE49-F238E27FC236}">
                <a16:creationId xmlns:a16="http://schemas.microsoft.com/office/drawing/2014/main" id="{5D4515C4-182A-BB71-90AC-B5DB66482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2972" y="4882718"/>
            <a:ext cx="3231163" cy="1975282"/>
          </a:xfrm>
          <a:prstGeom prst="rect">
            <a:avLst/>
          </a:prstGeom>
        </p:spPr>
      </p:pic>
    </p:spTree>
    <p:extLst>
      <p:ext uri="{BB962C8B-B14F-4D97-AF65-F5344CB8AC3E}">
        <p14:creationId xmlns:p14="http://schemas.microsoft.com/office/powerpoint/2010/main" val="146366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499F8-FEB0-770B-7D22-D9C209675E0A}"/>
              </a:ext>
            </a:extLst>
          </p:cNvPr>
          <p:cNvSpPr>
            <a:spLocks noGrp="1"/>
          </p:cNvSpPr>
          <p:nvPr>
            <p:ph idx="1"/>
          </p:nvPr>
        </p:nvSpPr>
        <p:spPr>
          <a:xfrm>
            <a:off x="204186" y="301840"/>
            <a:ext cx="11798424" cy="6418555"/>
          </a:xfrm>
        </p:spPr>
        <p:txBody>
          <a:bodyPr/>
          <a:lstStyle/>
          <a:p>
            <a:pPr marL="0" indent="0">
              <a:buNone/>
            </a:pPr>
            <a:r>
              <a:rPr lang="en-US" dirty="0"/>
              <a:t>Two pruning operations: </a:t>
            </a:r>
          </a:p>
          <a:p>
            <a:pPr marL="514350" indent="-514350">
              <a:buAutoNum type="arabicPeriod"/>
            </a:pPr>
            <a:r>
              <a:rPr lang="en-US" dirty="0"/>
              <a:t>Subtree Replacement </a:t>
            </a:r>
          </a:p>
          <a:p>
            <a:pPr marL="0" indent="0">
              <a:buNone/>
            </a:pPr>
            <a:r>
              <a:rPr lang="en-US" dirty="0"/>
              <a:t>2.   Subtree Raising</a:t>
            </a:r>
          </a:p>
          <a:p>
            <a:pPr>
              <a:buFont typeface="Wingdings" panose="05000000000000000000" pitchFamily="2" charset="2"/>
              <a:buChar char="v"/>
            </a:pPr>
            <a:r>
              <a:rPr lang="en-US" dirty="0"/>
              <a:t>Pre-pruning faster than Post-pruning</a:t>
            </a:r>
          </a:p>
          <a:p>
            <a:pPr marL="0" indent="0">
              <a:buNone/>
            </a:pPr>
            <a:endParaRPr lang="en-US" dirty="0"/>
          </a:p>
        </p:txBody>
      </p:sp>
      <p:pic>
        <p:nvPicPr>
          <p:cNvPr id="5" name="Picture 4">
            <a:extLst>
              <a:ext uri="{FF2B5EF4-FFF2-40B4-BE49-F238E27FC236}">
                <a16:creationId xmlns:a16="http://schemas.microsoft.com/office/drawing/2014/main" id="{FEF184AA-D281-53BE-F3C9-18FA8422E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5" y="2327100"/>
            <a:ext cx="6004173" cy="4330879"/>
          </a:xfrm>
          <a:prstGeom prst="rect">
            <a:avLst/>
          </a:prstGeom>
        </p:spPr>
      </p:pic>
      <p:pic>
        <p:nvPicPr>
          <p:cNvPr id="7" name="Picture 6">
            <a:extLst>
              <a:ext uri="{FF2B5EF4-FFF2-40B4-BE49-F238E27FC236}">
                <a16:creationId xmlns:a16="http://schemas.microsoft.com/office/drawing/2014/main" id="{11219E3A-5163-4A2D-C53D-BC98A78ED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178" y="958788"/>
            <a:ext cx="5578657" cy="5497526"/>
          </a:xfrm>
          <a:prstGeom prst="rect">
            <a:avLst/>
          </a:prstGeom>
        </p:spPr>
      </p:pic>
    </p:spTree>
    <p:extLst>
      <p:ext uri="{BB962C8B-B14F-4D97-AF65-F5344CB8AC3E}">
        <p14:creationId xmlns:p14="http://schemas.microsoft.com/office/powerpoint/2010/main" val="1391712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0321FF-1678-1024-CDF2-48CA93EB2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816" y="390526"/>
            <a:ext cx="7981089" cy="5656268"/>
          </a:xfrm>
        </p:spPr>
      </p:pic>
    </p:spTree>
    <p:extLst>
      <p:ext uri="{BB962C8B-B14F-4D97-AF65-F5344CB8AC3E}">
        <p14:creationId xmlns:p14="http://schemas.microsoft.com/office/powerpoint/2010/main" val="2587257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5BB0D-C812-C56E-E166-D4DA78BC08DA}"/>
              </a:ext>
            </a:extLst>
          </p:cNvPr>
          <p:cNvSpPr>
            <a:spLocks noGrp="1"/>
          </p:cNvSpPr>
          <p:nvPr>
            <p:ph idx="1"/>
          </p:nvPr>
        </p:nvSpPr>
        <p:spPr>
          <a:xfrm>
            <a:off x="257451" y="257452"/>
            <a:ext cx="11700769" cy="6454066"/>
          </a:xfrm>
        </p:spPr>
        <p:txBody>
          <a:bodyPr>
            <a:normAutofit fontScale="92500"/>
          </a:bodyPr>
          <a:lstStyle/>
          <a:p>
            <a:pPr marL="0" indent="0">
              <a:buNone/>
            </a:pPr>
            <a:r>
              <a:rPr lang="en-US" sz="2400" dirty="0"/>
              <a:t>2) </a:t>
            </a:r>
            <a:r>
              <a:rPr lang="en-US" sz="2400" b="1" i="0" dirty="0">
                <a:effectLst/>
                <a:latin typeface="Söhne"/>
              </a:rPr>
              <a:t>Early stopping</a:t>
            </a:r>
            <a:endParaRPr lang="en-US" sz="2400" b="1" dirty="0">
              <a:latin typeface="Söhne"/>
            </a:endParaRPr>
          </a:p>
          <a:p>
            <a:pPr marL="0" indent="0">
              <a:buNone/>
            </a:pPr>
            <a:r>
              <a:rPr lang="en-US" sz="2400" i="0" dirty="0">
                <a:effectLst/>
                <a:latin typeface="Söhne"/>
              </a:rPr>
              <a:t> Another way to prevent overfitting is to stop growing the tree when a certain criterion is met, such as a minimum number of samples required to split a node or a maximum depth for the tree.</a:t>
            </a:r>
          </a:p>
          <a:p>
            <a:pPr marL="0" indent="0">
              <a:buNone/>
            </a:pPr>
            <a:r>
              <a:rPr lang="en-US" sz="2400" dirty="0">
                <a:latin typeface="Söhne"/>
              </a:rPr>
              <a:t>3) </a:t>
            </a:r>
            <a:r>
              <a:rPr lang="en-US" sz="2400" b="1" i="0" dirty="0">
                <a:effectLst/>
                <a:latin typeface="Söhne"/>
              </a:rPr>
              <a:t>Cross-validation</a:t>
            </a:r>
            <a:endParaRPr lang="en-US" sz="2400" dirty="0">
              <a:latin typeface="Söhne"/>
            </a:endParaRPr>
          </a:p>
          <a:p>
            <a:pPr marL="0" indent="0">
              <a:buNone/>
            </a:pPr>
            <a:r>
              <a:rPr lang="en-US" sz="2400" b="0" i="0" dirty="0">
                <a:effectLst/>
                <a:latin typeface="Söhne"/>
              </a:rPr>
              <a:t> Cross-validation involves splitting the data into training and validation sets multiple times and evaluating the model's performance on each set. This can help identify overfitting and guide the selection of hyperparameters, such as the maximum depth or minimum sample size, to prevent it.</a:t>
            </a:r>
          </a:p>
          <a:p>
            <a:pPr marL="0" indent="0">
              <a:buNone/>
            </a:pPr>
            <a:r>
              <a:rPr lang="en-US" sz="2400" dirty="0">
                <a:latin typeface="Söhne"/>
              </a:rPr>
              <a:t>4)</a:t>
            </a:r>
            <a:r>
              <a:rPr lang="en-US" sz="2400" b="1" dirty="0">
                <a:latin typeface="Söhne"/>
              </a:rPr>
              <a:t>R</a:t>
            </a:r>
            <a:r>
              <a:rPr lang="en-US" sz="2400" b="1" i="0" dirty="0">
                <a:effectLst/>
                <a:latin typeface="Söhne"/>
              </a:rPr>
              <a:t>egularization</a:t>
            </a:r>
          </a:p>
          <a:p>
            <a:pPr marL="0" indent="0">
              <a:buNone/>
            </a:pPr>
            <a:r>
              <a:rPr lang="en-US" sz="2400" b="0" i="0" dirty="0">
                <a:effectLst/>
                <a:latin typeface="Söhne"/>
              </a:rPr>
              <a:t>Regularization technique for decision trees is known as "cost</a:t>
            </a:r>
          </a:p>
          <a:p>
            <a:pPr marL="0" indent="0">
              <a:buNone/>
            </a:pPr>
            <a:r>
              <a:rPr lang="en-US" sz="2400" b="0" i="0" dirty="0">
                <a:effectLst/>
                <a:latin typeface="Söhne"/>
              </a:rPr>
              <a:t>complexity pruning", which involves adding a penalty term to the</a:t>
            </a:r>
          </a:p>
          <a:p>
            <a:pPr marL="0" indent="0">
              <a:buNone/>
            </a:pPr>
            <a:r>
              <a:rPr lang="en-US" sz="2400" b="0" i="0" dirty="0">
                <a:effectLst/>
                <a:latin typeface="Söhne"/>
              </a:rPr>
              <a:t>tree-building Process that encourages simpler trees. This penalty </a:t>
            </a:r>
          </a:p>
          <a:p>
            <a:pPr marL="0" indent="0">
              <a:buNone/>
            </a:pPr>
            <a:r>
              <a:rPr lang="en-US" sz="2400" b="0" i="0" dirty="0">
                <a:effectLst/>
                <a:latin typeface="Söhne"/>
              </a:rPr>
              <a:t>term is based on the tree’s complexity and the number of leaves </a:t>
            </a:r>
          </a:p>
          <a:p>
            <a:pPr marL="0" indent="0">
              <a:buNone/>
            </a:pPr>
            <a:r>
              <a:rPr lang="en-US" sz="2400" b="0" i="0" dirty="0">
                <a:effectLst/>
                <a:latin typeface="Söhne"/>
              </a:rPr>
              <a:t>in the tree.</a:t>
            </a:r>
          </a:p>
          <a:p>
            <a:pPr>
              <a:buFont typeface="Wingdings" panose="05000000000000000000" pitchFamily="2" charset="2"/>
              <a:buChar char="ü"/>
            </a:pPr>
            <a:r>
              <a:rPr lang="en-US" sz="2400" b="0" i="0" dirty="0">
                <a:effectLst/>
                <a:latin typeface="Söhne"/>
              </a:rPr>
              <a:t>L2 penalty</a:t>
            </a:r>
            <a:endParaRPr lang="en-US" sz="2400" b="1" dirty="0">
              <a:latin typeface="Söhne"/>
            </a:endParaRPr>
          </a:p>
          <a:p>
            <a:pPr>
              <a:buFont typeface="Wingdings" panose="05000000000000000000" pitchFamily="2" charset="2"/>
              <a:buChar char="ü"/>
            </a:pPr>
            <a:r>
              <a:rPr lang="en-US" sz="2400" b="0" i="0" dirty="0">
                <a:effectLst/>
                <a:latin typeface="Söhne"/>
              </a:rPr>
              <a:t>L1 penalty</a:t>
            </a:r>
            <a:endParaRPr lang="en-US" sz="2400" b="1" i="0" dirty="0">
              <a:effectLst/>
              <a:latin typeface="Söhne"/>
            </a:endParaRPr>
          </a:p>
          <a:p>
            <a:pPr>
              <a:buFont typeface="Wingdings" panose="05000000000000000000" pitchFamily="2" charset="2"/>
              <a:buChar char="ü"/>
            </a:pPr>
            <a:r>
              <a:rPr lang="en-US" sz="2400" b="0" i="0" dirty="0">
                <a:effectLst/>
                <a:latin typeface="Söhne"/>
              </a:rPr>
              <a:t>Elastic net penalty(L1+L2)</a:t>
            </a:r>
            <a:endParaRPr lang="en-US" sz="2400" b="1" i="0" dirty="0">
              <a:effectLst/>
              <a:latin typeface="Söhne"/>
            </a:endParaRPr>
          </a:p>
          <a:p>
            <a:pPr marL="0" indent="0">
              <a:buNone/>
            </a:pPr>
            <a:endParaRPr lang="en-US" sz="2400" b="1" i="0" dirty="0">
              <a:effectLst/>
              <a:latin typeface="Söhne"/>
            </a:endParaRPr>
          </a:p>
          <a:p>
            <a:pPr marL="0" indent="0">
              <a:buNone/>
            </a:pPr>
            <a:endParaRPr lang="en-US" sz="2400" i="0" dirty="0">
              <a:effectLst/>
              <a:latin typeface="Söhne"/>
            </a:endParaRPr>
          </a:p>
          <a:p>
            <a:pPr marL="0" indent="0">
              <a:buNone/>
            </a:pPr>
            <a:endParaRPr lang="en-US" dirty="0"/>
          </a:p>
        </p:txBody>
      </p:sp>
      <p:pic>
        <p:nvPicPr>
          <p:cNvPr id="5" name="Picture 4">
            <a:extLst>
              <a:ext uri="{FF2B5EF4-FFF2-40B4-BE49-F238E27FC236}">
                <a16:creationId xmlns:a16="http://schemas.microsoft.com/office/drawing/2014/main" id="{A5B338E2-C907-A4A1-8D4E-4DED9FE71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405" y="3418926"/>
            <a:ext cx="3805959" cy="3181622"/>
          </a:xfrm>
          <a:prstGeom prst="rect">
            <a:avLst/>
          </a:prstGeom>
        </p:spPr>
      </p:pic>
    </p:spTree>
    <p:extLst>
      <p:ext uri="{BB962C8B-B14F-4D97-AF65-F5344CB8AC3E}">
        <p14:creationId xmlns:p14="http://schemas.microsoft.com/office/powerpoint/2010/main" val="20947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87F3C-D746-6BA2-C9FF-0F7A38C01CC5}"/>
              </a:ext>
            </a:extLst>
          </p:cNvPr>
          <p:cNvSpPr>
            <a:spLocks noGrp="1"/>
          </p:cNvSpPr>
          <p:nvPr>
            <p:ph idx="1"/>
          </p:nvPr>
        </p:nvSpPr>
        <p:spPr>
          <a:xfrm>
            <a:off x="196788" y="277427"/>
            <a:ext cx="11798423" cy="6303146"/>
          </a:xfrm>
        </p:spPr>
        <p:txBody>
          <a:bodyPr/>
          <a:lstStyle/>
          <a:p>
            <a:pPr marL="0" indent="0">
              <a:buNone/>
            </a:pPr>
            <a:r>
              <a:rPr lang="en-US" sz="2400" dirty="0">
                <a:latin typeface="Söhne"/>
                <a:sym typeface="Wingdings" panose="05000000000000000000" pitchFamily="2" charset="2"/>
              </a:rPr>
              <a:t></a:t>
            </a:r>
            <a:r>
              <a:rPr lang="en-US" sz="2400" b="0" i="0" dirty="0">
                <a:effectLst/>
                <a:latin typeface="Söhne"/>
              </a:rPr>
              <a:t>In addition to pruning, there are other regularization techniques that can be used in decision trees, such as setting a maximum depth for the tree, limiting the number of features used for each split, or using ensemble methods like bagging or boosting. The specific technique used will depend on the nature of the problem and the data being analyzed.</a:t>
            </a:r>
          </a:p>
          <a:p>
            <a:pPr marL="0" indent="0">
              <a:buNone/>
            </a:pPr>
            <a:r>
              <a:rPr lang="en-US" sz="2400" dirty="0">
                <a:latin typeface="Söhne"/>
                <a:sym typeface="Wingdings" panose="05000000000000000000" pitchFamily="2" charset="2"/>
              </a:rPr>
              <a:t></a:t>
            </a:r>
            <a:r>
              <a:rPr lang="en-US" sz="2400" b="0" i="0" dirty="0">
                <a:effectLst/>
                <a:latin typeface="Söhne"/>
              </a:rPr>
              <a:t>The optimal penalty term is often determined through trial and error, by testing different values and observing their effect on the model's performance on a validation set or through cross-validation.</a:t>
            </a:r>
          </a:p>
          <a:p>
            <a:pPr marL="0" indent="0">
              <a:buNone/>
            </a:pPr>
            <a:r>
              <a:rPr lang="en-US" b="1" i="0" dirty="0">
                <a:solidFill>
                  <a:schemeClr val="accent1"/>
                </a:solidFill>
                <a:effectLst/>
                <a:latin typeface="Söhne"/>
              </a:rPr>
              <a:t>How to handle categorical variables when building a decision tree?</a:t>
            </a:r>
          </a:p>
          <a:p>
            <a:pPr marL="514350" indent="-514350">
              <a:buFont typeface="+mj-lt"/>
              <a:buAutoNum type="arabicPeriod"/>
            </a:pPr>
            <a:r>
              <a:rPr lang="en-US" sz="2400" b="0" i="0" dirty="0">
                <a:effectLst/>
                <a:latin typeface="Söhne"/>
              </a:rPr>
              <a:t>One-Hot Encoding</a:t>
            </a:r>
            <a:endParaRPr lang="en-US" sz="2400" b="1" i="0" dirty="0">
              <a:effectLst/>
              <a:latin typeface="Söhne"/>
            </a:endParaRPr>
          </a:p>
          <a:p>
            <a:pPr marL="514350" indent="-514350">
              <a:buFont typeface="+mj-lt"/>
              <a:buAutoNum type="arabicPeriod"/>
            </a:pPr>
            <a:r>
              <a:rPr lang="en-US" sz="2400" b="0" i="0" dirty="0">
                <a:effectLst/>
                <a:latin typeface="Söhne"/>
              </a:rPr>
              <a:t>Ordinal Encoding</a:t>
            </a:r>
            <a:endParaRPr lang="en-US" sz="2400" b="1" dirty="0">
              <a:latin typeface="Söhne"/>
            </a:endParaRPr>
          </a:p>
          <a:p>
            <a:pPr marL="514350" indent="-514350">
              <a:buFont typeface="+mj-lt"/>
              <a:buAutoNum type="arabicPeriod"/>
            </a:pPr>
            <a:r>
              <a:rPr lang="en-US" sz="2400" b="0" i="0" dirty="0">
                <a:effectLst/>
                <a:latin typeface="Söhne"/>
              </a:rPr>
              <a:t>Label Encoding</a:t>
            </a:r>
            <a:endParaRPr lang="en-US" sz="2400" b="1" i="0" dirty="0">
              <a:effectLst/>
              <a:latin typeface="Söhne"/>
            </a:endParaRPr>
          </a:p>
          <a:p>
            <a:pPr marL="0" indent="0">
              <a:buNone/>
            </a:pPr>
            <a:endParaRPr lang="en-US" sz="2400" dirty="0"/>
          </a:p>
        </p:txBody>
      </p:sp>
    </p:spTree>
    <p:extLst>
      <p:ext uri="{BB962C8B-B14F-4D97-AF65-F5344CB8AC3E}">
        <p14:creationId xmlns:p14="http://schemas.microsoft.com/office/powerpoint/2010/main" val="245457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ADFC8-7E58-63D2-7F53-A0FB329CACAD}"/>
              </a:ext>
            </a:extLst>
          </p:cNvPr>
          <p:cNvSpPr>
            <a:spLocks noGrp="1"/>
          </p:cNvSpPr>
          <p:nvPr>
            <p:ph idx="1"/>
          </p:nvPr>
        </p:nvSpPr>
        <p:spPr>
          <a:xfrm>
            <a:off x="168676" y="328474"/>
            <a:ext cx="11816178" cy="6276512"/>
          </a:xfrm>
        </p:spPr>
        <p:txBody>
          <a:bodyPr/>
          <a:lstStyle/>
          <a:p>
            <a:pPr marL="0" indent="0">
              <a:buNone/>
            </a:pPr>
            <a:r>
              <a:rPr lang="en-US" sz="2400" b="1" dirty="0"/>
              <a:t>Evaluation Metrics for Classification:</a:t>
            </a:r>
          </a:p>
          <a:p>
            <a:pPr>
              <a:buFont typeface="Wingdings" panose="05000000000000000000" pitchFamily="2" charset="2"/>
              <a:buChar char="q"/>
            </a:pPr>
            <a:r>
              <a:rPr lang="en-US" sz="2400" u="sng" dirty="0">
                <a:sym typeface="Wingdings" panose="05000000000000000000" pitchFamily="2" charset="2"/>
              </a:rPr>
              <a:t>Confusion metrics:</a:t>
            </a:r>
          </a:p>
          <a:p>
            <a:pPr marL="0" indent="0">
              <a:buNone/>
            </a:pPr>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a:buFont typeface="Wingdings" panose="05000000000000000000" pitchFamily="2" charset="2"/>
              <a:buChar char="q"/>
            </a:pPr>
            <a:r>
              <a:rPr lang="en-US" sz="2400" dirty="0"/>
              <a:t>Limitation of Accuracy :</a:t>
            </a:r>
          </a:p>
          <a:p>
            <a:pPr marL="0" indent="0">
              <a:buNone/>
            </a:pPr>
            <a:r>
              <a:rPr lang="en-US" sz="2400" dirty="0"/>
              <a:t>• Consider a 2-class problem – Number of Class 0 examples = 9990 </a:t>
            </a:r>
          </a:p>
          <a:p>
            <a:pPr marL="0" indent="0">
              <a:buNone/>
            </a:pPr>
            <a:r>
              <a:rPr lang="en-US" sz="2400" dirty="0"/>
              <a:t>                                                    – Number of Class 1 examples = 10</a:t>
            </a:r>
          </a:p>
          <a:p>
            <a:pPr marL="0" indent="0">
              <a:buNone/>
            </a:pPr>
            <a:r>
              <a:rPr lang="en-US" sz="2400" dirty="0"/>
              <a:t>If model predicts everything to be class 0, accuracy is 9990/10000 = 99.9 %</a:t>
            </a:r>
          </a:p>
          <a:p>
            <a:pPr marL="0" indent="0">
              <a:buNone/>
            </a:pPr>
            <a:r>
              <a:rPr lang="en-US" sz="2400" dirty="0"/>
              <a:t>Accuracy is misleading because model does not detect any class 1 example </a:t>
            </a:r>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5" name="Picture 4">
            <a:extLst>
              <a:ext uri="{FF2B5EF4-FFF2-40B4-BE49-F238E27FC236}">
                <a16:creationId xmlns:a16="http://schemas.microsoft.com/office/drawing/2014/main" id="{9206ABE2-5BC4-50A2-784C-1817D8167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216" y="764220"/>
            <a:ext cx="5713328" cy="3177466"/>
          </a:xfrm>
          <a:prstGeom prst="rect">
            <a:avLst/>
          </a:prstGeom>
        </p:spPr>
      </p:pic>
    </p:spTree>
    <p:extLst>
      <p:ext uri="{BB962C8B-B14F-4D97-AF65-F5344CB8AC3E}">
        <p14:creationId xmlns:p14="http://schemas.microsoft.com/office/powerpoint/2010/main" val="108061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01500-0B50-6074-8DAF-593A87274E7C}"/>
              </a:ext>
            </a:extLst>
          </p:cNvPr>
          <p:cNvSpPr>
            <a:spLocks noGrp="1"/>
          </p:cNvSpPr>
          <p:nvPr>
            <p:ph idx="1"/>
          </p:nvPr>
        </p:nvSpPr>
        <p:spPr>
          <a:xfrm>
            <a:off x="179033" y="346229"/>
            <a:ext cx="11833934" cy="6356411"/>
          </a:xfrm>
        </p:spPr>
        <p:txBody>
          <a:bodyPr>
            <a:normAutofit/>
          </a:bodyPr>
          <a:lstStyle/>
          <a:p>
            <a:pPr marL="0" indent="0">
              <a:buNone/>
            </a:pPr>
            <a:r>
              <a:rPr lang="en-US" b="1" dirty="0">
                <a:solidFill>
                  <a:schemeClr val="accent1"/>
                </a:solidFill>
              </a:rPr>
              <a:t>What is a Decision Tree?</a:t>
            </a:r>
          </a:p>
          <a:p>
            <a:pPr marL="0" indent="0">
              <a:buNone/>
            </a:pPr>
            <a:r>
              <a:rPr lang="en-US" dirty="0"/>
              <a:t>   </a:t>
            </a:r>
            <a:r>
              <a:rPr lang="en-US" sz="2400" b="0" i="0" dirty="0">
                <a:effectLst/>
                <a:latin typeface="Söhne"/>
              </a:rPr>
              <a:t>A decision tree is a type of supervised learning algorithm that is used for classification and regression analysis. It breaks down a dataset into smaller subsets from that a tree will be developed. The final result is a tree with decision nodes and leaf nodes.</a:t>
            </a:r>
          </a:p>
          <a:p>
            <a:pPr marL="0" indent="0">
              <a:buNone/>
            </a:pPr>
            <a:endParaRPr lang="en-US" sz="1600" dirty="0"/>
          </a:p>
          <a:p>
            <a:pPr marL="0" indent="0">
              <a:buNone/>
            </a:pPr>
            <a:r>
              <a:rPr lang="en-US" sz="2400" b="1" dirty="0">
                <a:solidFill>
                  <a:schemeClr val="accent1"/>
                </a:solidFill>
              </a:rPr>
              <a:t>What is CART?</a:t>
            </a:r>
          </a:p>
          <a:p>
            <a:pPr marL="0" indent="0">
              <a:buNone/>
            </a:pPr>
            <a:r>
              <a:rPr lang="en-US" sz="2400" dirty="0"/>
              <a:t>Classification And Regression Trees </a:t>
            </a:r>
          </a:p>
          <a:p>
            <a:pPr marL="0" indent="0">
              <a:buNone/>
            </a:pPr>
            <a:r>
              <a:rPr lang="en-US" sz="2400" dirty="0"/>
              <a:t>• Developed by </a:t>
            </a:r>
            <a:r>
              <a:rPr lang="en-US" sz="2400" dirty="0" err="1"/>
              <a:t>Breiman</a:t>
            </a:r>
            <a:r>
              <a:rPr lang="en-US" sz="2400" dirty="0"/>
              <a:t>, Friedman, </a:t>
            </a:r>
            <a:r>
              <a:rPr lang="en-US" sz="2400" dirty="0" err="1"/>
              <a:t>Olshen</a:t>
            </a:r>
            <a:r>
              <a:rPr lang="en-US" sz="2400" dirty="0"/>
              <a:t>, </a:t>
            </a:r>
          </a:p>
          <a:p>
            <a:pPr marL="0" indent="0">
              <a:buNone/>
            </a:pPr>
            <a:r>
              <a:rPr lang="en-US" sz="2400" dirty="0"/>
              <a:t>Stone in early 80’s.</a:t>
            </a:r>
          </a:p>
          <a:p>
            <a:r>
              <a:rPr lang="en-US" sz="2400" dirty="0"/>
              <a:t>Introduced tree-based modeling into the </a:t>
            </a:r>
          </a:p>
          <a:p>
            <a:pPr marL="0" indent="0">
              <a:buNone/>
            </a:pPr>
            <a:r>
              <a:rPr lang="en-US" sz="2400" dirty="0"/>
              <a:t>statistical mainstream</a:t>
            </a:r>
          </a:p>
          <a:p>
            <a:r>
              <a:rPr lang="en-US" sz="2400" dirty="0"/>
              <a:t>Rigorous approach involving cross-validation</a:t>
            </a:r>
          </a:p>
          <a:p>
            <a:pPr marL="0" indent="0">
              <a:buNone/>
            </a:pPr>
            <a:r>
              <a:rPr lang="en-US" sz="2400" dirty="0"/>
              <a:t> to select the optimal tree</a:t>
            </a:r>
            <a:endParaRPr lang="en-US" sz="2400" dirty="0">
              <a:latin typeface="Söhne"/>
            </a:endParaRPr>
          </a:p>
          <a:p>
            <a:pPr marL="0" indent="0">
              <a:buNone/>
            </a:pPr>
            <a:endParaRPr lang="en-US" dirty="0"/>
          </a:p>
        </p:txBody>
      </p:sp>
      <p:pic>
        <p:nvPicPr>
          <p:cNvPr id="7" name="Picture 6">
            <a:extLst>
              <a:ext uri="{FF2B5EF4-FFF2-40B4-BE49-F238E27FC236}">
                <a16:creationId xmlns:a16="http://schemas.microsoft.com/office/drawing/2014/main" id="{C6823D60-CBE5-DC59-26C9-255136B3A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455" y="2411767"/>
            <a:ext cx="5715000" cy="3810000"/>
          </a:xfrm>
          <a:prstGeom prst="rect">
            <a:avLst/>
          </a:prstGeom>
        </p:spPr>
      </p:pic>
    </p:spTree>
    <p:extLst>
      <p:ext uri="{BB962C8B-B14F-4D97-AF65-F5344CB8AC3E}">
        <p14:creationId xmlns:p14="http://schemas.microsoft.com/office/powerpoint/2010/main" val="10231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2E8EF-D823-2B3F-53AC-6B324EF3151A}"/>
              </a:ext>
            </a:extLst>
          </p:cNvPr>
          <p:cNvSpPr>
            <a:spLocks noGrp="1"/>
          </p:cNvSpPr>
          <p:nvPr>
            <p:ph idx="1"/>
          </p:nvPr>
        </p:nvSpPr>
        <p:spPr>
          <a:xfrm>
            <a:off x="213063" y="355107"/>
            <a:ext cx="11745157" cy="6276512"/>
          </a:xfrm>
        </p:spPr>
        <p:txBody>
          <a:bodyPr>
            <a:normAutofit/>
          </a:bodyPr>
          <a:lstStyle/>
          <a:p>
            <a:pPr marL="0" indent="0">
              <a:buNone/>
            </a:pPr>
            <a:r>
              <a:rPr lang="en-US" b="1" i="0" dirty="0">
                <a:effectLst/>
                <a:latin typeface="Söhne"/>
              </a:rPr>
              <a:t>E</a:t>
            </a:r>
            <a:r>
              <a:rPr lang="en-US" sz="2800" b="1" dirty="0"/>
              <a:t>valuation Metrics for Regression Tree:</a:t>
            </a:r>
          </a:p>
          <a:p>
            <a:pPr>
              <a:buFont typeface="Wingdings" panose="05000000000000000000" pitchFamily="2" charset="2"/>
              <a:buChar char="q"/>
            </a:pPr>
            <a:r>
              <a:rPr lang="en-US" sz="2400" b="0" i="0" u="sng" dirty="0">
                <a:effectLst/>
                <a:latin typeface="Söhne"/>
              </a:rPr>
              <a:t>MSE</a:t>
            </a:r>
            <a:r>
              <a:rPr lang="en-US" sz="2400" b="0" i="0" dirty="0">
                <a:effectLst/>
                <a:latin typeface="Söhne"/>
              </a:rPr>
              <a:t>:</a:t>
            </a:r>
          </a:p>
          <a:p>
            <a:pPr marL="0" indent="0">
              <a:buNone/>
            </a:pPr>
            <a:r>
              <a:rPr lang="en-US" sz="2400" b="0" i="0" dirty="0">
                <a:effectLst/>
                <a:latin typeface="Söhne"/>
              </a:rPr>
              <a:t> MSE measures the average squared difference between the actual values of the target variable and the predicted values of the target variable for a particular split. The lower the MSE, the better the split is at separating the data.</a:t>
            </a:r>
            <a:endParaRPr lang="en-US" sz="2400" b="1" dirty="0">
              <a:latin typeface="Söhne"/>
            </a:endParaRPr>
          </a:p>
          <a:p>
            <a:pPr marL="0" indent="0">
              <a:buNone/>
            </a:pPr>
            <a:endParaRPr lang="en-US" b="1" dirty="0">
              <a:latin typeface="Söhne"/>
            </a:endParaRPr>
          </a:p>
          <a:p>
            <a:pPr marL="0" indent="0">
              <a:buNone/>
            </a:pPr>
            <a:r>
              <a:rPr lang="en-US" b="1" i="0" dirty="0">
                <a:solidFill>
                  <a:schemeClr val="accent1"/>
                </a:solidFill>
                <a:effectLst/>
                <a:latin typeface="Söhne"/>
              </a:rPr>
              <a:t>What are the advantages and disadvantages of using a decision tree?</a:t>
            </a:r>
          </a:p>
          <a:p>
            <a:pPr marL="0" indent="0">
              <a:buNone/>
            </a:pPr>
            <a:r>
              <a:rPr lang="en-US" sz="2400" u="sng" dirty="0">
                <a:latin typeface="Söhne"/>
              </a:rPr>
              <a:t>Advantages:</a:t>
            </a:r>
          </a:p>
          <a:p>
            <a:pPr marL="0" indent="0">
              <a:buNone/>
            </a:pPr>
            <a:r>
              <a:rPr lang="en-US" sz="2400" dirty="0">
                <a:latin typeface="Söhne"/>
              </a:rPr>
              <a:t>I</a:t>
            </a:r>
            <a:r>
              <a:rPr lang="en-US" sz="2400" b="0" i="0" dirty="0">
                <a:effectLst/>
                <a:latin typeface="Söhne"/>
              </a:rPr>
              <a:t>nterpretability, ease of use, and ability to handle both categorical and numerical data.</a:t>
            </a:r>
          </a:p>
          <a:p>
            <a:pPr marL="0" indent="0">
              <a:buNone/>
            </a:pPr>
            <a:r>
              <a:rPr lang="en-US" sz="2400" u="sng" dirty="0">
                <a:latin typeface="Söhne"/>
              </a:rPr>
              <a:t>Disadvantages:</a:t>
            </a:r>
          </a:p>
          <a:p>
            <a:pPr marL="0" indent="0">
              <a:buNone/>
            </a:pPr>
            <a:r>
              <a:rPr lang="en-US" sz="2400" dirty="0">
                <a:latin typeface="Söhne"/>
              </a:rPr>
              <a:t>T</a:t>
            </a:r>
            <a:r>
              <a:rPr lang="en-US" sz="2400" b="0" i="0" dirty="0">
                <a:effectLst/>
                <a:latin typeface="Söhne"/>
              </a:rPr>
              <a:t>endency to overfit the data, sensitivity to small changes in the data, and difficulty in handling missing data.</a:t>
            </a:r>
          </a:p>
          <a:p>
            <a:pPr marL="0" indent="0">
              <a:buNone/>
            </a:pPr>
            <a:endParaRPr lang="en-US" dirty="0"/>
          </a:p>
        </p:txBody>
      </p:sp>
    </p:spTree>
    <p:extLst>
      <p:ext uri="{BB962C8B-B14F-4D97-AF65-F5344CB8AC3E}">
        <p14:creationId xmlns:p14="http://schemas.microsoft.com/office/powerpoint/2010/main" val="1008315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3369E-6236-48A9-5795-91015A97AFED}"/>
              </a:ext>
            </a:extLst>
          </p:cNvPr>
          <p:cNvSpPr>
            <a:spLocks noGrp="1"/>
          </p:cNvSpPr>
          <p:nvPr>
            <p:ph idx="1"/>
          </p:nvPr>
        </p:nvSpPr>
        <p:spPr>
          <a:xfrm>
            <a:off x="186431" y="221942"/>
            <a:ext cx="11816179" cy="6507332"/>
          </a:xfrm>
        </p:spPr>
        <p:txBody>
          <a:bodyPr>
            <a:normAutofit/>
          </a:bodyPr>
          <a:lstStyle/>
          <a:p>
            <a:pPr marL="0" indent="0">
              <a:buNone/>
            </a:pPr>
            <a:r>
              <a:rPr lang="en-US" sz="3000" b="1" dirty="0">
                <a:solidFill>
                  <a:schemeClr val="accent1"/>
                </a:solidFill>
              </a:rPr>
              <a:t>Use Cases of Decision Tree classification:</a:t>
            </a:r>
          </a:p>
          <a:p>
            <a:pPr marL="457200" indent="-457200" algn="l">
              <a:buFont typeface="+mj-lt"/>
              <a:buAutoNum type="arabicPeriod"/>
            </a:pPr>
            <a:r>
              <a:rPr lang="en-US" sz="2400" b="0" i="0" dirty="0">
                <a:effectLst/>
                <a:latin typeface="Söhne"/>
              </a:rPr>
              <a:t>Medical diagnosis: Decision trees can be used to classify patients into different categories based on their symptoms and medical history, allowing healthcare professionals to make more accurate diagnoses and treatment recommendations.</a:t>
            </a:r>
          </a:p>
          <a:p>
            <a:pPr marL="457200" indent="-457200" algn="l">
              <a:buFont typeface="+mj-lt"/>
              <a:buAutoNum type="arabicPeriod"/>
            </a:pPr>
            <a:r>
              <a:rPr lang="en-US" sz="2400" b="0" i="0" dirty="0">
                <a:effectLst/>
                <a:latin typeface="Söhne"/>
              </a:rPr>
              <a:t>Fraud detection: Financial institutions use decision trees to detect and prevent fraudulent activities, such as credit card fraud or money laundering.</a:t>
            </a:r>
          </a:p>
          <a:p>
            <a:pPr marL="457200" indent="-457200" algn="l">
              <a:buFont typeface="+mj-lt"/>
              <a:buAutoNum type="arabicPeriod"/>
            </a:pPr>
            <a:r>
              <a:rPr lang="en-US" sz="2400" b="0" i="0" dirty="0">
                <a:effectLst/>
                <a:latin typeface="Söhne"/>
              </a:rPr>
              <a:t>Customer segmentation: Retailers use decision trees to segment their customers into different groups based on demographics, purchasing behavior, and other factors, allowing them to tailor their marketing campaigns and improve customer retention.</a:t>
            </a:r>
          </a:p>
          <a:p>
            <a:pPr marL="457200" indent="-457200" algn="l">
              <a:buFont typeface="+mj-lt"/>
              <a:buAutoNum type="arabicPeriod"/>
            </a:pPr>
            <a:r>
              <a:rPr lang="en-US" sz="2400" b="0" i="0" dirty="0">
                <a:effectLst/>
                <a:latin typeface="Söhne"/>
              </a:rPr>
              <a:t>Email spam classification: Decision trees can be used to classify emails as spam or not spam, based on various features such as email sender, subject line, and content.</a:t>
            </a:r>
          </a:p>
          <a:p>
            <a:pPr marL="457200" indent="-457200" algn="l">
              <a:buFont typeface="+mj-lt"/>
              <a:buAutoNum type="arabicPeriod"/>
            </a:pPr>
            <a:r>
              <a:rPr lang="en-US" sz="2400" b="0" i="0" dirty="0">
                <a:effectLst/>
                <a:latin typeface="Söhne"/>
              </a:rPr>
              <a:t>Predictive maintenance: Decision trees can be used to identify potential equipment failures by analyzing data from sensors and other sources, allowing companies to perform maintenance before a failure occurs.</a:t>
            </a:r>
          </a:p>
          <a:p>
            <a:pPr marL="457200" indent="-457200">
              <a:buFont typeface="+mj-lt"/>
              <a:buAutoNum type="arabicPeriod"/>
            </a:pPr>
            <a:r>
              <a:rPr lang="en-US" sz="2400" b="0" i="0" dirty="0">
                <a:effectLst/>
                <a:latin typeface="Söhne"/>
              </a:rPr>
              <a:t>Disease diagnosis: Decision Tree classification can be used to diagnose diseases based on various medical symptoms and other factors, such as age, gender, and medical history.</a:t>
            </a:r>
          </a:p>
          <a:p>
            <a:pPr marL="457200" indent="-457200" algn="l">
              <a:buFont typeface="+mj-lt"/>
              <a:buAutoNum type="arabicPeriod"/>
            </a:pPr>
            <a:endParaRPr lang="en-US" sz="2400" b="0" i="0" dirty="0">
              <a:effectLst/>
              <a:latin typeface="Söhne"/>
            </a:endParaRPr>
          </a:p>
          <a:p>
            <a:pPr marL="0" indent="0">
              <a:buNone/>
            </a:pPr>
            <a:endParaRPr lang="en-US" dirty="0"/>
          </a:p>
        </p:txBody>
      </p:sp>
    </p:spTree>
    <p:extLst>
      <p:ext uri="{BB962C8B-B14F-4D97-AF65-F5344CB8AC3E}">
        <p14:creationId xmlns:p14="http://schemas.microsoft.com/office/powerpoint/2010/main" val="224665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F432C-883A-7340-1559-FCB1447DDC14}"/>
              </a:ext>
            </a:extLst>
          </p:cNvPr>
          <p:cNvSpPr>
            <a:spLocks noGrp="1"/>
          </p:cNvSpPr>
          <p:nvPr>
            <p:ph idx="1"/>
          </p:nvPr>
        </p:nvSpPr>
        <p:spPr>
          <a:xfrm>
            <a:off x="186431" y="230819"/>
            <a:ext cx="11851689" cy="6471822"/>
          </a:xfrm>
        </p:spPr>
        <p:txBody>
          <a:bodyPr>
            <a:normAutofit lnSpcReduction="10000"/>
          </a:bodyPr>
          <a:lstStyle/>
          <a:p>
            <a:r>
              <a:rPr lang="en-US" b="1" dirty="0">
                <a:solidFill>
                  <a:schemeClr val="accent1"/>
                </a:solidFill>
              </a:rPr>
              <a:t>Use cases of Decision Tree Regression:</a:t>
            </a:r>
            <a:endParaRPr lang="en-US" sz="2400" b="0" i="0" dirty="0">
              <a:solidFill>
                <a:schemeClr val="accent1"/>
              </a:solidFill>
              <a:effectLst/>
              <a:latin typeface="Söhne"/>
            </a:endParaRPr>
          </a:p>
          <a:p>
            <a:pPr algn="l">
              <a:buFont typeface="+mj-lt"/>
              <a:buAutoNum type="arabicPeriod"/>
            </a:pPr>
            <a:r>
              <a:rPr lang="en-US" sz="2400" b="0" i="0" dirty="0">
                <a:effectLst/>
                <a:latin typeface="Söhne"/>
              </a:rPr>
              <a:t>Predicting sales: Decision Tree regression can be used to predict sales for a business based on various features such as the product price, marketing spend, seasonality, etc.</a:t>
            </a:r>
          </a:p>
          <a:p>
            <a:pPr algn="l">
              <a:buFont typeface="+mj-lt"/>
              <a:buAutoNum type="arabicPeriod"/>
            </a:pPr>
            <a:r>
              <a:rPr lang="en-US" sz="2400" b="0" i="0" dirty="0">
                <a:effectLst/>
                <a:latin typeface="Söhne"/>
              </a:rPr>
              <a:t>Forecasting demand: Decision Tree regression can be used to forecast demand for a particular product or service based on various features such as the time of day, day of the week, and season.</a:t>
            </a:r>
          </a:p>
          <a:p>
            <a:pPr algn="l">
              <a:buFont typeface="+mj-lt"/>
              <a:buAutoNum type="arabicPeriod"/>
            </a:pPr>
            <a:r>
              <a:rPr lang="en-US" sz="2400" b="0" i="0" dirty="0">
                <a:effectLst/>
                <a:latin typeface="Söhne"/>
              </a:rPr>
              <a:t>Predicting house prices: Decision Tree regression can be used to predict house prices based on various features such as the number of bedrooms, bathrooms, square footage, location, and other relevant factors.</a:t>
            </a:r>
          </a:p>
          <a:p>
            <a:pPr algn="l">
              <a:buFont typeface="+mj-lt"/>
              <a:buAutoNum type="arabicPeriod"/>
            </a:pPr>
            <a:r>
              <a:rPr lang="en-US" sz="2400" b="0" i="0" dirty="0">
                <a:effectLst/>
                <a:latin typeface="Söhne"/>
              </a:rPr>
              <a:t>Predicting medical costs: Decision Tree regression can be used to predict medical costs for patients based on various features such as age, gender, pre-existing conditions, and other health-related factors.</a:t>
            </a:r>
          </a:p>
          <a:p>
            <a:pPr algn="l">
              <a:buFont typeface="+mj-lt"/>
              <a:buAutoNum type="arabicPeriod"/>
            </a:pPr>
            <a:r>
              <a:rPr lang="en-US" sz="2400" b="0" i="0" dirty="0">
                <a:effectLst/>
                <a:latin typeface="Söhne"/>
              </a:rPr>
              <a:t>Predicting energy consumption: Decision Tree regression can be used to predict energy consumption for a building based on various features such as the weather, time of day, occupancy, and other relevant factors.</a:t>
            </a:r>
          </a:p>
          <a:p>
            <a:pPr algn="l">
              <a:buFont typeface="+mj-lt"/>
              <a:buAutoNum type="arabicPeriod"/>
            </a:pPr>
            <a:r>
              <a:rPr lang="en-US" sz="2400" b="0" i="0" dirty="0">
                <a:effectLst/>
                <a:latin typeface="Söhne"/>
              </a:rPr>
              <a:t>Predicting stock prices: Decision Tree regression can be used to predict stock prices based on various features such as financial data, news articles, and other relevant factors.</a:t>
            </a:r>
          </a:p>
          <a:p>
            <a:pPr algn="l">
              <a:buFont typeface="+mj-lt"/>
              <a:buAutoNum type="arabicPeriod"/>
            </a:pPr>
            <a:endParaRPr lang="en-US" sz="2400" b="0" i="0" dirty="0">
              <a:effectLst/>
              <a:latin typeface="Söhne"/>
            </a:endParaRPr>
          </a:p>
          <a:p>
            <a:pPr marL="0" indent="0">
              <a:buNone/>
            </a:pPr>
            <a:endParaRPr lang="en-US" dirty="0"/>
          </a:p>
        </p:txBody>
      </p:sp>
    </p:spTree>
    <p:extLst>
      <p:ext uri="{BB962C8B-B14F-4D97-AF65-F5344CB8AC3E}">
        <p14:creationId xmlns:p14="http://schemas.microsoft.com/office/powerpoint/2010/main" val="3919623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877DB-4269-CBEF-AC84-95A6298639AC}"/>
              </a:ext>
            </a:extLst>
          </p:cNvPr>
          <p:cNvSpPr>
            <a:spLocks noGrp="1"/>
          </p:cNvSpPr>
          <p:nvPr>
            <p:ph idx="1"/>
          </p:nvPr>
        </p:nvSpPr>
        <p:spPr>
          <a:xfrm>
            <a:off x="248575" y="230819"/>
            <a:ext cx="11727402" cy="6409678"/>
          </a:xfrm>
        </p:spPr>
        <p:txBody>
          <a:bodyPr/>
          <a:lstStyle/>
          <a:p>
            <a:pPr marL="0" indent="0">
              <a:buNone/>
            </a:pPr>
            <a:r>
              <a:rPr lang="en-US" dirty="0"/>
              <a:t>Code : To build a Decision Tree</a:t>
            </a:r>
          </a:p>
          <a:p>
            <a:pPr marL="0" indent="0">
              <a:buNone/>
            </a:pPr>
            <a:endParaRPr lang="en-US" dirty="0"/>
          </a:p>
        </p:txBody>
      </p:sp>
      <p:pic>
        <p:nvPicPr>
          <p:cNvPr id="5" name="Picture 4">
            <a:extLst>
              <a:ext uri="{FF2B5EF4-FFF2-40B4-BE49-F238E27FC236}">
                <a16:creationId xmlns:a16="http://schemas.microsoft.com/office/drawing/2014/main" id="{B145865D-DACD-24CD-5A3A-69B17B07D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6" y="570291"/>
            <a:ext cx="12192000" cy="5024960"/>
          </a:xfrm>
          <a:prstGeom prst="rect">
            <a:avLst/>
          </a:prstGeom>
        </p:spPr>
      </p:pic>
    </p:spTree>
    <p:extLst>
      <p:ext uri="{BB962C8B-B14F-4D97-AF65-F5344CB8AC3E}">
        <p14:creationId xmlns:p14="http://schemas.microsoft.com/office/powerpoint/2010/main" val="4375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68C597-AFD2-AF84-2C28-E655ECB4ED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560" y="985422"/>
            <a:ext cx="10695240" cy="5004996"/>
          </a:xfrm>
          <a:prstGeom prst="rect">
            <a:avLst/>
          </a:prstGeom>
        </p:spPr>
      </p:pic>
    </p:spTree>
    <p:extLst>
      <p:ext uri="{BB962C8B-B14F-4D97-AF65-F5344CB8AC3E}">
        <p14:creationId xmlns:p14="http://schemas.microsoft.com/office/powerpoint/2010/main" val="3634727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CCC270B-44A0-29BF-9BFB-480085FEA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06028"/>
            <a:ext cx="10515600" cy="5650102"/>
          </a:xfrm>
        </p:spPr>
      </p:pic>
    </p:spTree>
    <p:extLst>
      <p:ext uri="{BB962C8B-B14F-4D97-AF65-F5344CB8AC3E}">
        <p14:creationId xmlns:p14="http://schemas.microsoft.com/office/powerpoint/2010/main" val="2873820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D1D856-88A6-9CFD-0AAA-D0030554B2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4008" y="541538"/>
            <a:ext cx="8513685" cy="5717219"/>
          </a:xfrm>
        </p:spPr>
      </p:pic>
    </p:spTree>
    <p:extLst>
      <p:ext uri="{BB962C8B-B14F-4D97-AF65-F5344CB8AC3E}">
        <p14:creationId xmlns:p14="http://schemas.microsoft.com/office/powerpoint/2010/main" val="4127469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9BBF080-C0B8-5694-72AC-35B553AB0336}"/>
              </a:ext>
            </a:extLst>
          </p:cNvPr>
          <p:cNvSpPr>
            <a:spLocks noGrp="1"/>
          </p:cNvSpPr>
          <p:nvPr>
            <p:ph idx="1"/>
          </p:nvPr>
        </p:nvSpPr>
        <p:spPr>
          <a:xfrm>
            <a:off x="0" y="0"/>
            <a:ext cx="12192000" cy="6858000"/>
          </a:xfrm>
        </p:spPr>
        <p:txBody>
          <a:bodyPr>
            <a:normAutofit/>
          </a:bodyPr>
          <a:lstStyle/>
          <a:p>
            <a:r>
              <a:rPr lang="en-US" b="1" dirty="0"/>
              <a:t>Pseudocode for Decision Tree Classification:</a:t>
            </a:r>
          </a:p>
        </p:txBody>
      </p:sp>
      <p:pic>
        <p:nvPicPr>
          <p:cNvPr id="9" name="Picture 8">
            <a:extLst>
              <a:ext uri="{FF2B5EF4-FFF2-40B4-BE49-F238E27FC236}">
                <a16:creationId xmlns:a16="http://schemas.microsoft.com/office/drawing/2014/main" id="{85508A53-65C1-CEF6-599A-BDC6A05F2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8" y="506027"/>
            <a:ext cx="11281287" cy="6261950"/>
          </a:xfrm>
          <a:prstGeom prst="rect">
            <a:avLst/>
          </a:prstGeom>
        </p:spPr>
      </p:pic>
    </p:spTree>
    <p:extLst>
      <p:ext uri="{BB962C8B-B14F-4D97-AF65-F5344CB8AC3E}">
        <p14:creationId xmlns:p14="http://schemas.microsoft.com/office/powerpoint/2010/main" val="495900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F50ECF-7630-1A35-7042-8C324BBA28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479" y="323420"/>
            <a:ext cx="10421804" cy="6163535"/>
          </a:xfrm>
        </p:spPr>
      </p:pic>
    </p:spTree>
    <p:extLst>
      <p:ext uri="{BB962C8B-B14F-4D97-AF65-F5344CB8AC3E}">
        <p14:creationId xmlns:p14="http://schemas.microsoft.com/office/powerpoint/2010/main" val="3198015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CDA9D9-52C9-BA3A-FE56-65633AE957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388" y="1811045"/>
            <a:ext cx="9756775" cy="2698811"/>
          </a:xfrm>
        </p:spPr>
      </p:pic>
    </p:spTree>
    <p:extLst>
      <p:ext uri="{BB962C8B-B14F-4D97-AF65-F5344CB8AC3E}">
        <p14:creationId xmlns:p14="http://schemas.microsoft.com/office/powerpoint/2010/main" val="378988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C0DB9-0224-E8C8-C32A-0C0269B484F0}"/>
              </a:ext>
            </a:extLst>
          </p:cNvPr>
          <p:cNvSpPr>
            <a:spLocks noGrp="1"/>
          </p:cNvSpPr>
          <p:nvPr>
            <p:ph idx="1"/>
          </p:nvPr>
        </p:nvSpPr>
        <p:spPr>
          <a:xfrm>
            <a:off x="284085" y="275208"/>
            <a:ext cx="11638626" cy="6356411"/>
          </a:xfrm>
        </p:spPr>
        <p:txBody>
          <a:bodyPr>
            <a:normAutofit/>
          </a:bodyPr>
          <a:lstStyle/>
          <a:p>
            <a:pPr marL="0" indent="0">
              <a:buNone/>
            </a:pPr>
            <a:r>
              <a:rPr lang="en-US" sz="2400" dirty="0"/>
              <a:t>One of many tree-based modeling techniques</a:t>
            </a:r>
          </a:p>
          <a:p>
            <a:pPr marL="0" indent="0">
              <a:buNone/>
            </a:pPr>
            <a:r>
              <a:rPr lang="en-US" sz="2400" dirty="0"/>
              <a:t> – CART -- the classic </a:t>
            </a:r>
          </a:p>
          <a:p>
            <a:pPr marL="0" indent="0">
              <a:buNone/>
            </a:pPr>
            <a:r>
              <a:rPr lang="en-US" sz="2400" dirty="0"/>
              <a:t>– CHAID – C5.0 </a:t>
            </a:r>
          </a:p>
          <a:p>
            <a:pPr marL="0" indent="0">
              <a:buNone/>
            </a:pPr>
            <a:r>
              <a:rPr lang="en-US" sz="2400" dirty="0"/>
              <a:t>– Software package variants (SAS, S-Plus, R…)</a:t>
            </a:r>
            <a:endParaRPr lang="en-US" sz="2400" b="1" i="0" dirty="0">
              <a:effectLst/>
              <a:latin typeface="Söhne"/>
            </a:endParaRPr>
          </a:p>
          <a:p>
            <a:pPr marL="0" indent="0">
              <a:buNone/>
            </a:pPr>
            <a:r>
              <a:rPr lang="en-US" sz="2400" b="1" i="0" dirty="0">
                <a:solidFill>
                  <a:schemeClr val="accent1"/>
                </a:solidFill>
                <a:effectLst/>
                <a:latin typeface="Söhne"/>
              </a:rPr>
              <a:t>Types of Decision Tree:</a:t>
            </a:r>
          </a:p>
          <a:p>
            <a:pPr>
              <a:buFont typeface="Wingdings" panose="05000000000000000000" pitchFamily="2" charset="2"/>
              <a:buChar char="v"/>
            </a:pPr>
            <a:r>
              <a:rPr lang="en-US" sz="2400" dirty="0">
                <a:solidFill>
                  <a:srgbClr val="374151"/>
                </a:solidFill>
                <a:latin typeface="Söhne"/>
              </a:rPr>
              <a:t> </a:t>
            </a:r>
            <a:r>
              <a:rPr lang="en-US" sz="2400" u="sng" dirty="0">
                <a:latin typeface="Söhne"/>
              </a:rPr>
              <a:t>Classification</a:t>
            </a:r>
          </a:p>
          <a:p>
            <a:pPr marL="0" indent="0">
              <a:buNone/>
            </a:pPr>
            <a:r>
              <a:rPr lang="en-US" sz="2400" b="0" i="0" dirty="0">
                <a:effectLst/>
                <a:latin typeface="Söhne"/>
              </a:rPr>
              <a:t>Decision tree classification is used when the target variable is categorical (i.e., the output variable takes a limited number of values).</a:t>
            </a:r>
          </a:p>
          <a:p>
            <a:pPr>
              <a:buFont typeface="Wingdings" panose="05000000000000000000" pitchFamily="2" charset="2"/>
              <a:buChar char="v"/>
            </a:pPr>
            <a:r>
              <a:rPr lang="en-US" sz="2400" b="0" i="0" u="sng" dirty="0">
                <a:effectLst/>
                <a:latin typeface="Söhne"/>
              </a:rPr>
              <a:t>Regression</a:t>
            </a:r>
          </a:p>
          <a:p>
            <a:pPr marL="0" indent="0">
              <a:buNone/>
            </a:pPr>
            <a:r>
              <a:rPr lang="en-US" sz="2400" dirty="0">
                <a:latin typeface="Söhne"/>
              </a:rPr>
              <a:t>D</a:t>
            </a:r>
            <a:r>
              <a:rPr lang="en-US" sz="2400" b="0" i="0" dirty="0">
                <a:effectLst/>
                <a:latin typeface="Söhne"/>
              </a:rPr>
              <a:t>ecision tree regression is used when the target variable is continuous (i.e., the output variable takes on a range of values).</a:t>
            </a:r>
          </a:p>
          <a:p>
            <a:pPr marL="0" indent="0">
              <a:buNone/>
            </a:pPr>
            <a:endParaRPr lang="en-US" dirty="0"/>
          </a:p>
        </p:txBody>
      </p:sp>
    </p:spTree>
    <p:extLst>
      <p:ext uri="{BB962C8B-B14F-4D97-AF65-F5344CB8AC3E}">
        <p14:creationId xmlns:p14="http://schemas.microsoft.com/office/powerpoint/2010/main" val="2561835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46C2A-7C65-349D-8502-047F696E920B}"/>
              </a:ext>
            </a:extLst>
          </p:cNvPr>
          <p:cNvSpPr>
            <a:spLocks noGrp="1"/>
          </p:cNvSpPr>
          <p:nvPr>
            <p:ph idx="1"/>
          </p:nvPr>
        </p:nvSpPr>
        <p:spPr>
          <a:xfrm>
            <a:off x="0" y="0"/>
            <a:ext cx="12192000" cy="6858000"/>
          </a:xfrm>
        </p:spPr>
        <p:txBody>
          <a:bodyPr/>
          <a:lstStyle/>
          <a:p>
            <a:r>
              <a:rPr lang="en-US" sz="2800" b="1" dirty="0"/>
              <a:t>Pseudocode for Decision Tree Regression:</a:t>
            </a:r>
          </a:p>
          <a:p>
            <a:pPr marL="0" indent="0">
              <a:buNone/>
            </a:pPr>
            <a:endParaRPr lang="en-US" dirty="0"/>
          </a:p>
        </p:txBody>
      </p:sp>
      <p:pic>
        <p:nvPicPr>
          <p:cNvPr id="5" name="Picture 4">
            <a:extLst>
              <a:ext uri="{FF2B5EF4-FFF2-40B4-BE49-F238E27FC236}">
                <a16:creationId xmlns:a16="http://schemas.microsoft.com/office/drawing/2014/main" id="{CD8269D4-41DE-174A-3790-630037593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75" y="560296"/>
            <a:ext cx="10475650" cy="6163535"/>
          </a:xfrm>
          <a:prstGeom prst="rect">
            <a:avLst/>
          </a:prstGeom>
        </p:spPr>
      </p:pic>
    </p:spTree>
    <p:extLst>
      <p:ext uri="{BB962C8B-B14F-4D97-AF65-F5344CB8AC3E}">
        <p14:creationId xmlns:p14="http://schemas.microsoft.com/office/powerpoint/2010/main" val="1330774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639355-65BB-5873-C2D0-6457D5610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84" y="719091"/>
            <a:ext cx="10345594" cy="5104660"/>
          </a:xfrm>
        </p:spPr>
      </p:pic>
    </p:spTree>
    <p:extLst>
      <p:ext uri="{BB962C8B-B14F-4D97-AF65-F5344CB8AC3E}">
        <p14:creationId xmlns:p14="http://schemas.microsoft.com/office/powerpoint/2010/main" val="1850339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42ECEB-D716-96E9-337E-D27459EEB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8211"/>
            <a:ext cx="12192000" cy="6819789"/>
          </a:xfrm>
        </p:spPr>
      </p:pic>
    </p:spTree>
    <p:extLst>
      <p:ext uri="{BB962C8B-B14F-4D97-AF65-F5344CB8AC3E}">
        <p14:creationId xmlns:p14="http://schemas.microsoft.com/office/powerpoint/2010/main" val="149166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91165-68B7-72DB-1D4A-4474AE3EF5A5}"/>
              </a:ext>
            </a:extLst>
          </p:cNvPr>
          <p:cNvSpPr>
            <a:spLocks noGrp="1"/>
          </p:cNvSpPr>
          <p:nvPr>
            <p:ph idx="1"/>
          </p:nvPr>
        </p:nvSpPr>
        <p:spPr>
          <a:xfrm>
            <a:off x="239697" y="282420"/>
            <a:ext cx="11736280" cy="6294268"/>
          </a:xfrm>
        </p:spPr>
        <p:txBody>
          <a:bodyPr/>
          <a:lstStyle/>
          <a:p>
            <a:pPr marL="0" indent="0">
              <a:buNone/>
            </a:pPr>
            <a:r>
              <a:rPr lang="en-US" b="1" dirty="0">
                <a:solidFill>
                  <a:schemeClr val="accent1"/>
                </a:solidFill>
              </a:rPr>
              <a:t>How to specify test condition? </a:t>
            </a:r>
          </a:p>
          <a:p>
            <a:pPr marL="0" indent="0">
              <a:buNone/>
            </a:pPr>
            <a:r>
              <a:rPr lang="en-US" dirty="0"/>
              <a:t>• </a:t>
            </a:r>
            <a:r>
              <a:rPr lang="en-US" sz="2400" dirty="0"/>
              <a:t>Depends on attribute types </a:t>
            </a:r>
          </a:p>
          <a:p>
            <a:pPr marL="0" indent="0">
              <a:buNone/>
            </a:pPr>
            <a:r>
              <a:rPr lang="en-US" sz="2400" dirty="0">
                <a:sym typeface="Wingdings" panose="05000000000000000000" pitchFamily="2" charset="2"/>
              </a:rPr>
              <a:t></a:t>
            </a:r>
            <a:r>
              <a:rPr lang="en-US" sz="2400" dirty="0"/>
              <a:t> Nominal (gender, race, </a:t>
            </a:r>
            <a:r>
              <a:rPr lang="en-US" sz="2400" dirty="0" err="1"/>
              <a:t>etc</a:t>
            </a:r>
            <a:r>
              <a:rPr lang="en-US" sz="2400" dirty="0"/>
              <a:t>) </a:t>
            </a:r>
          </a:p>
          <a:p>
            <a:pPr marL="0" indent="0">
              <a:buNone/>
            </a:pPr>
            <a:r>
              <a:rPr lang="en-US" sz="2400" dirty="0">
                <a:sym typeface="Wingdings" panose="05000000000000000000" pitchFamily="2" charset="2"/>
              </a:rPr>
              <a:t></a:t>
            </a:r>
            <a:r>
              <a:rPr lang="en-US" sz="2400" dirty="0"/>
              <a:t>Continuous (height of people in this room) </a:t>
            </a:r>
          </a:p>
          <a:p>
            <a:pPr marL="0" indent="0">
              <a:buNone/>
            </a:pPr>
            <a:r>
              <a:rPr lang="en-US" sz="2400" dirty="0"/>
              <a:t>• Depends on the number of ways to split </a:t>
            </a:r>
          </a:p>
          <a:p>
            <a:pPr marL="0" indent="0">
              <a:buNone/>
            </a:pPr>
            <a:r>
              <a:rPr lang="en-US" sz="2400" dirty="0">
                <a:sym typeface="Wingdings" panose="05000000000000000000" pitchFamily="2" charset="2"/>
              </a:rPr>
              <a:t></a:t>
            </a:r>
            <a:r>
              <a:rPr lang="en-US" sz="2400" dirty="0"/>
              <a:t>2-way split </a:t>
            </a:r>
          </a:p>
          <a:p>
            <a:pPr marL="0" indent="0">
              <a:buNone/>
            </a:pPr>
            <a:r>
              <a:rPr lang="en-US" sz="2400" dirty="0">
                <a:sym typeface="Wingdings" panose="05000000000000000000" pitchFamily="2" charset="2"/>
              </a:rPr>
              <a:t></a:t>
            </a:r>
            <a:r>
              <a:rPr lang="en-US" sz="2400" dirty="0"/>
              <a:t>Multi-way split</a:t>
            </a:r>
          </a:p>
          <a:p>
            <a:r>
              <a:rPr lang="en-US" sz="2400" b="1" dirty="0"/>
              <a:t>Splitting Continuous Attributes:</a:t>
            </a:r>
            <a:endParaRPr lang="en-US" sz="2400" b="1" dirty="0">
              <a:solidFill>
                <a:srgbClr val="374151"/>
              </a:solidFill>
              <a:latin typeface="Söhne"/>
            </a:endParaRPr>
          </a:p>
          <a:p>
            <a:pPr marL="0" indent="0">
              <a:buNone/>
            </a:pPr>
            <a:r>
              <a:rPr lang="en-US" sz="2400" b="0" i="0" dirty="0">
                <a:effectLst/>
                <a:latin typeface="Söhne"/>
                <a:sym typeface="Wingdings" panose="05000000000000000000" pitchFamily="2" charset="2"/>
              </a:rPr>
              <a:t></a:t>
            </a:r>
            <a:r>
              <a:rPr lang="en-US" sz="2400" b="0" i="0" dirty="0">
                <a:effectLst/>
                <a:latin typeface="Söhne"/>
              </a:rPr>
              <a:t>Binary Split</a:t>
            </a:r>
          </a:p>
          <a:p>
            <a:pPr marL="0" indent="0">
              <a:buNone/>
            </a:pPr>
            <a:r>
              <a:rPr lang="en-US" sz="2400" dirty="0">
                <a:latin typeface="Söhne"/>
                <a:sym typeface="Wingdings" panose="05000000000000000000" pitchFamily="2" charset="2"/>
              </a:rPr>
              <a:t></a:t>
            </a:r>
            <a:r>
              <a:rPr lang="en-US" sz="2400" b="0" i="0" dirty="0">
                <a:effectLst/>
                <a:latin typeface="Söhne"/>
              </a:rPr>
              <a:t>Multi-way Split</a:t>
            </a:r>
          </a:p>
          <a:p>
            <a:pPr marL="0" indent="0">
              <a:buNone/>
            </a:pPr>
            <a:r>
              <a:rPr lang="en-US" sz="2400" dirty="0">
                <a:latin typeface="Söhne"/>
                <a:sym typeface="Wingdings" panose="05000000000000000000" pitchFamily="2" charset="2"/>
              </a:rPr>
              <a:t></a:t>
            </a:r>
            <a:r>
              <a:rPr lang="en-US" sz="2400" b="0" i="0" dirty="0">
                <a:effectLst/>
                <a:latin typeface="Söhne"/>
              </a:rPr>
              <a:t>Mean Split</a:t>
            </a:r>
          </a:p>
          <a:p>
            <a:pPr marL="0" indent="0">
              <a:buNone/>
            </a:pPr>
            <a:r>
              <a:rPr lang="en-US" sz="2400" dirty="0">
                <a:latin typeface="Söhne"/>
                <a:sym typeface="Wingdings" panose="05000000000000000000" pitchFamily="2" charset="2"/>
              </a:rPr>
              <a:t></a:t>
            </a:r>
            <a:r>
              <a:rPr lang="en-US" sz="2400" b="0" i="0" dirty="0">
                <a:effectLst/>
                <a:latin typeface="Söhne"/>
              </a:rPr>
              <a:t> Quantile Split </a:t>
            </a:r>
            <a:r>
              <a:rPr lang="en-US" sz="2400" b="0" i="0" dirty="0" err="1">
                <a:effectLst/>
                <a:latin typeface="Söhne"/>
              </a:rPr>
              <a:t>et</a:t>
            </a:r>
            <a:r>
              <a:rPr lang="en-US" sz="2400" dirty="0" err="1">
                <a:latin typeface="Söhne"/>
              </a:rPr>
              <a:t>c</a:t>
            </a:r>
            <a:r>
              <a:rPr lang="en-US" sz="2400" dirty="0">
                <a:latin typeface="Söhne"/>
              </a:rPr>
              <a:t>…</a:t>
            </a:r>
            <a:endParaRPr lang="en-US" sz="2400" dirty="0"/>
          </a:p>
          <a:p>
            <a:pPr marL="0" indent="0">
              <a:buNone/>
            </a:pPr>
            <a:endParaRPr lang="en-US" sz="2400" dirty="0"/>
          </a:p>
          <a:p>
            <a:pPr marL="0" indent="0">
              <a:buNone/>
            </a:pPr>
            <a:endParaRPr lang="en-US" sz="2400" dirty="0"/>
          </a:p>
          <a:p>
            <a:pPr marL="0" indent="0">
              <a:buNone/>
            </a:pPr>
            <a:endParaRPr lang="en-US" dirty="0"/>
          </a:p>
        </p:txBody>
      </p:sp>
      <p:pic>
        <p:nvPicPr>
          <p:cNvPr id="9" name="Picture 8">
            <a:extLst>
              <a:ext uri="{FF2B5EF4-FFF2-40B4-BE49-F238E27FC236}">
                <a16:creationId xmlns:a16="http://schemas.microsoft.com/office/drawing/2014/main" id="{B3C4797C-9A2C-3839-ADCC-558D0D322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88" y="3279924"/>
            <a:ext cx="5696777" cy="3295656"/>
          </a:xfrm>
          <a:prstGeom prst="rect">
            <a:avLst/>
          </a:prstGeom>
        </p:spPr>
      </p:pic>
    </p:spTree>
    <p:extLst>
      <p:ext uri="{BB962C8B-B14F-4D97-AF65-F5344CB8AC3E}">
        <p14:creationId xmlns:p14="http://schemas.microsoft.com/office/powerpoint/2010/main" val="168411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1A3AC-3F4C-1790-79A0-C20113FAAAC2}"/>
              </a:ext>
            </a:extLst>
          </p:cNvPr>
          <p:cNvSpPr>
            <a:spLocks noGrp="1"/>
          </p:cNvSpPr>
          <p:nvPr>
            <p:ph idx="1"/>
          </p:nvPr>
        </p:nvSpPr>
        <p:spPr>
          <a:xfrm>
            <a:off x="186431" y="186431"/>
            <a:ext cx="11931587" cy="6560597"/>
          </a:xfrm>
        </p:spPr>
        <p:txBody>
          <a:bodyPr/>
          <a:lstStyle/>
          <a:p>
            <a:pPr marL="0" indent="0">
              <a:buNone/>
            </a:pPr>
            <a:r>
              <a:rPr lang="en-US" b="1" dirty="0">
                <a:solidFill>
                  <a:schemeClr val="accent1"/>
                </a:solidFill>
              </a:rPr>
              <a:t>How to determine the best split in </a:t>
            </a:r>
            <a:r>
              <a:rPr lang="en-US" b="1" dirty="0">
                <a:solidFill>
                  <a:srgbClr val="FF6699"/>
                </a:solidFill>
              </a:rPr>
              <a:t>Classification</a:t>
            </a:r>
            <a:r>
              <a:rPr lang="en-US" b="1" dirty="0">
                <a:solidFill>
                  <a:schemeClr val="accent1"/>
                </a:solidFill>
              </a:rPr>
              <a:t>?</a:t>
            </a:r>
            <a:endParaRPr lang="en-US" b="1" dirty="0"/>
          </a:p>
          <a:p>
            <a:pPr marL="0" indent="0">
              <a:buNone/>
            </a:pPr>
            <a:r>
              <a:rPr lang="en-US" sz="2400" dirty="0"/>
              <a:t> 1)</a:t>
            </a:r>
          </a:p>
          <a:p>
            <a:pPr marL="0" indent="0" algn="l">
              <a:buNone/>
            </a:pPr>
            <a:endParaRPr lang="en-US" sz="2400" dirty="0">
              <a:sym typeface="Wingdings" panose="05000000000000000000" pitchFamily="2" charset="2"/>
            </a:endParaRPr>
          </a:p>
          <a:p>
            <a:pPr marL="0" indent="0" algn="l">
              <a:buNone/>
            </a:pPr>
            <a:r>
              <a:rPr lang="en-US" sz="2400" dirty="0">
                <a:sym typeface="Wingdings" panose="05000000000000000000" pitchFamily="2" charset="2"/>
              </a:rPr>
              <a:t> </a:t>
            </a:r>
            <a:r>
              <a:rPr lang="en-US" sz="2400" dirty="0" err="1"/>
              <a:t>Eg</a:t>
            </a:r>
            <a:r>
              <a:rPr lang="en-US" sz="2400" dirty="0"/>
              <a:t>: </a:t>
            </a:r>
            <a:r>
              <a:rPr lang="en-US" sz="2400" b="0" i="0" dirty="0">
                <a:effectLst/>
                <a:latin typeface="Söhne"/>
              </a:rPr>
              <a:t>Suppose we have a dataset with 10 examples, where 6 examples belong to class A and 4 examples belong to class B. To calculate the Gini index of this dataset, we first calculate the probabilities of each class:</a:t>
            </a:r>
          </a:p>
          <a:p>
            <a:pPr algn="l">
              <a:buFont typeface="Arial" panose="020B0604020202020204" pitchFamily="34" charset="0"/>
              <a:buChar char="•"/>
            </a:pPr>
            <a:r>
              <a:rPr lang="en-US" sz="2400" b="0" i="0" dirty="0">
                <a:effectLst/>
                <a:latin typeface="Söhne"/>
              </a:rPr>
              <a:t>p(A) = 6/10 = 0.6</a:t>
            </a:r>
          </a:p>
          <a:p>
            <a:pPr algn="l">
              <a:buFont typeface="Arial" panose="020B0604020202020204" pitchFamily="34" charset="0"/>
              <a:buChar char="•"/>
            </a:pPr>
            <a:r>
              <a:rPr lang="en-US" sz="2400" b="0" i="0" dirty="0">
                <a:effectLst/>
                <a:latin typeface="Söhne"/>
              </a:rPr>
              <a:t>p(B) = 4/10 = 0.4</a:t>
            </a:r>
          </a:p>
          <a:p>
            <a:pPr algn="l">
              <a:buFont typeface="Arial" panose="020B0604020202020204" pitchFamily="34" charset="0"/>
              <a:buChar char="•"/>
            </a:pPr>
            <a:r>
              <a:rPr lang="en-US" sz="2400" dirty="0">
                <a:latin typeface="Söhne"/>
              </a:rPr>
              <a:t>Gini index </a:t>
            </a:r>
            <a:r>
              <a:rPr lang="en-US" sz="2400" b="0" i="0" dirty="0">
                <a:effectLst/>
                <a:latin typeface="Söhne"/>
              </a:rPr>
              <a:t>=&gt; 1 - (0.6^2 + 0.4^2)  =&gt; 1 - 0.36 - 0.16 </a:t>
            </a:r>
            <a:r>
              <a:rPr lang="en-US" sz="2400" dirty="0">
                <a:latin typeface="Söhne"/>
              </a:rPr>
              <a:t> </a:t>
            </a:r>
            <a:r>
              <a:rPr lang="en-US" sz="2400" b="0" i="0" dirty="0">
                <a:effectLst/>
                <a:latin typeface="Söhne"/>
              </a:rPr>
              <a:t>=&gt; 0.48</a:t>
            </a:r>
          </a:p>
          <a:p>
            <a:pPr marL="0" indent="0" algn="l">
              <a:buNone/>
            </a:pPr>
            <a:endParaRPr lang="en-US" sz="2400" b="0" i="0" dirty="0">
              <a:effectLst/>
              <a:latin typeface="Söhne"/>
            </a:endParaRPr>
          </a:p>
          <a:p>
            <a:pPr marL="0" indent="0">
              <a:buNone/>
            </a:pPr>
            <a:endParaRPr lang="en-US" dirty="0"/>
          </a:p>
          <a:p>
            <a:pPr marL="0" indent="0">
              <a:buNone/>
            </a:pPr>
            <a:r>
              <a:rPr lang="en-US" dirty="0">
                <a:sym typeface="Wingdings" panose="05000000000000000000" pitchFamily="2" charset="2"/>
              </a:rPr>
              <a:t></a:t>
            </a:r>
            <a:r>
              <a:rPr lang="en-US" sz="2400" dirty="0" err="1">
                <a:sym typeface="Wingdings" panose="05000000000000000000" pitchFamily="2" charset="2"/>
              </a:rPr>
              <a:t>Eg</a:t>
            </a:r>
            <a:r>
              <a:rPr lang="en-US" sz="2400" dirty="0">
                <a:sym typeface="Wingdings" panose="05000000000000000000" pitchFamily="2" charset="2"/>
              </a:rPr>
              <a:t>: for the same example</a:t>
            </a:r>
          </a:p>
          <a:p>
            <a:pPr marL="0" indent="0">
              <a:buNone/>
            </a:pPr>
            <a:r>
              <a:rPr lang="en-US" sz="2400" dirty="0">
                <a:sym typeface="Wingdings" panose="05000000000000000000" pitchFamily="2" charset="2"/>
              </a:rPr>
              <a:t>Entropy =&gt; </a:t>
            </a:r>
            <a:r>
              <a:rPr lang="en-US" sz="2400" b="0" i="0" dirty="0">
                <a:effectLst/>
                <a:latin typeface="Söhne"/>
              </a:rPr>
              <a:t>= -0.6 * log2(0.6) - 0.4 * log2(0.4) =&gt; -0.6 * (-0.736) - 0.4 * (-1.321) </a:t>
            </a:r>
          </a:p>
          <a:p>
            <a:pPr marL="0" indent="0">
              <a:buNone/>
            </a:pPr>
            <a:r>
              <a:rPr lang="en-US" sz="2400" b="0" i="0" dirty="0">
                <a:effectLst/>
                <a:latin typeface="Söhne"/>
              </a:rPr>
              <a:t>                                    =&gt;0.442 + 0.529 =&gt; 0.971</a:t>
            </a:r>
            <a:endParaRPr lang="en-US" sz="2400" dirty="0"/>
          </a:p>
        </p:txBody>
      </p:sp>
      <p:pic>
        <p:nvPicPr>
          <p:cNvPr id="5" name="Picture 4">
            <a:extLst>
              <a:ext uri="{FF2B5EF4-FFF2-40B4-BE49-F238E27FC236}">
                <a16:creationId xmlns:a16="http://schemas.microsoft.com/office/drawing/2014/main" id="{DD998891-3446-C481-3162-7E6735D24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45" y="623561"/>
            <a:ext cx="3501778" cy="871483"/>
          </a:xfrm>
          <a:prstGeom prst="rect">
            <a:avLst/>
          </a:prstGeom>
        </p:spPr>
      </p:pic>
      <p:pic>
        <p:nvPicPr>
          <p:cNvPr id="7" name="Picture 6">
            <a:extLst>
              <a:ext uri="{FF2B5EF4-FFF2-40B4-BE49-F238E27FC236}">
                <a16:creationId xmlns:a16="http://schemas.microsoft.com/office/drawing/2014/main" id="{9EFA8AD5-3722-F4C0-F540-E1EB3418E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887" y="4187108"/>
            <a:ext cx="3772694" cy="938906"/>
          </a:xfrm>
          <a:prstGeom prst="rect">
            <a:avLst/>
          </a:prstGeom>
        </p:spPr>
      </p:pic>
    </p:spTree>
    <p:extLst>
      <p:ext uri="{BB962C8B-B14F-4D97-AF65-F5344CB8AC3E}">
        <p14:creationId xmlns:p14="http://schemas.microsoft.com/office/powerpoint/2010/main" val="409527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76CFD-DCC0-414D-7881-2E3E42AA1B6C}"/>
              </a:ext>
            </a:extLst>
          </p:cNvPr>
          <p:cNvSpPr>
            <a:spLocks noGrp="1"/>
          </p:cNvSpPr>
          <p:nvPr>
            <p:ph idx="1"/>
          </p:nvPr>
        </p:nvSpPr>
        <p:spPr>
          <a:xfrm>
            <a:off x="337351" y="346229"/>
            <a:ext cx="11532094" cy="6241002"/>
          </a:xfrm>
        </p:spPr>
        <p:txBody>
          <a:bodyPr>
            <a:normAutofit/>
          </a:bodyPr>
          <a:lstStyle/>
          <a:p>
            <a:pPr marL="0" indent="0">
              <a:buNone/>
            </a:pPr>
            <a:r>
              <a:rPr lang="en-US" dirty="0"/>
              <a:t> 2) </a:t>
            </a:r>
            <a:r>
              <a:rPr lang="en-US" b="1" i="0" dirty="0">
                <a:solidFill>
                  <a:srgbClr val="000000"/>
                </a:solidFill>
                <a:effectLst/>
                <a:latin typeface="inter-regular"/>
              </a:rPr>
              <a:t>Information Gain= Entropy(S)- [(Weighted Avg) *Entropy(each feature) </a:t>
            </a:r>
          </a:p>
          <a:p>
            <a:pPr marL="0" indent="0" algn="l">
              <a:buNone/>
            </a:pPr>
            <a:endParaRPr lang="en-US" sz="2400" b="0" i="0" dirty="0">
              <a:solidFill>
                <a:srgbClr val="374151"/>
              </a:solidFill>
              <a:effectLst/>
              <a:latin typeface="Söhne"/>
              <a:sym typeface="Wingdings" panose="05000000000000000000" pitchFamily="2" charset="2"/>
            </a:endParaRPr>
          </a:p>
          <a:p>
            <a:pPr marL="0" indent="0" algn="l">
              <a:buNone/>
            </a:pPr>
            <a:endParaRPr lang="en-US" sz="2400" b="0" i="0" dirty="0">
              <a:effectLst/>
              <a:latin typeface="Söhne"/>
            </a:endParaRPr>
          </a:p>
          <a:p>
            <a:pPr marL="0" indent="0">
              <a:buNone/>
            </a:pPr>
            <a:endParaRPr lang="en-US" b="1" dirty="0"/>
          </a:p>
        </p:txBody>
      </p:sp>
      <p:pic>
        <p:nvPicPr>
          <p:cNvPr id="9" name="Picture 8">
            <a:extLst>
              <a:ext uri="{FF2B5EF4-FFF2-40B4-BE49-F238E27FC236}">
                <a16:creationId xmlns:a16="http://schemas.microsoft.com/office/drawing/2014/main" id="{2AEC1359-6E8E-52C2-EB7B-E9FDB56DE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274" y="1207103"/>
            <a:ext cx="4003003" cy="1465076"/>
          </a:xfrm>
          <a:prstGeom prst="rect">
            <a:avLst/>
          </a:prstGeom>
        </p:spPr>
      </p:pic>
      <p:pic>
        <p:nvPicPr>
          <p:cNvPr id="11" name="Picture 10">
            <a:extLst>
              <a:ext uri="{FF2B5EF4-FFF2-40B4-BE49-F238E27FC236}">
                <a16:creationId xmlns:a16="http://schemas.microsoft.com/office/drawing/2014/main" id="{FE23D395-3ABB-8C53-E702-4E6B9AD21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51" y="1589103"/>
            <a:ext cx="7374742" cy="4563122"/>
          </a:xfrm>
          <a:prstGeom prst="rect">
            <a:avLst/>
          </a:prstGeom>
        </p:spPr>
      </p:pic>
    </p:spTree>
    <p:extLst>
      <p:ext uri="{BB962C8B-B14F-4D97-AF65-F5344CB8AC3E}">
        <p14:creationId xmlns:p14="http://schemas.microsoft.com/office/powerpoint/2010/main" val="12020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F2552A-3FF3-DE75-209C-AFC7CD636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74" y="790113"/>
            <a:ext cx="10983476" cy="5271639"/>
          </a:xfrm>
        </p:spPr>
      </p:pic>
    </p:spTree>
    <p:extLst>
      <p:ext uri="{BB962C8B-B14F-4D97-AF65-F5344CB8AC3E}">
        <p14:creationId xmlns:p14="http://schemas.microsoft.com/office/powerpoint/2010/main" val="360563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91B80-A4DD-BD4B-5F2C-6711CBF2A9FF}"/>
              </a:ext>
            </a:extLst>
          </p:cNvPr>
          <p:cNvSpPr>
            <a:spLocks noGrp="1"/>
          </p:cNvSpPr>
          <p:nvPr>
            <p:ph idx="1"/>
          </p:nvPr>
        </p:nvSpPr>
        <p:spPr>
          <a:xfrm>
            <a:off x="241177" y="317377"/>
            <a:ext cx="11709646" cy="6400800"/>
          </a:xfrm>
        </p:spPr>
        <p:txBody>
          <a:bodyPr/>
          <a:lstStyle/>
          <a:p>
            <a:pPr marL="514350" indent="-514350">
              <a:buAutoNum type="arabicParenR" startAt="3"/>
            </a:pPr>
            <a:r>
              <a:rPr lang="en-US" b="1" dirty="0"/>
              <a:t>Gain Ratio = Information Gain/ Split Info</a:t>
            </a:r>
          </a:p>
          <a:p>
            <a:pPr marL="0" indent="0">
              <a:buNone/>
            </a:pPr>
            <a:endParaRPr lang="en-US" b="1" dirty="0"/>
          </a:p>
          <a:p>
            <a:pPr marL="0" indent="0">
              <a:buNone/>
            </a:pPr>
            <a:endParaRPr lang="en-US" dirty="0"/>
          </a:p>
          <a:p>
            <a:pPr marL="0" indent="0">
              <a:buNone/>
            </a:pPr>
            <a:r>
              <a:rPr lang="en-US" sz="2400" dirty="0">
                <a:sym typeface="Wingdings" panose="05000000000000000000" pitchFamily="2" charset="2"/>
              </a:rPr>
              <a:t> </a:t>
            </a:r>
            <a:r>
              <a:rPr lang="en-US" sz="2400" dirty="0" err="1">
                <a:sym typeface="Wingdings" panose="05000000000000000000" pitchFamily="2" charset="2"/>
              </a:rPr>
              <a:t>Eg</a:t>
            </a:r>
            <a:r>
              <a:rPr lang="en-US" sz="2400" dirty="0">
                <a:sym typeface="Wingdings" panose="05000000000000000000" pitchFamily="2" charset="2"/>
              </a:rPr>
              <a:t>: For the before example I want to calculate Gain Ration . Whether the person play or not based on outlook. We got the IG for (</a:t>
            </a:r>
            <a:r>
              <a:rPr lang="en-US" sz="2400" dirty="0" err="1">
                <a:sym typeface="Wingdings" panose="05000000000000000000" pitchFamily="2" charset="2"/>
              </a:rPr>
              <a:t>play|outlook</a:t>
            </a:r>
            <a:r>
              <a:rPr lang="en-US" sz="2400" dirty="0">
                <a:sym typeface="Wingdings" panose="05000000000000000000" pitchFamily="2" charset="2"/>
              </a:rPr>
              <a:t>) is 0.121.</a:t>
            </a:r>
          </a:p>
          <a:p>
            <a:pPr marL="0" indent="0">
              <a:buNone/>
            </a:pPr>
            <a:r>
              <a:rPr lang="en-US" sz="2400" dirty="0">
                <a:sym typeface="Wingdings" panose="05000000000000000000" pitchFamily="2" charset="2"/>
              </a:rPr>
              <a:t> </a:t>
            </a:r>
            <a:r>
              <a:rPr lang="en-US" sz="2400" dirty="0" err="1">
                <a:sym typeface="Wingdings" panose="05000000000000000000" pitchFamily="2" charset="2"/>
              </a:rPr>
              <a:t>SplitInfo</a:t>
            </a:r>
            <a:r>
              <a:rPr lang="en-US" sz="2400" dirty="0">
                <a:sym typeface="Wingdings" panose="05000000000000000000" pitchFamily="2" charset="2"/>
              </a:rPr>
              <a:t> = -[(6/16)*log(6/16)+(5/16)*log(5/16)+(4/16)*log(4/16)]</a:t>
            </a:r>
          </a:p>
          <a:p>
            <a:pPr marL="0" indent="0">
              <a:buNone/>
            </a:pPr>
            <a:r>
              <a:rPr lang="en-US" sz="2400" dirty="0">
                <a:sym typeface="Wingdings" panose="05000000000000000000" pitchFamily="2" charset="2"/>
              </a:rPr>
              <a:t>                     = -(</a:t>
            </a:r>
            <a:r>
              <a:rPr lang="en-US" sz="2400" dirty="0">
                <a:solidFill>
                  <a:srgbClr val="374151"/>
                </a:solidFill>
                <a:latin typeface="Söhne"/>
                <a:sym typeface="Wingdings" panose="05000000000000000000" pitchFamily="2" charset="2"/>
              </a:rPr>
              <a:t>-1.5</a:t>
            </a:r>
            <a:r>
              <a:rPr lang="en-US" sz="2400" dirty="0">
                <a:sym typeface="Wingdings" panose="05000000000000000000" pitchFamily="2" charset="2"/>
              </a:rPr>
              <a:t>)</a:t>
            </a:r>
          </a:p>
          <a:p>
            <a:pPr marL="0" indent="0">
              <a:buNone/>
            </a:pPr>
            <a:r>
              <a:rPr lang="en-US" sz="2400" dirty="0"/>
              <a:t>                     = 1.5</a:t>
            </a:r>
          </a:p>
          <a:p>
            <a:pPr marL="0" indent="0">
              <a:buNone/>
            </a:pPr>
            <a:r>
              <a:rPr lang="en-US" sz="2400" dirty="0">
                <a:sym typeface="Wingdings" panose="05000000000000000000" pitchFamily="2" charset="2"/>
              </a:rPr>
              <a:t></a:t>
            </a:r>
            <a:r>
              <a:rPr lang="en-US" sz="2400" dirty="0"/>
              <a:t>Gain Ratio = 0.121/1.5</a:t>
            </a:r>
          </a:p>
          <a:p>
            <a:pPr marL="0" indent="0">
              <a:buNone/>
            </a:pPr>
            <a:r>
              <a:rPr lang="en-US" sz="2400" dirty="0"/>
              <a:t>                        = 0.087</a:t>
            </a:r>
          </a:p>
          <a:p>
            <a:pPr marL="0" indent="0">
              <a:buNone/>
            </a:pPr>
            <a:r>
              <a:rPr lang="en-US" sz="2400" dirty="0">
                <a:sym typeface="Wingdings" panose="05000000000000000000" pitchFamily="2" charset="2"/>
              </a:rPr>
              <a:t></a:t>
            </a:r>
            <a:r>
              <a:rPr lang="en-US" sz="2400" dirty="0"/>
              <a:t>Adjusts Information Gain by the entropy of the partitioning (</a:t>
            </a:r>
            <a:r>
              <a:rPr lang="en-US" sz="2400" dirty="0" err="1"/>
              <a:t>SplitINFO</a:t>
            </a:r>
            <a:r>
              <a:rPr lang="en-US" sz="2400" dirty="0"/>
              <a:t>). Higher entropy partitioning (large number of small partitions) is penalized! </a:t>
            </a:r>
          </a:p>
          <a:p>
            <a:pPr marL="0" indent="0">
              <a:buNone/>
            </a:pPr>
            <a:r>
              <a:rPr lang="en-US" sz="2400" dirty="0">
                <a:sym typeface="Wingdings" panose="05000000000000000000" pitchFamily="2" charset="2"/>
              </a:rPr>
              <a:t></a:t>
            </a:r>
            <a:r>
              <a:rPr lang="en-US" sz="2400" dirty="0"/>
              <a:t> Designed to overcome the disadvantage of Information Gain </a:t>
            </a:r>
          </a:p>
        </p:txBody>
      </p:sp>
      <p:sp>
        <p:nvSpPr>
          <p:cNvPr id="4" name="AutoShape 2" descr="II = - (\sum \frac{|D_j|}{|D|} * \log_2\frac{|D_j|}{|D|})">
            <a:extLst>
              <a:ext uri="{FF2B5EF4-FFF2-40B4-BE49-F238E27FC236}">
                <a16:creationId xmlns:a16="http://schemas.microsoft.com/office/drawing/2014/main" id="{1DF1205C-7770-2CFE-8A7F-75A421B5E6E5}"/>
              </a:ext>
            </a:extLst>
          </p:cNvPr>
          <p:cNvSpPr>
            <a:spLocks noChangeAspect="1" noChangeArrowheads="1"/>
          </p:cNvSpPr>
          <p:nvPr/>
        </p:nvSpPr>
        <p:spPr bwMode="auto">
          <a:xfrm>
            <a:off x="4964652" y="3351090"/>
            <a:ext cx="2247900" cy="333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I = - (\sum \frac{|D_j|}{|D|} * \log_2\frac{|D_j|}{|D|})">
            <a:extLst>
              <a:ext uri="{FF2B5EF4-FFF2-40B4-BE49-F238E27FC236}">
                <a16:creationId xmlns:a16="http://schemas.microsoft.com/office/drawing/2014/main" id="{D771B218-A0F9-8E32-9004-05905A535E83}"/>
              </a:ext>
            </a:extLst>
          </p:cNvPr>
          <p:cNvSpPr>
            <a:spLocks noChangeAspect="1" noChangeArrowheads="1"/>
          </p:cNvSpPr>
          <p:nvPr/>
        </p:nvSpPr>
        <p:spPr bwMode="auto">
          <a:xfrm>
            <a:off x="5117052" y="3503490"/>
            <a:ext cx="2247900" cy="333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6142429-FF1A-D462-DAF0-A3CED6043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393" y="787517"/>
            <a:ext cx="4040172" cy="1015720"/>
          </a:xfrm>
          <a:prstGeom prst="rect">
            <a:avLst/>
          </a:prstGeom>
        </p:spPr>
      </p:pic>
      <p:sp>
        <p:nvSpPr>
          <p:cNvPr id="8" name="AutoShape 6" descr="\begin{aligned}II &amp;= - (\frac{35}{100} * \log_2 \frac{35}{100} + \frac{65}{100} * \log_2 \frac{65}{100}) \\    &amp;\approx 0.93\end{aligned}">
            <a:extLst>
              <a:ext uri="{FF2B5EF4-FFF2-40B4-BE49-F238E27FC236}">
                <a16:creationId xmlns:a16="http://schemas.microsoft.com/office/drawing/2014/main" id="{DDAB5AA3-98AE-07C7-856F-1E0651DA447A}"/>
              </a:ext>
            </a:extLst>
          </p:cNvPr>
          <p:cNvSpPr>
            <a:spLocks noChangeAspect="1" noChangeArrowheads="1"/>
          </p:cNvSpPr>
          <p:nvPr/>
        </p:nvSpPr>
        <p:spPr bwMode="auto">
          <a:xfrm>
            <a:off x="4329113" y="3100388"/>
            <a:ext cx="3533775" cy="65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126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B687A-CABE-B0C2-7CB8-2567420EE4D2}"/>
              </a:ext>
            </a:extLst>
          </p:cNvPr>
          <p:cNvSpPr>
            <a:spLocks noGrp="1"/>
          </p:cNvSpPr>
          <p:nvPr>
            <p:ph idx="1"/>
          </p:nvPr>
        </p:nvSpPr>
        <p:spPr>
          <a:xfrm>
            <a:off x="230819" y="257452"/>
            <a:ext cx="11780668" cy="6418556"/>
          </a:xfrm>
        </p:spPr>
        <p:txBody>
          <a:bodyPr/>
          <a:lstStyle/>
          <a:p>
            <a:pPr marL="0" indent="0">
              <a:buNone/>
            </a:pPr>
            <a:r>
              <a:rPr lang="en-US" b="1" dirty="0"/>
              <a:t>Classification Trees:</a:t>
            </a:r>
          </a:p>
          <a:p>
            <a:pPr marL="0" indent="0">
              <a:buNone/>
            </a:pPr>
            <a:r>
              <a:rPr lang="en-US" sz="2400" dirty="0"/>
              <a:t>1) Establish the Target Classification Attribute </a:t>
            </a:r>
          </a:p>
          <a:p>
            <a:pPr marL="0" indent="0">
              <a:buNone/>
            </a:pPr>
            <a:r>
              <a:rPr lang="en-US" sz="2400" dirty="0"/>
              <a:t>2) Compute Classification Entropy </a:t>
            </a:r>
          </a:p>
          <a:p>
            <a:pPr marL="0" indent="0">
              <a:buNone/>
            </a:pPr>
            <a:r>
              <a:rPr lang="en-US" sz="2400" dirty="0"/>
              <a:t>3) For each attribute , calculate IG using the classification attribute.</a:t>
            </a:r>
          </a:p>
          <a:p>
            <a:pPr marL="0" indent="0">
              <a:buNone/>
            </a:pPr>
            <a:r>
              <a:rPr lang="en-US" sz="2400" dirty="0"/>
              <a:t>4) Select attribute with the highest IG to be the next Node in the tree (starting from the Root node) </a:t>
            </a:r>
          </a:p>
          <a:p>
            <a:pPr marL="0" indent="0">
              <a:buNone/>
            </a:pPr>
            <a:r>
              <a:rPr lang="en-US" sz="2400" dirty="0"/>
              <a:t>5) Remove the Node Attribute, creating reduced table RS </a:t>
            </a:r>
          </a:p>
          <a:p>
            <a:pPr marL="0" indent="0">
              <a:buNone/>
            </a:pPr>
            <a:r>
              <a:rPr lang="en-US" sz="2400" dirty="0"/>
              <a:t>6) Repeat steps 3-5 until all attributes have been used, or the same classification value remains for all rows in the reduced table</a:t>
            </a:r>
          </a:p>
        </p:txBody>
      </p:sp>
    </p:spTree>
    <p:extLst>
      <p:ext uri="{BB962C8B-B14F-4D97-AF65-F5344CB8AC3E}">
        <p14:creationId xmlns:p14="http://schemas.microsoft.com/office/powerpoint/2010/main" val="424826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2268</Words>
  <Application>Microsoft Office PowerPoint</Application>
  <PresentationFormat>Widescreen</PresentationFormat>
  <Paragraphs>194</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Algerian</vt:lpstr>
      <vt:lpstr>Arial</vt:lpstr>
      <vt:lpstr>Calibri</vt:lpstr>
      <vt:lpstr>Calibri Light</vt:lpstr>
      <vt:lpstr>inter-regular</vt:lpstr>
      <vt:lpstr>Söhne</vt:lpstr>
      <vt:lpstr>Söhne Mono</vt:lpstr>
      <vt:lpstr>Wingdings</vt:lpstr>
      <vt:lpstr>Office Theme</vt:lpstr>
      <vt:lpstr> Decision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Srilakshmi Dasari</dc:creator>
  <cp:lastModifiedBy>Srilakshmi Dasari</cp:lastModifiedBy>
  <cp:revision>2</cp:revision>
  <dcterms:created xsi:type="dcterms:W3CDTF">2023-02-14T05:33:38Z</dcterms:created>
  <dcterms:modified xsi:type="dcterms:W3CDTF">2023-02-17T18:12:46Z</dcterms:modified>
</cp:coreProperties>
</file>