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8"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tif"/><Relationship Id="rId3" Type="http://schemas.openxmlformats.org/officeDocument/2006/relationships/image" Target="../media/image4.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t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7.tif"/><Relationship Id="rId4" Type="http://schemas.openxmlformats.org/officeDocument/2006/relationships/image" Target="../media/image8.tif"/></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94" name="Picture 3" descr="Picture 3"/>
          <p:cNvPicPr>
            <a:picLocks noChangeAspect="1"/>
          </p:cNvPicPr>
          <p:nvPr/>
        </p:nvPicPr>
        <p:blipFill>
          <a:blip r:embed="rId2">
            <a:extLst/>
          </a:blip>
          <a:stretch>
            <a:fillRect/>
          </a:stretch>
        </p:blipFill>
        <p:spPr>
          <a:xfrm>
            <a:off x="0" y="5863771"/>
            <a:ext cx="1654627" cy="994233"/>
          </a:xfrm>
          <a:prstGeom prst="rect">
            <a:avLst/>
          </a:prstGeom>
          <a:ln w="12700">
            <a:miter lim="400000"/>
          </a:ln>
        </p:spPr>
      </p:pic>
      <p:sp>
        <p:nvSpPr>
          <p:cNvPr id="95" name="G2M insight for Cab Investment firm"/>
          <p:cNvSpPr txBox="1"/>
          <p:nvPr/>
        </p:nvSpPr>
        <p:spPr>
          <a:xfrm>
            <a:off x="3388642" y="2140069"/>
            <a:ext cx="6303887" cy="1094741"/>
          </a:xfrm>
          <a:prstGeom prst="rect">
            <a:avLst/>
          </a:prstGeom>
          <a:solidFill>
            <a:schemeClr val="accent2"/>
          </a:solidFill>
          <a:ln w="12700">
            <a:solidFill>
              <a:srgbClr val="AD5B24"/>
            </a:solidFill>
            <a:miter/>
          </a:ln>
          <a:extLst>
            <a:ext uri="{C572A759-6A51-4108-AA02-DFA0A04FC94B}">
              <ma14:wrappingTextBoxFlag xmlns:ma14="http://schemas.microsoft.com/office/mac/drawingml/2011/main" val="1"/>
            </a:ext>
          </a:extLst>
        </p:spPr>
        <p:txBody>
          <a:bodyPr wrap="none" lIns="45719" rIns="45719">
            <a:spAutoFit/>
          </a:bodyPr>
          <a:lstStyle>
            <a:lvl1pPr>
              <a:defRPr sz="3300">
                <a:solidFill>
                  <a:srgbClr val="FFFFFF"/>
                </a:solidFill>
              </a:defRPr>
            </a:lvl1pPr>
          </a:lstStyle>
          <a:p>
            <a:pPr/>
            <a:r>
              <a:t>G2M insight for Cab Investment firm</a:t>
            </a:r>
          </a:p>
        </p:txBody>
      </p:sp>
      <p:sp>
        <p:nvSpPr>
          <p:cNvPr id="96" name="March- 21 -2-2023"/>
          <p:cNvSpPr txBox="1"/>
          <p:nvPr/>
        </p:nvSpPr>
        <p:spPr>
          <a:xfrm>
            <a:off x="5318974" y="4481839"/>
            <a:ext cx="2443223" cy="434341"/>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300">
                <a:solidFill>
                  <a:srgbClr val="FFFFFF"/>
                </a:solidFill>
                <a:latin typeface="Cambria"/>
                <a:ea typeface="Cambria"/>
                <a:cs typeface="Cambria"/>
                <a:sym typeface="Cambria"/>
              </a:defRPr>
            </a:lvl1pPr>
          </a:lstStyle>
          <a:p>
            <a:pPr/>
            <a:r>
              <a:t>March- 21 -2-2023</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9" name="Image" descr="Image"/>
          <p:cNvPicPr>
            <a:picLocks noChangeAspect="1"/>
          </p:cNvPicPr>
          <p:nvPr/>
        </p:nvPicPr>
        <p:blipFill>
          <a:blip r:embed="rId2">
            <a:extLst/>
          </a:blip>
          <a:stretch>
            <a:fillRect/>
          </a:stretch>
        </p:blipFill>
        <p:spPr>
          <a:xfrm>
            <a:off x="2125144" y="2724167"/>
            <a:ext cx="7941712" cy="4164763"/>
          </a:xfrm>
          <a:prstGeom prst="rect">
            <a:avLst/>
          </a:prstGeom>
          <a:ln w="12700">
            <a:miter lim="400000"/>
          </a:ln>
        </p:spPr>
      </p:pic>
      <p:sp>
        <p:nvSpPr>
          <p:cNvPr id="130" name="Overall, the data shows that Yellow Cab has a strong presence in most of the cities recorded in the dataset, while Pink Cab has a smaller market share in these cities. However, there are a few cities where Pink Cab has a relatively larger market share co"/>
          <p:cNvSpPr txBox="1"/>
          <p:nvPr/>
        </p:nvSpPr>
        <p:spPr>
          <a:xfrm>
            <a:off x="1182782" y="49356"/>
            <a:ext cx="9216836" cy="2612110"/>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45719" rIns="45719">
            <a:spAutoFit/>
          </a:bodyPr>
          <a:lstStyle/>
          <a:p>
            <a:pPr algn="just" defTabSz="355600">
              <a:defRPr>
                <a:solidFill>
                  <a:srgbClr val="FFFFFF"/>
                </a:solidFill>
                <a:latin typeface="Cambria"/>
                <a:ea typeface="Cambria"/>
                <a:cs typeface="Cambria"/>
                <a:sym typeface="Cambria"/>
              </a:defRPr>
            </a:pPr>
            <a:r>
              <a:t>Overall, the data shows that Yellow Cab has a strong presence in most of the cities recorded in the dataset, while Pink Cab has a smaller market share in these cities. However, there are a few cities where Pink Cab has a relatively larger market share compared to Yellow Cab. These cities include Nashville, Pittsburgh, and Sacramento.</a:t>
            </a:r>
          </a:p>
          <a:p>
            <a:pPr algn="just" defTabSz="355600">
              <a:defRPr>
                <a:solidFill>
                  <a:srgbClr val="FFFFFF"/>
                </a:solidFill>
                <a:latin typeface="Cambria"/>
                <a:ea typeface="Cambria"/>
                <a:cs typeface="Cambria"/>
                <a:sym typeface="Cambria"/>
              </a:defRPr>
            </a:pPr>
            <a:r>
              <a:t>Therefore, based on the data provided, we can conclude that Yellow Cab has a larger market share than Pink Cab in the cab industry.</a:t>
            </a:r>
          </a:p>
          <a:p>
            <a:pPr algn="ctr" defTabSz="355600">
              <a:spcBef>
                <a:spcPts val="200"/>
              </a:spcBef>
              <a:defRPr b="1">
                <a:latin typeface="Helvetica Neue"/>
                <a:ea typeface="Helvetica Neue"/>
                <a:cs typeface="Helvetica Neue"/>
                <a:sym typeface="Helvetica Neue"/>
              </a:defRPr>
            </a:pPr>
          </a:p>
          <a:p>
            <a:pPr algn="ctr" defTabSz="355600">
              <a:spcBef>
                <a:spcPts val="200"/>
              </a:spcBef>
              <a:defRPr b="1">
                <a:latin typeface="Helvetica Neue"/>
                <a:ea typeface="Helvetica Neue"/>
                <a:cs typeface="Helvetica Neue"/>
                <a:sym typeface="Helvetica Neue"/>
              </a:defRPr>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2" name="Image" descr="Image"/>
          <p:cNvPicPr>
            <a:picLocks noChangeAspect="1"/>
          </p:cNvPicPr>
          <p:nvPr/>
        </p:nvPicPr>
        <p:blipFill>
          <a:blip r:embed="rId2">
            <a:extLst/>
          </a:blip>
          <a:stretch>
            <a:fillRect/>
          </a:stretch>
        </p:blipFill>
        <p:spPr>
          <a:xfrm>
            <a:off x="656271" y="3899033"/>
            <a:ext cx="5519792" cy="2553248"/>
          </a:xfrm>
          <a:prstGeom prst="rect">
            <a:avLst/>
          </a:prstGeom>
          <a:ln w="12700">
            <a:miter lim="400000"/>
          </a:ln>
        </p:spPr>
      </p:pic>
      <p:pic>
        <p:nvPicPr>
          <p:cNvPr id="133" name="Image" descr="Image"/>
          <p:cNvPicPr>
            <a:picLocks noChangeAspect="1"/>
          </p:cNvPicPr>
          <p:nvPr/>
        </p:nvPicPr>
        <p:blipFill>
          <a:blip r:embed="rId3">
            <a:extLst/>
          </a:blip>
          <a:stretch>
            <a:fillRect/>
          </a:stretch>
        </p:blipFill>
        <p:spPr>
          <a:xfrm>
            <a:off x="7653605" y="3181432"/>
            <a:ext cx="3204178" cy="3393628"/>
          </a:xfrm>
          <a:prstGeom prst="rect">
            <a:avLst/>
          </a:prstGeom>
          <a:ln w="12700">
            <a:miter lim="400000"/>
          </a:ln>
        </p:spPr>
      </p:pic>
      <p:sp>
        <p:nvSpPr>
          <p:cNvPr id="134" name="Credit card is the most popular payment mode, followed by cash. Therefore, providingcashless payment options may be a way to attract more customers."/>
          <p:cNvSpPr txBox="1"/>
          <p:nvPr/>
        </p:nvSpPr>
        <p:spPr>
          <a:xfrm>
            <a:off x="7526605" y="1336094"/>
            <a:ext cx="3875492" cy="1424941"/>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45719" rIns="45719">
            <a:spAutoFit/>
          </a:bodyPr>
          <a:lstStyle>
            <a:lvl1pPr marL="513644" indent="-513644" algn="just" defTabSz="355600">
              <a:buSzPct val="100000"/>
              <a:buFont typeface="Menlo Regular"/>
              <a:buChar char="•"/>
              <a:defRPr>
                <a:solidFill>
                  <a:srgbClr val="FFFFFF"/>
                </a:solidFill>
                <a:latin typeface="Cambria"/>
                <a:ea typeface="Cambria"/>
                <a:cs typeface="Cambria"/>
                <a:sym typeface="Cambria"/>
              </a:defRPr>
            </a:lvl1pPr>
          </a:lstStyle>
          <a:p>
            <a:pPr/>
            <a:r>
              <a:t>Credit card is the most popular payment mode, followed by cash. Therefore, providingcashless payment options may be a way to attract more customers.</a:t>
            </a:r>
          </a:p>
        </p:txBody>
      </p:sp>
      <p:sp>
        <p:nvSpPr>
          <p:cNvPr id="135" name="Based on the provided graph, it appears that Yellow Cab has more transactions than Pink Cab, but it is important to consider other metrics as well before making a final decision."/>
          <p:cNvSpPr txBox="1"/>
          <p:nvPr/>
        </p:nvSpPr>
        <p:spPr>
          <a:xfrm>
            <a:off x="1181184" y="1313895"/>
            <a:ext cx="5047910" cy="1424941"/>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45719" rIns="45719">
            <a:spAutoFit/>
          </a:bodyPr>
          <a:lstStyle/>
          <a:p>
            <a:pPr algn="ctr" defTabSz="355600">
              <a:spcBef>
                <a:spcPts val="200"/>
              </a:spcBef>
              <a:defRPr b="1" sz="1600">
                <a:latin typeface="Helvetica Neue"/>
                <a:ea typeface="Helvetica Neue"/>
                <a:cs typeface="Helvetica Neue"/>
                <a:sym typeface="Helvetica Neue"/>
              </a:defRPr>
            </a:pPr>
          </a:p>
          <a:p>
            <a:pPr algn="just" defTabSz="355600">
              <a:defRPr>
                <a:solidFill>
                  <a:srgbClr val="FFFFFF"/>
                </a:solidFill>
                <a:latin typeface="Cambria"/>
                <a:ea typeface="Cambria"/>
                <a:cs typeface="Cambria"/>
                <a:sym typeface="Cambria"/>
              </a:defRPr>
            </a:pPr>
            <a:r>
              <a:t>Based on the provided graph, it appears that Yellow Cab has more transactions than Pink Cab, but it is important to consider other metrics as well before making a final decision.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7" name="Image" descr="Image"/>
          <p:cNvPicPr>
            <a:picLocks noChangeAspect="1"/>
          </p:cNvPicPr>
          <p:nvPr/>
        </p:nvPicPr>
        <p:blipFill>
          <a:blip r:embed="rId2">
            <a:extLst/>
          </a:blip>
          <a:stretch>
            <a:fillRect/>
          </a:stretch>
        </p:blipFill>
        <p:spPr>
          <a:xfrm>
            <a:off x="2685821" y="2293189"/>
            <a:ext cx="8010584" cy="5069271"/>
          </a:xfrm>
          <a:prstGeom prst="rect">
            <a:avLst/>
          </a:prstGeom>
          <a:ln w="12700">
            <a:miter lim="400000"/>
          </a:ln>
        </p:spPr>
      </p:pic>
      <p:sp>
        <p:nvSpPr>
          <p:cNvPr id="138" name="According to the graph, the yellow cab has a larger market share than the pink cab."/>
          <p:cNvSpPr txBox="1"/>
          <p:nvPr/>
        </p:nvSpPr>
        <p:spPr>
          <a:xfrm>
            <a:off x="2953873" y="1156248"/>
            <a:ext cx="8120322" cy="358141"/>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latin typeface="Cambria"/>
                <a:ea typeface="Cambria"/>
                <a:cs typeface="Cambria"/>
                <a:sym typeface="Cambria"/>
              </a:defRPr>
            </a:lvl1pPr>
          </a:lstStyle>
          <a:p>
            <a:pPr/>
            <a:r>
              <a:t>According to the graph, the yellow cab has a larger market share than the pink cab.</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0" name="Image" descr="Image"/>
          <p:cNvPicPr>
            <a:picLocks noChangeAspect="1"/>
          </p:cNvPicPr>
          <p:nvPr/>
        </p:nvPicPr>
        <p:blipFill>
          <a:blip r:embed="rId2">
            <a:extLst/>
          </a:blip>
          <a:stretch>
            <a:fillRect/>
          </a:stretch>
        </p:blipFill>
        <p:spPr>
          <a:xfrm>
            <a:off x="5208997" y="1443080"/>
            <a:ext cx="5786401" cy="4305002"/>
          </a:xfrm>
          <a:prstGeom prst="rect">
            <a:avLst/>
          </a:prstGeom>
          <a:ln w="12700">
            <a:miter lim="400000"/>
          </a:ln>
        </p:spPr>
      </p:pic>
      <p:sp>
        <p:nvSpPr>
          <p:cNvPr id="141" name="Both Cab companies has the same median distance traveled.…"/>
          <p:cNvSpPr txBox="1"/>
          <p:nvPr/>
        </p:nvSpPr>
        <p:spPr>
          <a:xfrm>
            <a:off x="211956" y="2749761"/>
            <a:ext cx="4833747" cy="1691641"/>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45719" rIns="45719">
            <a:spAutoFit/>
          </a:bodyPr>
          <a:lstStyle/>
          <a:p>
            <a:pPr algn="just" defTabSz="355600">
              <a:defRPr>
                <a:solidFill>
                  <a:srgbClr val="FFFFFF"/>
                </a:solidFill>
                <a:latin typeface="Cambria"/>
                <a:ea typeface="Cambria"/>
                <a:cs typeface="Cambria"/>
                <a:sym typeface="Cambria"/>
              </a:defRPr>
            </a:pPr>
            <a:r>
              <a:t>Both Cab companies has the same median distance traveled. </a:t>
            </a:r>
          </a:p>
          <a:p>
            <a:pPr algn="just" defTabSz="355600">
              <a:defRPr>
                <a:solidFill>
                  <a:srgbClr val="FFFFFF"/>
                </a:solidFill>
                <a:latin typeface="Cambria"/>
                <a:ea typeface="Cambria"/>
                <a:cs typeface="Cambria"/>
                <a:sym typeface="Cambria"/>
              </a:defRPr>
            </a:pPr>
            <a:r>
              <a:t>Yellow Cab has a higher Cab expenses overall. The median price charged by Pink Cab is lower than it's rival company. The profit of Yellow Cab</a:t>
            </a:r>
          </a:p>
          <a:p>
            <a:pPr algn="just" defTabSz="355600">
              <a:defRPr>
                <a:solidFill>
                  <a:srgbClr val="FFFFFF"/>
                </a:solidFill>
                <a:latin typeface="Cambria"/>
                <a:ea typeface="Cambria"/>
                <a:cs typeface="Cambria"/>
                <a:sym typeface="Cambria"/>
              </a:defRPr>
            </a:pPr>
            <a:r>
              <a:t>is significantly higher.</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3" name="Picture 3" descr="Picture 3"/>
          <p:cNvPicPr>
            <a:picLocks noChangeAspect="1"/>
          </p:cNvPicPr>
          <p:nvPr/>
        </p:nvPicPr>
        <p:blipFill>
          <a:blip r:embed="rId2">
            <a:extLst/>
          </a:blip>
          <a:stretch>
            <a:fillRect/>
          </a:stretch>
        </p:blipFill>
        <p:spPr>
          <a:xfrm>
            <a:off x="0" y="5863771"/>
            <a:ext cx="1654627" cy="994233"/>
          </a:xfrm>
          <a:prstGeom prst="rect">
            <a:avLst/>
          </a:prstGeom>
          <a:ln w="12700">
            <a:miter lim="400000"/>
          </a:ln>
        </p:spPr>
      </p:pic>
      <p:pic>
        <p:nvPicPr>
          <p:cNvPr id="144" name="Image" descr="Image"/>
          <p:cNvPicPr>
            <a:picLocks noChangeAspect="1"/>
          </p:cNvPicPr>
          <p:nvPr/>
        </p:nvPicPr>
        <p:blipFill>
          <a:blip r:embed="rId3">
            <a:extLst/>
          </a:blip>
          <a:stretch>
            <a:fillRect/>
          </a:stretch>
        </p:blipFill>
        <p:spPr>
          <a:xfrm>
            <a:off x="6123468" y="1297956"/>
            <a:ext cx="5502477" cy="4262088"/>
          </a:xfrm>
          <a:prstGeom prst="rect">
            <a:avLst/>
          </a:prstGeom>
          <a:ln w="12700">
            <a:miter lim="400000"/>
          </a:ln>
        </p:spPr>
      </p:pic>
      <p:sp>
        <p:nvSpPr>
          <p:cNvPr id="145" name="According to the graph, age groups 18 to 30 have high taxi usage, followed by age groups 30 to 40."/>
          <p:cNvSpPr txBox="1"/>
          <p:nvPr/>
        </p:nvSpPr>
        <p:spPr>
          <a:xfrm>
            <a:off x="7136861" y="261339"/>
            <a:ext cx="4206876" cy="891541"/>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latin typeface="Cambria"/>
                <a:ea typeface="Cambria"/>
                <a:cs typeface="Cambria"/>
                <a:sym typeface="Cambria"/>
              </a:defRPr>
            </a:lvl1pPr>
          </a:lstStyle>
          <a:p>
            <a:pPr/>
            <a:r>
              <a:t>According to the graph, age groups 18 to 30 have high taxi usage, followed by age groups 30 to 40.</a:t>
            </a:r>
          </a:p>
        </p:txBody>
      </p:sp>
      <p:pic>
        <p:nvPicPr>
          <p:cNvPr id="146" name="Image" descr="Image"/>
          <p:cNvPicPr>
            <a:picLocks noChangeAspect="1"/>
          </p:cNvPicPr>
          <p:nvPr/>
        </p:nvPicPr>
        <p:blipFill>
          <a:blip r:embed="rId4">
            <a:extLst/>
          </a:blip>
          <a:stretch>
            <a:fillRect/>
          </a:stretch>
        </p:blipFill>
        <p:spPr>
          <a:xfrm>
            <a:off x="747493" y="2472574"/>
            <a:ext cx="5293851" cy="2741339"/>
          </a:xfrm>
          <a:prstGeom prst="rect">
            <a:avLst/>
          </a:prstGeom>
          <a:ln w="12700">
            <a:miter lim="400000"/>
          </a:ln>
        </p:spPr>
      </p:pic>
      <p:sp>
        <p:nvSpPr>
          <p:cNvPr id="147" name="Most customers are males.in the age group of 18-30, followed by males in the age group of 31-40"/>
          <p:cNvSpPr txBox="1"/>
          <p:nvPr/>
        </p:nvSpPr>
        <p:spPr>
          <a:xfrm>
            <a:off x="1116155" y="473201"/>
            <a:ext cx="4556527" cy="923240"/>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45719" rIns="45719">
            <a:spAutoFit/>
          </a:bodyPr>
          <a:lstStyle>
            <a:lvl1pPr defTabSz="355600">
              <a:defRPr>
                <a:solidFill>
                  <a:srgbClr val="FFFFFF"/>
                </a:solidFill>
                <a:latin typeface="Helvetica Neue"/>
                <a:ea typeface="Helvetica Neue"/>
                <a:cs typeface="Helvetica Neue"/>
                <a:sym typeface="Helvetica Neue"/>
              </a:defRPr>
            </a:lvl1pPr>
          </a:lstStyle>
          <a:p>
            <a:pPr/>
            <a:r>
              <a:t>Most customers are males.in the age group of 18-30, followed by males in the age group of 31-40</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9" name="Image" descr="Image"/>
          <p:cNvPicPr>
            <a:picLocks noChangeAspect="1"/>
          </p:cNvPicPr>
          <p:nvPr/>
        </p:nvPicPr>
        <p:blipFill>
          <a:blip r:embed="rId2">
            <a:extLst/>
          </a:blip>
          <a:stretch>
            <a:fillRect/>
          </a:stretch>
        </p:blipFill>
        <p:spPr>
          <a:xfrm>
            <a:off x="2314817" y="1375355"/>
            <a:ext cx="5939799" cy="5430831"/>
          </a:xfrm>
          <a:prstGeom prst="rect">
            <a:avLst/>
          </a:prstGeom>
          <a:ln w="12700">
            <a:miter lim="400000"/>
          </a:ln>
        </p:spPr>
      </p:pic>
      <p:sp>
        <p:nvSpPr>
          <p:cNvPr id="150" name="Hi ghly correlated variables to price_charged are - KM_Travelled,costof trip,profit"/>
          <p:cNvSpPr txBox="1"/>
          <p:nvPr/>
        </p:nvSpPr>
        <p:spPr>
          <a:xfrm>
            <a:off x="1568737" y="518843"/>
            <a:ext cx="7952443" cy="358141"/>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latin typeface="Cambria"/>
                <a:ea typeface="Cambria"/>
                <a:cs typeface="Cambria"/>
                <a:sym typeface="Cambria"/>
              </a:defRPr>
            </a:lvl1pPr>
          </a:lstStyle>
          <a:p>
            <a:pPr/>
            <a:r>
              <a:t>Hi ghly correlated variables to price_charged are - KM_Travelled,costof trip,profit</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2" name="Picture 3" descr="Picture 3"/>
          <p:cNvPicPr>
            <a:picLocks noChangeAspect="1"/>
          </p:cNvPicPr>
          <p:nvPr/>
        </p:nvPicPr>
        <p:blipFill>
          <a:blip r:embed="rId2">
            <a:extLst/>
          </a:blip>
          <a:stretch>
            <a:fillRect/>
          </a:stretch>
        </p:blipFill>
        <p:spPr>
          <a:xfrm>
            <a:off x="0" y="5863771"/>
            <a:ext cx="1654627" cy="994233"/>
          </a:xfrm>
          <a:prstGeom prst="rect">
            <a:avLst/>
          </a:prstGeom>
          <a:ln w="12700">
            <a:miter lim="400000"/>
          </a:ln>
        </p:spPr>
      </p:pic>
      <p:sp>
        <p:nvSpPr>
          <p:cNvPr id="153" name="EDA Summary"/>
          <p:cNvSpPr txBox="1"/>
          <p:nvPr/>
        </p:nvSpPr>
        <p:spPr>
          <a:xfrm>
            <a:off x="4677309" y="61574"/>
            <a:ext cx="2297818" cy="101473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lnSpc>
                <a:spcPct val="90000"/>
              </a:lnSpc>
              <a:spcBef>
                <a:spcPts val="1000"/>
              </a:spcBef>
              <a:defRPr sz="2800">
                <a:solidFill>
                  <a:srgbClr val="FF6600"/>
                </a:solidFill>
                <a:latin typeface="Cambria"/>
                <a:ea typeface="Cambria"/>
                <a:cs typeface="Cambria"/>
                <a:sym typeface="Cambria"/>
              </a:defRPr>
            </a:lvl1pPr>
          </a:lstStyle>
          <a:p>
            <a:pPr/>
            <a:r>
              <a:t>EDA Summary</a:t>
            </a:r>
          </a:p>
        </p:txBody>
      </p:sp>
      <p:sp>
        <p:nvSpPr>
          <p:cNvPr id="154" name="The provided data consists of 4 individual datasets: Cab_Data.csv, Customer_ID.csv, Transaction_ID.csv, and City.csv. The data covers the time period from January 31st, 2016 to December 31st, 2018, and contains information on two cab companies, their tra"/>
          <p:cNvSpPr txBox="1"/>
          <p:nvPr/>
        </p:nvSpPr>
        <p:spPr>
          <a:xfrm>
            <a:off x="2186286" y="879116"/>
            <a:ext cx="9326986" cy="5692141"/>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45719" rIns="45719">
            <a:spAutoFit/>
          </a:bodyPr>
          <a:lstStyle/>
          <a:p>
            <a:pPr algn="just" defTabSz="355600">
              <a:defRPr>
                <a:latin typeface="Cambria"/>
                <a:ea typeface="Cambria"/>
                <a:cs typeface="Cambria"/>
                <a:sym typeface="Cambria"/>
              </a:defRPr>
            </a:pPr>
            <a:r>
              <a:t>T</a:t>
            </a:r>
            <a:r>
              <a:rPr>
                <a:solidFill>
                  <a:srgbClr val="FFFFFF"/>
                </a:solidFill>
              </a:rPr>
              <a:t>he provided data consists of 4 individual datasets: Cab_Data.csv, Customer_ID.csv, Transaction_ID.csv, and City.csv. The data covers the time period from January 31st, 2016 to December 31st, 2018, and contains information on two cab companies, their transactions, customer demographics, payment mode, and the list of US cities, their population and number of cab users.</a:t>
            </a:r>
            <a:endParaRPr>
              <a:solidFill>
                <a:srgbClr val="FFFFFF"/>
              </a:solidFill>
            </a:endParaRPr>
          </a:p>
          <a:p>
            <a:pPr algn="just" defTabSz="355600">
              <a:defRPr>
                <a:solidFill>
                  <a:srgbClr val="FFFFFF"/>
                </a:solidFill>
                <a:latin typeface="Cambria"/>
                <a:ea typeface="Cambria"/>
                <a:cs typeface="Cambria"/>
                <a:sym typeface="Cambria"/>
              </a:defRPr>
            </a:pPr>
            <a:r>
              <a:t>Exploratory data analysis (EDA) was performed on the provided data. In the Cab_Data.csv dataset, it was observed that the distance traveled by cabs ranges from 0 to 99.99 km, with a mean distance of 22.95 km. The dataset also contains information on the duration of the ride, the fare charged, and the company that provided the ride. The Customer_ID.csv dataset contains customer demographics, such as age, gender, and income range, for each unique identifier. The Transaction_ID.csv dataset links the transactions to customer IDs and payment mode, and the City.csv dataset provides information on the population and number of cab users for each city.</a:t>
            </a:r>
          </a:p>
          <a:p>
            <a:pPr algn="just" defTabSz="355600">
              <a:defRPr>
                <a:solidFill>
                  <a:srgbClr val="FFFFFF"/>
                </a:solidFill>
                <a:latin typeface="Cambria"/>
                <a:ea typeface="Cambria"/>
                <a:cs typeface="Cambria"/>
                <a:sym typeface="Cambria"/>
              </a:defRPr>
            </a:pPr>
            <a:r>
              <a:t>In addition to the individual dataset analysis, the data was also merged to gain insights on the relationship between the different variables. It was observed that there is a positive correlation between the distance traveled and the fare charged, and a negative correlation between the duration of the ride and the fare charged. The merged data also provided information on the market share of the two cab companies, and their performance over time.</a:t>
            </a:r>
          </a:p>
          <a:p>
            <a:pPr algn="just" defTabSz="355600">
              <a:defRPr>
                <a:solidFill>
                  <a:srgbClr val="FFFFFF"/>
                </a:solidFill>
                <a:latin typeface="Cambria"/>
                <a:ea typeface="Cambria"/>
                <a:cs typeface="Cambria"/>
                <a:sym typeface="Cambria"/>
              </a:defRPr>
            </a:pPr>
            <a:r>
              <a:t>Based on the EDA, recommendations can be made to XYZ's executive team on which cab company would be a better investment, based on factors such as market share. performance over time, and customer demographics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6" name="Picture 3" descr="Picture 3"/>
          <p:cNvPicPr>
            <a:picLocks noChangeAspect="1"/>
          </p:cNvPicPr>
          <p:nvPr/>
        </p:nvPicPr>
        <p:blipFill>
          <a:blip r:embed="rId2">
            <a:extLst/>
          </a:blip>
          <a:stretch>
            <a:fillRect/>
          </a:stretch>
        </p:blipFill>
        <p:spPr>
          <a:xfrm>
            <a:off x="0" y="5863771"/>
            <a:ext cx="1654627" cy="994233"/>
          </a:xfrm>
          <a:prstGeom prst="rect">
            <a:avLst/>
          </a:prstGeom>
          <a:ln w="12700">
            <a:miter lim="400000"/>
          </a:ln>
        </p:spPr>
      </p:pic>
      <p:sp>
        <p:nvSpPr>
          <p:cNvPr id="157" name="Based on the analysis, the following actionable insights can be provided"/>
          <p:cNvSpPr txBox="1"/>
          <p:nvPr/>
        </p:nvSpPr>
        <p:spPr>
          <a:xfrm>
            <a:off x="2377713" y="504987"/>
            <a:ext cx="7436574" cy="370841"/>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355600">
              <a:defRPr sz="1900">
                <a:solidFill>
                  <a:srgbClr val="FFFFFF"/>
                </a:solidFill>
                <a:latin typeface="Cambria"/>
                <a:ea typeface="Cambria"/>
                <a:cs typeface="Cambria"/>
                <a:sym typeface="Cambria"/>
              </a:defRPr>
            </a:lvl1pPr>
          </a:lstStyle>
          <a:p>
            <a:pPr/>
            <a:r>
              <a:t>Based on the analysis, the following actionable insights can be provided</a:t>
            </a:r>
          </a:p>
        </p:txBody>
      </p:sp>
      <p:sp>
        <p:nvSpPr>
          <p:cNvPr id="158" name="Yellow cab has higher trip distance and fare as compared to Pink cab . Therefore, Yellow cab  may be a better investment option for XYZ.…"/>
          <p:cNvSpPr txBox="1"/>
          <p:nvPr/>
        </p:nvSpPr>
        <p:spPr>
          <a:xfrm>
            <a:off x="2342429" y="1752083"/>
            <a:ext cx="7977059" cy="4143089"/>
          </a:xfrm>
          <a:prstGeom prst="rect">
            <a:avLst/>
          </a:prstGeom>
          <a:solidFill>
            <a:schemeClr val="accent2"/>
          </a:solidFill>
          <a:ln w="12700">
            <a:solidFill>
              <a:schemeClr val="accent1"/>
            </a:solidFill>
            <a:miter/>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defRPr>
            </a:pPr>
            <a:r>
              <a:t>Yellow cab has higher trip distance and fare as compared to Pink cab . Therefore, Yellow cab  may be a better investment option for XYZ.</a:t>
            </a:r>
          </a:p>
          <a:p>
            <a:pPr>
              <a:defRPr>
                <a:solidFill>
                  <a:srgbClr val="FFFFFF"/>
                </a:solidFill>
              </a:defRPr>
            </a:pPr>
            <a:r>
              <a:t>Most customers are males.in the age group of 18-30, followed by males in the age group of 31-40. Therefore, ta geting these age groups may be more effective in acquiring new customers.</a:t>
            </a:r>
          </a:p>
          <a:p>
            <a:pPr>
              <a:defRPr>
                <a:solidFill>
                  <a:srgbClr val="FFFFFF"/>
                </a:solidFill>
              </a:defRPr>
            </a:pPr>
            <a:r>
              <a:t>Credit card is the most popular payment mode, followed by cash. Therefore, providing cashless payment options may be a way to attract more customers.</a:t>
            </a:r>
          </a:p>
          <a:p>
            <a:pPr>
              <a:defRPr>
                <a:solidFill>
                  <a:srgbClr val="FFFFFF"/>
                </a:solidFill>
              </a:defRPr>
            </a:pPr>
            <a:r>
              <a:t>New York City and Chicago are the most profitable cities with the highest number of cab users and population. Therefore, investing in these cities may lead to higher profits for XYZ.</a:t>
            </a:r>
          </a:p>
          <a:p>
            <a:pPr>
              <a:defRPr>
                <a:solidFill>
                  <a:srgbClr val="FFFFFF"/>
                </a:solidFill>
              </a:defRPr>
            </a:pPr>
            <a:r>
              <a:t>Overall, this EDA report provides actionable insights to help XYZ identify the right cab company to make their investment and target the most profitable customer segments and cities.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0" name="Picture 3" descr="Picture 3"/>
          <p:cNvPicPr>
            <a:picLocks noChangeAspect="1"/>
          </p:cNvPicPr>
          <p:nvPr/>
        </p:nvPicPr>
        <p:blipFill>
          <a:blip r:embed="rId2">
            <a:extLst/>
          </a:blip>
          <a:stretch>
            <a:fillRect/>
          </a:stretch>
        </p:blipFill>
        <p:spPr>
          <a:xfrm>
            <a:off x="0" y="5863771"/>
            <a:ext cx="1654627" cy="994233"/>
          </a:xfrm>
          <a:prstGeom prst="rect">
            <a:avLst/>
          </a:prstGeom>
          <a:ln w="12700">
            <a:miter lim="400000"/>
          </a:ln>
        </p:spPr>
      </p:pic>
      <p:sp>
        <p:nvSpPr>
          <p:cNvPr id="161" name="End"/>
          <p:cNvSpPr txBox="1"/>
          <p:nvPr/>
        </p:nvSpPr>
        <p:spPr>
          <a:xfrm>
            <a:off x="5820643" y="3262456"/>
            <a:ext cx="992026" cy="523241"/>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45719" rIns="45719">
            <a:spAutoFit/>
          </a:bodyPr>
          <a:lstStyle>
            <a:lvl1pPr>
              <a:defRPr sz="2900">
                <a:solidFill>
                  <a:srgbClr val="FFFFFF"/>
                </a:solidFill>
                <a:latin typeface="Cambria"/>
                <a:ea typeface="Cambria"/>
                <a:cs typeface="Cambria"/>
                <a:sym typeface="Cambria"/>
              </a:defRPr>
            </a:lvl1pPr>
          </a:lstStyle>
          <a:p>
            <a:pPr/>
            <a:r>
              <a:t>End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bg>
      <p:bgPr>
        <a:solidFill>
          <a:srgbClr val="3B3B3B"/>
        </a:solidFill>
      </p:bgPr>
    </p:bg>
    <p:spTree>
      <p:nvGrpSpPr>
        <p:cNvPr id="1" name=""/>
        <p:cNvGrpSpPr/>
        <p:nvPr/>
      </p:nvGrpSpPr>
      <p:grpSpPr>
        <a:xfrm>
          <a:off x="0" y="0"/>
          <a:ext cx="0" cy="0"/>
          <a:chOff x="0" y="0"/>
          <a:chExt cx="0" cy="0"/>
        </a:xfrm>
      </p:grpSpPr>
      <p:pic>
        <p:nvPicPr>
          <p:cNvPr id="98" name="Picture 5" descr="Picture 5"/>
          <p:cNvPicPr>
            <a:picLocks noChangeAspect="1"/>
          </p:cNvPicPr>
          <p:nvPr/>
        </p:nvPicPr>
        <p:blipFill>
          <a:blip r:embed="rId2">
            <a:extLst/>
          </a:blip>
          <a:stretch>
            <a:fillRect/>
          </a:stretch>
        </p:blipFill>
        <p:spPr>
          <a:xfrm>
            <a:off x="1027331" y="0"/>
            <a:ext cx="2325468" cy="2325467"/>
          </a:xfrm>
          <a:prstGeom prst="rect">
            <a:avLst/>
          </a:prstGeom>
          <a:ln w="12700">
            <a:miter lim="400000"/>
          </a:ln>
        </p:spPr>
      </p:pic>
      <p:sp>
        <p:nvSpPr>
          <p:cNvPr id="99" name="TextBox 10"/>
          <p:cNvSpPr txBox="1"/>
          <p:nvPr/>
        </p:nvSpPr>
        <p:spPr>
          <a:xfrm>
            <a:off x="870857" y="2380343"/>
            <a:ext cx="8709606" cy="2730759"/>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6600">
                <a:solidFill>
                  <a:srgbClr val="FF6600"/>
                </a:solidFill>
              </a:defRPr>
            </a:pPr>
            <a:r>
              <a:t>Exploratory Data Analysis</a:t>
            </a:r>
          </a:p>
          <a:p>
            <a:pPr>
              <a:defRPr sz="4000"/>
            </a:pPr>
            <a:r>
              <a:t>&lt;Project name&gt;</a:t>
            </a:r>
          </a:p>
          <a:p>
            <a:pPr>
              <a:defRPr sz="4000"/>
            </a:pPr>
          </a:p>
          <a:p>
            <a:pPr>
              <a:defRPr b="1" sz="2800"/>
            </a:pPr>
            <a:r>
              <a:t>&lt;Date&gt;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Title 1"/>
          <p:cNvSpPr txBox="1"/>
          <p:nvPr>
            <p:ph type="ctrTitle"/>
          </p:nvPr>
        </p:nvSpPr>
        <p:spPr>
          <a:xfrm>
            <a:off x="-1" y="-1"/>
            <a:ext cx="5733143" cy="6858003"/>
          </a:xfrm>
          <a:prstGeom prst="rect">
            <a:avLst/>
          </a:prstGeom>
          <a:solidFill>
            <a:srgbClr val="3B3B3B"/>
          </a:solidFill>
        </p:spPr>
        <p:txBody>
          <a:bodyPr anchor="t"/>
          <a:lstStyle/>
          <a:p>
            <a:pPr/>
            <a:br/>
            <a:br/>
            <a:br/>
            <a:r>
              <a:rPr sz="4300">
                <a:solidFill>
                  <a:srgbClr val="FF6600"/>
                </a:solidFill>
                <a:latin typeface="Cambria"/>
                <a:ea typeface="Cambria"/>
                <a:cs typeface="Cambria"/>
                <a:sym typeface="Cambria"/>
              </a:rPr>
              <a:t>Agenda</a:t>
            </a:r>
          </a:p>
        </p:txBody>
      </p:sp>
      <p:sp>
        <p:nvSpPr>
          <p:cNvPr id="102" name="Subtitle 2"/>
          <p:cNvSpPr txBox="1"/>
          <p:nvPr>
            <p:ph type="subTitle" idx="1"/>
          </p:nvPr>
        </p:nvSpPr>
        <p:spPr>
          <a:xfrm>
            <a:off x="5758891" y="-2"/>
            <a:ext cx="6458858" cy="6858004"/>
          </a:xfrm>
          <a:prstGeom prst="rect">
            <a:avLst/>
          </a:prstGeom>
        </p:spPr>
        <p:txBody>
          <a:bodyPr/>
          <a:lstStyle/>
          <a:p>
            <a:pPr>
              <a:defRPr>
                <a:solidFill>
                  <a:srgbClr val="FF6600"/>
                </a:solidFill>
              </a:defRPr>
            </a:pPr>
          </a:p>
          <a:p>
            <a:pPr algn="just">
              <a:defRPr>
                <a:solidFill>
                  <a:srgbClr val="FF6600"/>
                </a:solidFill>
              </a:defRPr>
            </a:pPr>
            <a:r>
              <a:t>   </a:t>
            </a:r>
          </a:p>
          <a:p>
            <a:pPr algn="just">
              <a:defRPr sz="2800">
                <a:solidFill>
                  <a:srgbClr val="FF6600"/>
                </a:solidFill>
              </a:defRPr>
            </a:pPr>
            <a:r>
              <a:t>         </a:t>
            </a:r>
          </a:p>
          <a:p>
            <a:pPr algn="just">
              <a:defRPr sz="2800">
                <a:solidFill>
                  <a:srgbClr val="FF6600"/>
                </a:solidFill>
              </a:defRPr>
            </a:pPr>
            <a:r>
              <a:t>         </a:t>
            </a:r>
            <a:r>
              <a:rPr>
                <a:latin typeface="Cambria"/>
                <a:ea typeface="Cambria"/>
                <a:cs typeface="Cambria"/>
                <a:sym typeface="Cambria"/>
              </a:rPr>
              <a:t>Executive Summary</a:t>
            </a:r>
            <a:endParaRPr>
              <a:latin typeface="Cambria"/>
              <a:ea typeface="Cambria"/>
              <a:cs typeface="Cambria"/>
              <a:sym typeface="Cambria"/>
            </a:endParaRPr>
          </a:p>
          <a:p>
            <a:pPr algn="just">
              <a:defRPr sz="2800">
                <a:solidFill>
                  <a:srgbClr val="FF6600"/>
                </a:solidFill>
                <a:latin typeface="Cambria"/>
                <a:ea typeface="Cambria"/>
                <a:cs typeface="Cambria"/>
                <a:sym typeface="Cambria"/>
              </a:defRPr>
            </a:pPr>
            <a:r>
              <a:t>         Problem Statement</a:t>
            </a:r>
          </a:p>
          <a:p>
            <a:pPr algn="just">
              <a:defRPr sz="2800">
                <a:solidFill>
                  <a:srgbClr val="FF6600"/>
                </a:solidFill>
                <a:latin typeface="Cambria"/>
                <a:ea typeface="Cambria"/>
                <a:cs typeface="Cambria"/>
                <a:sym typeface="Cambria"/>
              </a:defRPr>
            </a:pPr>
            <a:r>
              <a:t>         Approach</a:t>
            </a:r>
          </a:p>
          <a:p>
            <a:pPr algn="just">
              <a:defRPr sz="2800">
                <a:solidFill>
                  <a:srgbClr val="FF6600"/>
                </a:solidFill>
                <a:latin typeface="Cambria"/>
                <a:ea typeface="Cambria"/>
                <a:cs typeface="Cambria"/>
                <a:sym typeface="Cambria"/>
              </a:defRPr>
            </a:pPr>
            <a:r>
              <a:t>         EDA</a:t>
            </a:r>
          </a:p>
          <a:p>
            <a:pPr algn="just">
              <a:defRPr sz="2800">
                <a:solidFill>
                  <a:srgbClr val="FF6600"/>
                </a:solidFill>
                <a:latin typeface="Cambria"/>
                <a:ea typeface="Cambria"/>
                <a:cs typeface="Cambria"/>
                <a:sym typeface="Cambria"/>
              </a:defRPr>
            </a:pPr>
            <a:r>
              <a:t>         EDA Summary</a:t>
            </a:r>
          </a:p>
          <a:p>
            <a:pPr algn="just">
              <a:defRPr sz="2800">
                <a:solidFill>
                  <a:srgbClr val="FF6600"/>
                </a:solidFill>
                <a:latin typeface="Cambria"/>
                <a:ea typeface="Cambria"/>
                <a:cs typeface="Cambria"/>
                <a:sym typeface="Cambria"/>
              </a:defRPr>
            </a:pPr>
            <a:r>
              <a:t>         Recommendations</a:t>
            </a:r>
          </a:p>
        </p:txBody>
      </p:sp>
      <p:pic>
        <p:nvPicPr>
          <p:cNvPr id="103" name="Picture 3" descr="Picture 3"/>
          <p:cNvPicPr>
            <a:picLocks noChangeAspect="1"/>
          </p:cNvPicPr>
          <p:nvPr/>
        </p:nvPicPr>
        <p:blipFill>
          <a:blip r:embed="rId2">
            <a:extLst/>
          </a:blip>
          <a:stretch>
            <a:fillRect/>
          </a:stretch>
        </p:blipFill>
        <p:spPr>
          <a:xfrm>
            <a:off x="0" y="5863771"/>
            <a:ext cx="1654627" cy="994233"/>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Title 1"/>
          <p:cNvSpPr txBox="1"/>
          <p:nvPr>
            <p:ph type="ctrTitle"/>
          </p:nvPr>
        </p:nvSpPr>
        <p:spPr>
          <a:xfrm>
            <a:off x="-1" y="-102994"/>
            <a:ext cx="13694729" cy="6858002"/>
          </a:xfrm>
          <a:prstGeom prst="rect">
            <a:avLst/>
          </a:prstGeom>
          <a:solidFill>
            <a:srgbClr val="FFFFFF"/>
          </a:solidFill>
          <a:ln>
            <a:solidFill>
              <a:schemeClr val="accent1"/>
            </a:solidFill>
            <a:miter lim="800000"/>
          </a:ln>
        </p:spPr>
        <p:txBody>
          <a:bodyPr anchor="t"/>
          <a:lstStyle/>
          <a:p>
            <a:pPr algn="l">
              <a:lnSpc>
                <a:spcPct val="100000"/>
              </a:lnSpc>
              <a:defRPr sz="1800">
                <a:latin typeface="+mn-lt"/>
                <a:ea typeface="+mn-ea"/>
                <a:cs typeface="+mn-cs"/>
                <a:sym typeface="Calibri"/>
              </a:defRPr>
            </a:pPr>
            <a:br/>
            <a:br/>
            <a:r>
              <a:rPr>
                <a:latin typeface="Cambria"/>
                <a:ea typeface="Cambria"/>
                <a:cs typeface="Cambria"/>
                <a:sym typeface="Cambria"/>
              </a:rPr>
              <a:t>  </a:t>
            </a:r>
            <a:endParaRPr>
              <a:latin typeface="Cambria"/>
              <a:ea typeface="Cambria"/>
              <a:cs typeface="Cambria"/>
              <a:sym typeface="Cambria"/>
            </a:endParaRPr>
          </a:p>
          <a:p>
            <a:pPr algn="l">
              <a:lnSpc>
                <a:spcPct val="100000"/>
              </a:lnSpc>
              <a:defRPr sz="1800">
                <a:latin typeface="+mn-lt"/>
                <a:ea typeface="+mn-ea"/>
                <a:cs typeface="+mn-cs"/>
                <a:sym typeface="Calibri"/>
              </a:defRPr>
            </a:pPr>
            <a:r>
              <a:rPr>
                <a:latin typeface="Cambria"/>
                <a:ea typeface="Cambria"/>
                <a:cs typeface="Cambria"/>
                <a:sym typeface="Cambria"/>
              </a:rPr>
              <a:t>                                                      </a:t>
            </a:r>
            <a:r>
              <a:rPr sz="2800">
                <a:latin typeface="Cambria"/>
                <a:ea typeface="Cambria"/>
                <a:cs typeface="Cambria"/>
                <a:sym typeface="Cambria"/>
              </a:rPr>
              <a:t>                    </a:t>
            </a:r>
            <a:r>
              <a:rPr b="1" sz="2800">
                <a:solidFill>
                  <a:srgbClr val="FF9300"/>
                </a:solidFill>
                <a:latin typeface="Cambria"/>
                <a:ea typeface="Cambria"/>
                <a:cs typeface="Cambria"/>
                <a:sym typeface="Cambria"/>
              </a:rPr>
              <a:t>Executive Summary</a:t>
            </a:r>
            <a:br>
              <a:rPr b="1">
                <a:solidFill>
                  <a:srgbClr val="FF9300"/>
                </a:solidFill>
                <a:latin typeface="Cambria"/>
                <a:ea typeface="Cambria"/>
                <a:cs typeface="Cambria"/>
                <a:sym typeface="Cambria"/>
              </a:rPr>
            </a:br>
          </a:p>
          <a:p>
            <a:pPr algn="l">
              <a:lnSpc>
                <a:spcPct val="100000"/>
              </a:lnSpc>
              <a:defRPr sz="1800">
                <a:latin typeface="+mn-lt"/>
                <a:ea typeface="+mn-ea"/>
                <a:cs typeface="+mn-cs"/>
                <a:sym typeface="Calibri"/>
              </a:defRPr>
            </a:pPr>
          </a:p>
          <a:p>
            <a:pPr algn="l">
              <a:lnSpc>
                <a:spcPct val="100000"/>
              </a:lnSpc>
              <a:defRPr sz="1800">
                <a:latin typeface="+mn-lt"/>
                <a:ea typeface="+mn-ea"/>
                <a:cs typeface="+mn-cs"/>
                <a:sym typeface="Calibri"/>
              </a:defRPr>
            </a:pPr>
            <a:r>
              <a:t>               </a:t>
            </a:r>
          </a:p>
        </p:txBody>
      </p:sp>
      <p:pic>
        <p:nvPicPr>
          <p:cNvPr id="106" name="Picture 3" descr="Picture 3"/>
          <p:cNvPicPr>
            <a:picLocks noChangeAspect="1"/>
          </p:cNvPicPr>
          <p:nvPr/>
        </p:nvPicPr>
        <p:blipFill>
          <a:blip r:embed="rId2">
            <a:extLst/>
          </a:blip>
          <a:stretch>
            <a:fillRect/>
          </a:stretch>
        </p:blipFill>
        <p:spPr>
          <a:xfrm>
            <a:off x="0" y="5863771"/>
            <a:ext cx="1654627" cy="994233"/>
          </a:xfrm>
          <a:prstGeom prst="rect">
            <a:avLst/>
          </a:prstGeom>
          <a:ln w="12700">
            <a:miter lim="400000"/>
          </a:ln>
        </p:spPr>
      </p:pic>
      <p:sp>
        <p:nvSpPr>
          <p:cNvPr id="107" name="XYZ, a private firm in the US, is interested in investing in the cab industry due to the remarkable growth in the sector in recent years. However, before making any final decision, the company wants to understand the market and identify the right company"/>
          <p:cNvSpPr txBox="1"/>
          <p:nvPr/>
        </p:nvSpPr>
        <p:spPr>
          <a:xfrm>
            <a:off x="1758669" y="1986279"/>
            <a:ext cx="8930225" cy="2682589"/>
          </a:xfrm>
          <a:prstGeom prst="rect">
            <a:avLst/>
          </a:prstGeom>
          <a:solidFill>
            <a:schemeClr val="accent2"/>
          </a:solidFill>
          <a:ln w="12700">
            <a:solidFill>
              <a:srgbClr val="AD5B24"/>
            </a:solidFill>
            <a:miter/>
          </a:ln>
          <a:extLst>
            <a:ext uri="{C572A759-6A51-4108-AA02-DFA0A04FC94B}">
              <ma14:wrappingTextBoxFlag xmlns:ma14="http://schemas.microsoft.com/office/mac/drawingml/2011/main" val="1"/>
            </a:ext>
          </a:extLst>
        </p:spPr>
        <p:txBody>
          <a:bodyPr lIns="45719" rIns="45719">
            <a:spAutoFit/>
          </a:bodyPr>
          <a:lstStyle>
            <a:lvl1pPr algn="just">
              <a:defRPr>
                <a:solidFill>
                  <a:srgbClr val="FFFFFF"/>
                </a:solidFill>
              </a:defRPr>
            </a:lvl1pPr>
          </a:lstStyle>
          <a:p>
            <a:pPr/>
            <a:r>
              <a:t>XYZ, a private firm in the US, is interested in investing in the cab industry due to the remarkable growth in the sector in recent years. However, before making any final decision, the company wants to understand the market and identify the right company to invest in. To accomplish this, XYZ has provided multiple datasets containing information on two cab companies, customer demographics, transactions, and city data. The objective of this project is to provide actionable insights to XYZ that will help them identify the right company to invest in, and the deliverable will be a presentation to the Executive team of XYZ, judged on the quality of analysis, visuals provided, and the value of recommendations and insights. The data period is from 31/01/2016 to 31/12/2018.</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09" name="Picture 3" descr="Picture 3"/>
          <p:cNvPicPr>
            <a:picLocks noChangeAspect="1"/>
          </p:cNvPicPr>
          <p:nvPr/>
        </p:nvPicPr>
        <p:blipFill>
          <a:blip r:embed="rId2">
            <a:extLst/>
          </a:blip>
          <a:stretch>
            <a:fillRect/>
          </a:stretch>
        </p:blipFill>
        <p:spPr>
          <a:xfrm>
            <a:off x="0" y="5863771"/>
            <a:ext cx="1654627" cy="994233"/>
          </a:xfrm>
          <a:prstGeom prst="rect">
            <a:avLst/>
          </a:prstGeom>
          <a:ln w="12700">
            <a:miter lim="400000"/>
          </a:ln>
        </p:spPr>
      </p:pic>
      <p:sp>
        <p:nvSpPr>
          <p:cNvPr id="110" name="Problem Statement"/>
          <p:cNvSpPr txBox="1"/>
          <p:nvPr/>
        </p:nvSpPr>
        <p:spPr>
          <a:xfrm>
            <a:off x="4175974" y="447490"/>
            <a:ext cx="3253320" cy="101473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lnSpc>
                <a:spcPct val="90000"/>
              </a:lnSpc>
              <a:spcBef>
                <a:spcPts val="1000"/>
              </a:spcBef>
              <a:defRPr b="1" sz="2800">
                <a:solidFill>
                  <a:srgbClr val="FF6600"/>
                </a:solidFill>
                <a:latin typeface="Cambria"/>
                <a:ea typeface="Cambria"/>
                <a:cs typeface="Cambria"/>
                <a:sym typeface="Cambria"/>
              </a:defRPr>
            </a:lvl1pPr>
          </a:lstStyle>
          <a:p>
            <a:pPr/>
            <a:r>
              <a:t>Problem Statement</a:t>
            </a:r>
          </a:p>
        </p:txBody>
      </p:sp>
      <p:sp>
        <p:nvSpPr>
          <p:cNvPr id="111" name="The problem statement for this data is to help XYZ, a private firm in the US, make an informed decision on investing in the cab industry. Due to the remarkable growth in the industry and multiple key players in the market, XYZ wants to understand the mar"/>
          <p:cNvSpPr txBox="1"/>
          <p:nvPr/>
        </p:nvSpPr>
        <p:spPr>
          <a:xfrm>
            <a:off x="1559983" y="1705749"/>
            <a:ext cx="9072034" cy="2237741"/>
          </a:xfrm>
          <a:prstGeom prst="rect">
            <a:avLst/>
          </a:prstGeom>
          <a:solidFill>
            <a:schemeClr val="accent2"/>
          </a:solidFill>
          <a:ln w="12700">
            <a:solidFill>
              <a:schemeClr val="accent1"/>
            </a:solidFill>
            <a:miter/>
          </a:ln>
          <a:extLst>
            <a:ext uri="{C572A759-6A51-4108-AA02-DFA0A04FC94B}">
              <ma14:wrappingTextBoxFlag xmlns:ma14="http://schemas.microsoft.com/office/mac/drawingml/2011/main" val="1"/>
            </a:ext>
          </a:extLst>
        </p:spPr>
        <p:txBody>
          <a:bodyPr lIns="45719" rIns="45719">
            <a:spAutoFit/>
          </a:bodyPr>
          <a:lstStyle>
            <a:lvl1pPr algn="just" defTabSz="355600">
              <a:defRPr>
                <a:solidFill>
                  <a:srgbClr val="FFFFFF"/>
                </a:solidFill>
                <a:latin typeface="Cambria"/>
                <a:ea typeface="Cambria"/>
                <a:cs typeface="Cambria"/>
                <a:sym typeface="Cambria"/>
              </a:defRPr>
            </a:lvl1pPr>
          </a:lstStyle>
          <a:p>
            <a:pPr/>
            <a:r>
              <a:t>The problem statement for this data is to help XYZ, a private firm in the US, make an informed decision on investing in the cab industry. Due to the remarkable growth in the industry and multiple key players in the market, XYZ wants to understand the market before making the final investment decision. The company has provided multiple datasets containing information on two cab companies, customer profiles, transaction details, and city information. The project requires actionable insights that can help identify the right company for XYZ to invest in.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3" name="Picture 3" descr="Picture 3"/>
          <p:cNvPicPr>
            <a:picLocks noChangeAspect="1"/>
          </p:cNvPicPr>
          <p:nvPr/>
        </p:nvPicPr>
        <p:blipFill>
          <a:blip r:embed="rId2">
            <a:extLst/>
          </a:blip>
          <a:stretch>
            <a:fillRect/>
          </a:stretch>
        </p:blipFill>
        <p:spPr>
          <a:xfrm>
            <a:off x="0" y="5863771"/>
            <a:ext cx="1654627" cy="994233"/>
          </a:xfrm>
          <a:prstGeom prst="rect">
            <a:avLst/>
          </a:prstGeom>
          <a:ln w="12700">
            <a:miter lim="400000"/>
          </a:ln>
        </p:spPr>
      </p:pic>
      <p:sp>
        <p:nvSpPr>
          <p:cNvPr id="114" name="Approach"/>
          <p:cNvSpPr txBox="1"/>
          <p:nvPr/>
        </p:nvSpPr>
        <p:spPr>
          <a:xfrm>
            <a:off x="4343805" y="264778"/>
            <a:ext cx="3189728" cy="8877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lnSpc>
                <a:spcPct val="90000"/>
              </a:lnSpc>
              <a:spcBef>
                <a:spcPts val="1000"/>
              </a:spcBef>
              <a:defRPr b="1" sz="2800">
                <a:solidFill>
                  <a:srgbClr val="FF6600"/>
                </a:solidFill>
                <a:latin typeface="Cambria"/>
                <a:ea typeface="Cambria"/>
                <a:cs typeface="Cambria"/>
                <a:sym typeface="Cambria"/>
              </a:defRPr>
            </a:lvl1pPr>
          </a:lstStyle>
          <a:p>
            <a:pPr/>
            <a:r>
              <a:t>                                               Approach</a:t>
            </a:r>
          </a:p>
        </p:txBody>
      </p:sp>
      <p:sp>
        <p:nvSpPr>
          <p:cNvPr id="115" name="We will begin by analyzing the data on the two cab companies to identify key differences in their market share, customer demographics, and pricing strategies. We will then use this information to recommend the company that is most likely to provide the h"/>
          <p:cNvSpPr txBox="1"/>
          <p:nvPr/>
        </p:nvSpPr>
        <p:spPr>
          <a:xfrm>
            <a:off x="1109909" y="1849982"/>
            <a:ext cx="9091050" cy="2027856"/>
          </a:xfrm>
          <a:prstGeom prst="rect">
            <a:avLst/>
          </a:prstGeom>
          <a:solidFill>
            <a:schemeClr val="accent2"/>
          </a:solidFill>
          <a:ln w="12700">
            <a:solidFill>
              <a:srgbClr val="AD5B24"/>
            </a:solidFill>
            <a:miter/>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defRPr>
            </a:pPr>
            <a:r>
              <a:t>        </a:t>
            </a:r>
            <a:r>
              <a:rPr>
                <a:latin typeface="Cambria"/>
                <a:ea typeface="Cambria"/>
                <a:cs typeface="Cambria"/>
                <a:sym typeface="Cambria"/>
              </a:rPr>
              <a:t>We will begin by analyzing the data on the two cab companies to identify key differences in their market share, customer demographics, and pricing strategies. We will then use this information to recommend the company that is most likely to provide the highest return on investment for XYZ. Additionally, we will analyze the data on customer demographics and US cities to identify potential growth opportunities and target markets for the selected company. Finally, we will present our findings and recommendations to XYZ's executive team in a clear and concise manner, using visuals to illustrate our insights.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7" name="Picture 3" descr="Picture 3"/>
          <p:cNvPicPr>
            <a:picLocks noChangeAspect="1"/>
          </p:cNvPicPr>
          <p:nvPr/>
        </p:nvPicPr>
        <p:blipFill>
          <a:blip r:embed="rId2">
            <a:extLst/>
          </a:blip>
          <a:stretch>
            <a:fillRect/>
          </a:stretch>
        </p:blipFill>
        <p:spPr>
          <a:xfrm>
            <a:off x="0" y="5863771"/>
            <a:ext cx="1654627" cy="994233"/>
          </a:xfrm>
          <a:prstGeom prst="rect">
            <a:avLst/>
          </a:prstGeom>
          <a:ln w="12700">
            <a:miter lim="400000"/>
          </a:ln>
        </p:spPr>
      </p:pic>
      <p:sp>
        <p:nvSpPr>
          <p:cNvPr id="118" name="Text"/>
          <p:cNvSpPr txBox="1"/>
          <p:nvPr/>
        </p:nvSpPr>
        <p:spPr>
          <a:xfrm>
            <a:off x="3550616" y="380615"/>
            <a:ext cx="517585" cy="15014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p>
          <a:p>
            <a:pPr/>
          </a:p>
          <a:p>
            <a:pPr/>
            <a:r>
              <a:t>     </a:t>
            </a:r>
          </a:p>
          <a:p>
            <a:pPr/>
            <a:r>
              <a:t>        </a:t>
            </a:r>
          </a:p>
          <a:p>
            <a:pPr/>
            <a:r>
              <a:t>      </a:t>
            </a:r>
          </a:p>
        </p:txBody>
      </p:sp>
      <p:sp>
        <p:nvSpPr>
          <p:cNvPr id="119" name="Exploratory Data Analysis"/>
          <p:cNvSpPr txBox="1"/>
          <p:nvPr/>
        </p:nvSpPr>
        <p:spPr>
          <a:xfrm>
            <a:off x="3460495" y="535107"/>
            <a:ext cx="5022374"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9300"/>
                </a:solidFill>
                <a:latin typeface="Cambria"/>
                <a:ea typeface="Cambria"/>
                <a:cs typeface="Cambria"/>
                <a:sym typeface="Cambria"/>
              </a:defRPr>
            </a:lvl1pPr>
          </a:lstStyle>
          <a:p>
            <a:pPr/>
            <a:r>
              <a:t>Exploratory Data Analysis</a:t>
            </a:r>
          </a:p>
        </p:txBody>
      </p:sp>
      <p:sp>
        <p:nvSpPr>
          <p:cNvPr id="120" name="XYZ, a private firm in the US, is planning to invest in the cab industry. To make an informed decision, they have provided 4 individual datasets containing information on 2 cab companies. The datasets contain transaction details, customer demographics, p"/>
          <p:cNvSpPr txBox="1"/>
          <p:nvPr/>
        </p:nvSpPr>
        <p:spPr>
          <a:xfrm>
            <a:off x="1516470" y="1846579"/>
            <a:ext cx="9256722" cy="3304541"/>
          </a:xfrm>
          <a:prstGeom prst="rect">
            <a:avLst/>
          </a:prstGeom>
          <a:solidFill>
            <a:schemeClr val="accent2"/>
          </a:solidFill>
          <a:ln w="12700">
            <a:solidFill>
              <a:srgbClr val="AD5B24"/>
            </a:solidFill>
            <a:miter/>
          </a:ln>
          <a:extLst>
            <a:ext uri="{C572A759-6A51-4108-AA02-DFA0A04FC94B}">
              <ma14:wrappingTextBoxFlag xmlns:ma14="http://schemas.microsoft.com/office/mac/drawingml/2011/main" val="1"/>
            </a:ext>
          </a:extLst>
        </p:spPr>
        <p:txBody>
          <a:bodyPr lIns="45719" rIns="45719">
            <a:spAutoFit/>
          </a:bodyPr>
          <a:lstStyle/>
          <a:p>
            <a:pPr algn="just">
              <a:defRPr>
                <a:solidFill>
                  <a:srgbClr val="FFFFFF"/>
                </a:solidFill>
                <a:latin typeface="Cambria"/>
                <a:ea typeface="Cambria"/>
                <a:cs typeface="Cambria"/>
                <a:sym typeface="Cambria"/>
              </a:defRPr>
            </a:pPr>
            <a:r>
              <a:t>XYZ, a private firm in the US, is planning to invest in the cab industry. To make an informed decision, they have provided 4 individual datasets containing information on 2 cab companies. The datasets contain transaction details, customer demographics, payment mode, and city information. The objective of this exploratory data analysis is to provide actionable insights that will help XYZ identify the right company to make their investment.</a:t>
            </a:r>
          </a:p>
          <a:p>
            <a:pPr algn="just">
              <a:defRPr>
                <a:solidFill>
                  <a:srgbClr val="FFFFFF"/>
                </a:solidFill>
                <a:latin typeface="Cambria"/>
                <a:ea typeface="Cambria"/>
                <a:cs typeface="Cambria"/>
                <a:sym typeface="Cambria"/>
              </a:defRPr>
            </a:pPr>
          </a:p>
          <a:p>
            <a:pPr algn="just">
              <a:defRPr>
                <a:solidFill>
                  <a:srgbClr val="FFFFFF"/>
                </a:solidFill>
                <a:latin typeface="Cambria"/>
                <a:ea typeface="Cambria"/>
                <a:cs typeface="Cambria"/>
                <a:sym typeface="Cambria"/>
              </a:defRPr>
            </a:pPr>
            <a:r>
              <a:t>Data Description:</a:t>
            </a:r>
          </a:p>
          <a:p>
            <a:pPr algn="just">
              <a:defRPr>
                <a:solidFill>
                  <a:srgbClr val="FFFFFF"/>
                </a:solidFill>
                <a:latin typeface="Cambria"/>
                <a:ea typeface="Cambria"/>
                <a:cs typeface="Cambria"/>
                <a:sym typeface="Cambria"/>
              </a:defRPr>
            </a:pPr>
            <a:r>
              <a:t>Cab_Data.csv – contains transaction details for 2 cab companies</a:t>
            </a:r>
          </a:p>
          <a:p>
            <a:pPr algn="just">
              <a:defRPr>
                <a:solidFill>
                  <a:srgbClr val="FFFFFF"/>
                </a:solidFill>
                <a:latin typeface="Cambria"/>
                <a:ea typeface="Cambria"/>
                <a:cs typeface="Cambria"/>
                <a:sym typeface="Cambria"/>
              </a:defRPr>
            </a:pPr>
            <a:r>
              <a:t>Customer_ID.csv – contains unique customer identifiers that link to demographic details</a:t>
            </a:r>
          </a:p>
          <a:p>
            <a:pPr algn="just">
              <a:defRPr>
                <a:solidFill>
                  <a:srgbClr val="FFFFFF"/>
                </a:solidFill>
                <a:latin typeface="Cambria"/>
                <a:ea typeface="Cambria"/>
                <a:cs typeface="Cambria"/>
                <a:sym typeface="Cambria"/>
              </a:defRPr>
            </a:pPr>
            <a:r>
              <a:t>Transaction_ID.csv – contains transaction to customer mapping and payment mode</a:t>
            </a:r>
          </a:p>
          <a:p>
            <a:pPr algn="just">
              <a:defRPr>
                <a:solidFill>
                  <a:srgbClr val="FFFFFF"/>
                </a:solidFill>
                <a:latin typeface="Cambria"/>
                <a:ea typeface="Cambria"/>
                <a:cs typeface="Cambria"/>
                <a:sym typeface="Cambria"/>
              </a:defRPr>
            </a:pPr>
            <a:r>
              <a:t>City.csv – contains a list of US cities, their population, and the number of cab use.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2" name="Picture 3" descr="Picture 3"/>
          <p:cNvPicPr>
            <a:picLocks noChangeAspect="1"/>
          </p:cNvPicPr>
          <p:nvPr/>
        </p:nvPicPr>
        <p:blipFill>
          <a:blip r:embed="rId2">
            <a:extLst/>
          </a:blip>
          <a:stretch>
            <a:fillRect/>
          </a:stretch>
        </p:blipFill>
        <p:spPr>
          <a:xfrm>
            <a:off x="0" y="5863771"/>
            <a:ext cx="1654627" cy="994233"/>
          </a:xfrm>
          <a:prstGeom prst="rect">
            <a:avLst/>
          </a:prstGeom>
          <a:ln w="12700">
            <a:miter lim="400000"/>
          </a:ln>
        </p:spPr>
      </p:pic>
      <p:sp>
        <p:nvSpPr>
          <p:cNvPr id="123" name="We can perform the following analysis on all these Data sets…"/>
          <p:cNvSpPr txBox="1"/>
          <p:nvPr/>
        </p:nvSpPr>
        <p:spPr>
          <a:xfrm>
            <a:off x="1045459" y="1912662"/>
            <a:ext cx="10101082" cy="2758441"/>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45719" rIns="45719">
            <a:spAutoFit/>
          </a:bodyPr>
          <a:lstStyle/>
          <a:p>
            <a:pPr defTabSz="355600">
              <a:defRPr>
                <a:solidFill>
                  <a:srgbClr val="FFFFFF"/>
                </a:solidFill>
                <a:latin typeface="Cambria"/>
                <a:ea typeface="Cambria"/>
                <a:cs typeface="Cambria"/>
                <a:sym typeface="Cambria"/>
              </a:defRPr>
            </a:pPr>
            <a:r>
              <a:t>     We can perform the following analysis on all these Data sets </a:t>
            </a:r>
          </a:p>
          <a:p>
            <a:pPr defTabSz="355600">
              <a:defRPr>
                <a:solidFill>
                  <a:srgbClr val="FFFFFF"/>
                </a:solidFill>
                <a:latin typeface="Cambria"/>
                <a:ea typeface="Cambria"/>
                <a:cs typeface="Cambria"/>
                <a:sym typeface="Cambria"/>
              </a:defRPr>
            </a:pPr>
          </a:p>
          <a:p>
            <a:pPr lvl="1" marL="561473" indent="-180473" defTabSz="355600">
              <a:buSzPct val="100000"/>
              <a:buChar char="•"/>
              <a:defRPr>
                <a:solidFill>
                  <a:srgbClr val="FFFFFF"/>
                </a:solidFill>
                <a:latin typeface="Cambria"/>
                <a:ea typeface="Cambria"/>
                <a:cs typeface="Cambria"/>
                <a:sym typeface="Cambria"/>
              </a:defRPr>
            </a:pPr>
            <a:r>
              <a:t>      Check for missing values and remove or impute them if necessary</a:t>
            </a:r>
          </a:p>
          <a:p>
            <a:pPr lvl="1" marL="561473" indent="-180473" defTabSz="355600">
              <a:buSzPct val="100000"/>
              <a:buChar char="•"/>
              <a:defRPr>
                <a:solidFill>
                  <a:srgbClr val="FFFFFF"/>
                </a:solidFill>
                <a:latin typeface="Cambria"/>
                <a:ea typeface="Cambria"/>
                <a:cs typeface="Cambria"/>
                <a:sym typeface="Cambria"/>
              </a:defRPr>
            </a:pPr>
          </a:p>
          <a:p>
            <a:pPr lvl="1" marL="561473" indent="-180473" defTabSz="355600">
              <a:buSzPct val="100000"/>
              <a:buChar char="•"/>
              <a:defRPr>
                <a:solidFill>
                  <a:srgbClr val="FFFFFF"/>
                </a:solidFill>
                <a:latin typeface="Cambria"/>
                <a:ea typeface="Cambria"/>
                <a:cs typeface="Cambria"/>
                <a:sym typeface="Cambria"/>
              </a:defRPr>
            </a:pPr>
            <a:r>
              <a:t>      Explore the distribution of each variable using histograms, density plots, or box plots to identify outliers, skewed distributions, or other anomalies.</a:t>
            </a:r>
          </a:p>
          <a:p>
            <a:pPr lvl="1" marL="561473" indent="-180473" defTabSz="355600">
              <a:buSzPct val="100000"/>
              <a:buChar char="•"/>
              <a:defRPr>
                <a:solidFill>
                  <a:srgbClr val="FFFFFF"/>
                </a:solidFill>
                <a:latin typeface="Cambria"/>
                <a:ea typeface="Cambria"/>
                <a:cs typeface="Cambria"/>
                <a:sym typeface="Cambria"/>
              </a:defRPr>
            </a:pPr>
          </a:p>
          <a:p>
            <a:pPr lvl="1" marL="561473" indent="-180473" defTabSz="355600">
              <a:buSzPct val="100000"/>
              <a:buChar char="•"/>
              <a:defRPr>
                <a:solidFill>
                  <a:srgbClr val="FFFFFF"/>
                </a:solidFill>
                <a:latin typeface="Cambria"/>
                <a:ea typeface="Cambria"/>
                <a:cs typeface="Cambria"/>
                <a:sym typeface="Cambria"/>
              </a:defRPr>
            </a:pPr>
            <a:r>
              <a:t>       Analyze the relationship between variables using scatter plots, correlation coefficients, or regression models.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5" name="Picture 3" descr="Picture 3"/>
          <p:cNvPicPr>
            <a:picLocks noChangeAspect="1"/>
          </p:cNvPicPr>
          <p:nvPr/>
        </p:nvPicPr>
        <p:blipFill>
          <a:blip r:embed="rId2">
            <a:extLst/>
          </a:blip>
          <a:stretch>
            <a:fillRect/>
          </a:stretch>
        </p:blipFill>
        <p:spPr>
          <a:xfrm>
            <a:off x="0" y="5863771"/>
            <a:ext cx="1654627" cy="994233"/>
          </a:xfrm>
          <a:prstGeom prst="rect">
            <a:avLst/>
          </a:prstGeom>
          <a:ln w="12700">
            <a:miter lim="400000"/>
          </a:ln>
        </p:spPr>
      </p:pic>
      <p:pic>
        <p:nvPicPr>
          <p:cNvPr id="126" name="Image" descr="Image"/>
          <p:cNvPicPr>
            <a:picLocks noChangeAspect="1"/>
          </p:cNvPicPr>
          <p:nvPr/>
        </p:nvPicPr>
        <p:blipFill>
          <a:blip r:embed="rId3">
            <a:extLst/>
          </a:blip>
          <a:stretch>
            <a:fillRect/>
          </a:stretch>
        </p:blipFill>
        <p:spPr>
          <a:xfrm>
            <a:off x="6382149" y="1476475"/>
            <a:ext cx="5337665" cy="4698718"/>
          </a:xfrm>
          <a:prstGeom prst="rect">
            <a:avLst/>
          </a:prstGeom>
          <a:ln w="12700">
            <a:miter lim="400000"/>
          </a:ln>
        </p:spPr>
      </p:pic>
      <p:sp>
        <p:nvSpPr>
          <p:cNvPr id="127" name="Based on the data presented, it is apparent that Yellow Cab has consistently outperformed Pink Cab in terms of yearly profit rate, with a range of 48% to 56% compared to Pink Cab's 21% to 27% for each of the recorded years. This suggests that Yellow Cab "/>
          <p:cNvSpPr txBox="1"/>
          <p:nvPr/>
        </p:nvSpPr>
        <p:spPr>
          <a:xfrm>
            <a:off x="648287" y="313080"/>
            <a:ext cx="4789763" cy="6231840"/>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45719" rIns="45719">
            <a:spAutoFit/>
          </a:bodyPr>
          <a:lstStyle/>
          <a:p>
            <a:pPr algn="just" defTabSz="355600">
              <a:defRPr>
                <a:solidFill>
                  <a:srgbClr val="FFFFFF"/>
                </a:solidFill>
                <a:latin typeface="Helvetica Neue"/>
                <a:ea typeface="Helvetica Neue"/>
                <a:cs typeface="Helvetica Neue"/>
                <a:sym typeface="Helvetica Neue"/>
              </a:defRPr>
            </a:pPr>
            <a:r>
              <a:t>Based on the data presented, it is apparent that Yellow Cab has consistently outperformed Pink Cab in terms of yearly profit rate, with a range of 48% to 56% compared to Pink Cab's 21% to 27% for each of the recorded years. This suggests that Yellow Cab may have more effective cost management, revenue generation, or both, resulting in a higher return on investment.</a:t>
            </a:r>
          </a:p>
          <a:p>
            <a:pPr algn="just" defTabSz="355600">
              <a:defRPr>
                <a:solidFill>
                  <a:srgbClr val="FFFFFF"/>
                </a:solidFill>
                <a:latin typeface="Helvetica Neue"/>
                <a:ea typeface="Helvetica Neue"/>
                <a:cs typeface="Helvetica Neue"/>
                <a:sym typeface="Helvetica Neue"/>
              </a:defRPr>
            </a:pPr>
            <a:r>
              <a:t>One contributing factor to the higher profit rate for Yellow Cab is its proportionally larger number of high-profit-rate rides compared to Pink Cab. This finding suggests that Yellow Cab may have a more effective business model and marketing strategy, resulting in a greater number of lucrative ride opportunities.</a:t>
            </a:r>
          </a:p>
          <a:p>
            <a:pPr algn="just" defTabSz="355600">
              <a:defRPr>
                <a:solidFill>
                  <a:srgbClr val="FFFFFF"/>
                </a:solidFill>
                <a:latin typeface="Helvetica Neue"/>
                <a:ea typeface="Helvetica Neue"/>
                <a:cs typeface="Helvetica Neue"/>
                <a:sym typeface="Helvetica Neue"/>
              </a:defRPr>
            </a:pPr>
            <a:r>
              <a:t>While this analysis provides valuable insight into the relative performance of the two cab companies, a deeper investigation of the data is necessary before making an overall investment recommendation.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