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 Id="rId3" Type="http://schemas.openxmlformats.org/officeDocument/2006/relationships/image" Target="../media/image2.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tif"/><Relationship Id="rId3" Type="http://schemas.openxmlformats.org/officeDocument/2006/relationships/image" Target="../media/image4.tif"/><Relationship Id="rId4" Type="http://schemas.openxmlformats.org/officeDocument/2006/relationships/image" Target="../media/image5.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Project:Persistency of a drug…"/>
          <p:cNvSpPr txBox="1"/>
          <p:nvPr/>
        </p:nvSpPr>
        <p:spPr>
          <a:xfrm>
            <a:off x="1845786" y="3545601"/>
            <a:ext cx="14251736" cy="37576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355600">
              <a:defRPr sz="5000">
                <a:solidFill>
                  <a:srgbClr val="000000"/>
                </a:solidFill>
                <a:latin typeface="Times New Roman"/>
                <a:ea typeface="Times New Roman"/>
                <a:cs typeface="Times New Roman"/>
                <a:sym typeface="Times New Roman"/>
              </a:defRPr>
            </a:pPr>
            <a:r>
              <a:t>Project:Persistency of a drug</a:t>
            </a:r>
          </a:p>
          <a:p>
            <a:pPr algn="l" defTabSz="355600">
              <a:defRPr sz="5000">
                <a:solidFill>
                  <a:srgbClr val="000000"/>
                </a:solidFill>
                <a:latin typeface="Times New Roman"/>
                <a:ea typeface="Times New Roman"/>
                <a:cs typeface="Times New Roman"/>
                <a:sym typeface="Times New Roman"/>
              </a:defRPr>
            </a:pPr>
            <a:r>
              <a:t>Name: Srilatha Sirigala</a:t>
            </a:r>
          </a:p>
          <a:p>
            <a:pPr algn="l" defTabSz="355600">
              <a:defRPr sz="5000">
                <a:solidFill>
                  <a:srgbClr val="000000"/>
                </a:solidFill>
                <a:latin typeface="Times New Roman"/>
                <a:ea typeface="Times New Roman"/>
                <a:cs typeface="Times New Roman"/>
                <a:sym typeface="Times New Roman"/>
              </a:defRPr>
            </a:pPr>
            <a:r>
              <a:t>Batch Code: LISUM19</a:t>
            </a:r>
          </a:p>
          <a:p>
            <a:pPr algn="l" defTabSz="355600">
              <a:defRPr sz="5000">
                <a:solidFill>
                  <a:srgbClr val="000000"/>
                </a:solidFill>
                <a:latin typeface="Times New Roman"/>
                <a:ea typeface="Times New Roman"/>
                <a:cs typeface="Times New Roman"/>
                <a:sym typeface="Times New Roman"/>
              </a:defRPr>
            </a:pPr>
            <a:r>
              <a:t>Specialization: Data Science/Data Analysis</a:t>
            </a:r>
          </a:p>
          <a:p>
            <a:pPr algn="l" defTabSz="355600">
              <a:defRPr sz="5000">
                <a:solidFill>
                  <a:srgbClr val="000000"/>
                </a:solidFill>
                <a:latin typeface="Times New Roman"/>
                <a:ea typeface="Times New Roman"/>
                <a:cs typeface="Times New Roman"/>
                <a:sym typeface="Times New Roman"/>
              </a:defRPr>
            </a:pPr>
            <a:r>
              <a:t>Github link: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Here are some observations based on the scores:…"/>
          <p:cNvSpPr txBox="1"/>
          <p:nvPr>
            <p:ph type="body" idx="4294967295"/>
          </p:nvPr>
        </p:nvSpPr>
        <p:spPr>
          <a:xfrm>
            <a:off x="2551585" y="601614"/>
            <a:ext cx="20882911" cy="12793440"/>
          </a:xfrm>
          <a:prstGeom prst="rect">
            <a:avLst/>
          </a:prstGeom>
        </p:spPr>
        <p:txBody>
          <a:bodyPr/>
          <a:lstStyle/>
          <a:p>
            <a:pPr marL="0" indent="0" defTabSz="316484">
              <a:lnSpc>
                <a:spcPct val="100000"/>
              </a:lnSpc>
              <a:spcBef>
                <a:spcPts val="0"/>
              </a:spcBef>
              <a:buSzTx/>
              <a:buNone/>
              <a:defRPr b="1" sz="2403">
                <a:latin typeface="Times New Roman"/>
                <a:ea typeface="Times New Roman"/>
                <a:cs typeface="Times New Roman"/>
                <a:sym typeface="Times New Roman"/>
              </a:defRPr>
            </a:pPr>
            <a:r>
              <a:t>Here are some observations based on the scores:</a:t>
            </a:r>
          </a:p>
          <a:p>
            <a:pPr marL="316484" indent="-316484" defTabSz="316484">
              <a:lnSpc>
                <a:spcPct val="100000"/>
              </a:lnSpc>
              <a:spcBef>
                <a:spcPts val="0"/>
              </a:spcBef>
              <a:buSzPct val="100000"/>
              <a:buFont typeface="Helvetica Neue"/>
              <a:buAutoNum type="arabicPeriod" startAt="1"/>
              <a:defRPr sz="2403">
                <a:latin typeface="Times New Roman"/>
                <a:ea typeface="Times New Roman"/>
                <a:cs typeface="Times New Roman"/>
                <a:sym typeface="Times New Roman"/>
              </a:defRPr>
            </a:pPr>
            <a:r>
              <a:t>Gender shows a weak positive correlation with Ethnicity (0.029) and Region (0.015), indicating a slight relationship.</a:t>
            </a:r>
          </a:p>
          <a:p>
            <a:pPr marL="316484" indent="-316484" defTabSz="316484">
              <a:lnSpc>
                <a:spcPct val="100000"/>
              </a:lnSpc>
              <a:spcBef>
                <a:spcPts val="0"/>
              </a:spcBef>
              <a:buSzPct val="100000"/>
              <a:buFont typeface="Helvetica Neue"/>
              <a:buAutoNum type="arabicPeriod" startAt="1"/>
              <a:defRPr sz="2403">
                <a:latin typeface="Times New Roman"/>
                <a:ea typeface="Times New Roman"/>
                <a:cs typeface="Times New Roman"/>
                <a:sym typeface="Times New Roman"/>
              </a:defRPr>
            </a:pPr>
            <a:r>
              <a:t>Race has a weak positive correlation with Dexa_Freq_During_Rx (0.034) and Gluco_Record_Prior_Ntm (0.035), suggesting a slight association.</a:t>
            </a:r>
          </a:p>
          <a:p>
            <a:pPr marL="316484" indent="-316484" defTabSz="316484">
              <a:lnSpc>
                <a:spcPct val="100000"/>
              </a:lnSpc>
              <a:spcBef>
                <a:spcPts val="0"/>
              </a:spcBef>
              <a:buSzPct val="100000"/>
              <a:buFont typeface="Helvetica Neue"/>
              <a:buAutoNum type="arabicPeriod" startAt="1"/>
              <a:defRPr sz="2403">
                <a:latin typeface="Times New Roman"/>
                <a:ea typeface="Times New Roman"/>
                <a:cs typeface="Times New Roman"/>
                <a:sym typeface="Times New Roman"/>
              </a:defRPr>
            </a:pPr>
            <a:r>
              <a:t>Ethnicity has a weak positive correlation with Ntm_Speciality (0.046) and a weak negative correlation with Region (-0.051), indicating slight relationships.</a:t>
            </a:r>
          </a:p>
          <a:p>
            <a:pPr marL="316484" indent="-316484" defTabSz="316484">
              <a:lnSpc>
                <a:spcPct val="100000"/>
              </a:lnSpc>
              <a:spcBef>
                <a:spcPts val="0"/>
              </a:spcBef>
              <a:buSzPct val="100000"/>
              <a:buFont typeface="Helvetica Neue"/>
              <a:buAutoNum type="arabicPeriod" startAt="1"/>
              <a:defRPr sz="2403">
                <a:latin typeface="Times New Roman"/>
                <a:ea typeface="Times New Roman"/>
                <a:cs typeface="Times New Roman"/>
                <a:sym typeface="Times New Roman"/>
              </a:defRPr>
            </a:pPr>
            <a:r>
              <a:t>Region has a weak positive correlation with Dexa_Freq_During_Rx (0.059) and Count_Of_Risks (0.085), indicating slight associations.</a:t>
            </a:r>
          </a:p>
          <a:p>
            <a:pPr marL="316484" indent="-316484" defTabSz="316484">
              <a:lnSpc>
                <a:spcPct val="100000"/>
              </a:lnSpc>
              <a:spcBef>
                <a:spcPts val="0"/>
              </a:spcBef>
              <a:buSzPct val="100000"/>
              <a:buFont typeface="Helvetica Neue"/>
              <a:buAutoNum type="arabicPeriod" startAt="1"/>
              <a:defRPr sz="2403">
                <a:latin typeface="Times New Roman"/>
                <a:ea typeface="Times New Roman"/>
                <a:cs typeface="Times New Roman"/>
                <a:sym typeface="Times New Roman"/>
              </a:defRPr>
            </a:pPr>
            <a:r>
              <a:t>Age_Bucket has a moderate positive correlation with Frag_Frac_During_Rx (0.088), indicating a moderate relationship.</a:t>
            </a:r>
          </a:p>
          <a:p>
            <a:pPr marL="316484" indent="-316484" defTabSz="316484">
              <a:lnSpc>
                <a:spcPct val="100000"/>
              </a:lnSpc>
              <a:spcBef>
                <a:spcPts val="0"/>
              </a:spcBef>
              <a:buSzPct val="100000"/>
              <a:buFont typeface="Helvetica Neue"/>
              <a:buAutoNum type="arabicPeriod" startAt="1"/>
              <a:defRPr sz="2403">
                <a:latin typeface="Times New Roman"/>
                <a:ea typeface="Times New Roman"/>
                <a:cs typeface="Times New Roman"/>
                <a:sym typeface="Times New Roman"/>
              </a:defRPr>
            </a:pPr>
            <a:r>
              <a:t>Ntm_Speciality shows a weak positive correlation with Gender (0.058) and a moderate positive correlation with Ntm_Speciality_Bucket (0.536), suggesting some relationships.</a:t>
            </a:r>
          </a:p>
          <a:p>
            <a:pPr marL="316484" indent="-316484" defTabSz="316484">
              <a:lnSpc>
                <a:spcPct val="100000"/>
              </a:lnSpc>
              <a:spcBef>
                <a:spcPts val="0"/>
              </a:spcBef>
              <a:buSzPct val="100000"/>
              <a:buFont typeface="Helvetica Neue"/>
              <a:buAutoNum type="arabicPeriod" startAt="1"/>
              <a:defRPr sz="2403">
                <a:latin typeface="Times New Roman"/>
                <a:ea typeface="Times New Roman"/>
                <a:cs typeface="Times New Roman"/>
                <a:sym typeface="Times New Roman"/>
              </a:defRPr>
            </a:pPr>
            <a:r>
              <a:t>Dexa_Freq_During_Rx has a weak negative correlation with Gender (-0.025) and a moderate positive correlation with Dexa_During_Rx (0.701), indicating some relationships.</a:t>
            </a:r>
          </a:p>
          <a:p>
            <a:pPr marL="316484" indent="-316484" defTabSz="316484">
              <a:lnSpc>
                <a:spcPct val="100000"/>
              </a:lnSpc>
              <a:spcBef>
                <a:spcPts val="0"/>
              </a:spcBef>
              <a:buSzPct val="100000"/>
              <a:buFont typeface="Helvetica Neue"/>
              <a:buAutoNum type="arabicPeriod" startAt="1"/>
              <a:defRPr sz="2403">
                <a:latin typeface="Times New Roman"/>
                <a:ea typeface="Times New Roman"/>
                <a:cs typeface="Times New Roman"/>
                <a:sym typeface="Times New Roman"/>
              </a:defRPr>
            </a:pPr>
            <a:r>
              <a:t>Frag_Frac_During_Rx has a weak positive correlation with Dexa_During_Rx (0.094) and a strong positive correlation with Frag_Frac_Prior_Ntm (0.410), indicating stronger associations.</a:t>
            </a:r>
          </a:p>
          <a:p>
            <a:pPr marL="316484" indent="-316484" defTabSz="316484">
              <a:lnSpc>
                <a:spcPct val="100000"/>
              </a:lnSpc>
              <a:spcBef>
                <a:spcPts val="0"/>
              </a:spcBef>
              <a:buSzPct val="100000"/>
              <a:buFont typeface="Helvetica Neue"/>
              <a:buAutoNum type="arabicPeriod" startAt="1"/>
              <a:defRPr sz="2403">
                <a:latin typeface="Times New Roman"/>
                <a:ea typeface="Times New Roman"/>
                <a:cs typeface="Times New Roman"/>
                <a:sym typeface="Times New Roman"/>
              </a:defRPr>
            </a:pPr>
            <a:r>
              <a:t>Count_Of_Risks has a weak negative correlation with Ethnicity (-0.055) and a moderate negative correlation with Age_Bucket (-0.031), indicating slight relationships.</a:t>
            </a:r>
          </a:p>
          <a:p>
            <a:pPr marL="316484" indent="-316484" defTabSz="316484">
              <a:lnSpc>
                <a:spcPct val="100000"/>
              </a:lnSpc>
              <a:spcBef>
                <a:spcPts val="0"/>
              </a:spcBef>
              <a:buSzPct val="100000"/>
              <a:buFont typeface="Helvetica Neue"/>
              <a:buAutoNum type="arabicPeriod" startAt="1"/>
              <a:defRPr sz="2403">
                <a:latin typeface="Times New Roman"/>
                <a:ea typeface="Times New Roman"/>
                <a:cs typeface="Times New Roman"/>
                <a:sym typeface="Times New Roman"/>
              </a:defRPr>
            </a:pPr>
            <a:r>
              <a:t>Gluco_Record_Prior_Ntm has a weak positive correlation with Gender (0.025) and a weak positive correlation with Gluco_Record_During_Rx (0.087), suggesting slight relationships.</a:t>
            </a:r>
          </a:p>
          <a:p>
            <a:pPr marL="316484" indent="-316484" defTabSz="316484">
              <a:lnSpc>
                <a:spcPct val="100000"/>
              </a:lnSpc>
              <a:spcBef>
                <a:spcPts val="0"/>
              </a:spcBef>
              <a:buSzPct val="100000"/>
              <a:buFont typeface="Helvetica Neue"/>
              <a:buAutoNum type="arabicPeriod" startAt="1"/>
              <a:defRPr sz="2403">
                <a:latin typeface="Times New Roman"/>
                <a:ea typeface="Times New Roman"/>
                <a:cs typeface="Times New Roman"/>
                <a:sym typeface="Times New Roman"/>
              </a:defRPr>
            </a:pPr>
            <a:r>
              <a:t>Gluco_Record_During_Rx has a weak positive correlation with Dexa_During_Rx (0.086) and Frag_Frac_During_Rx (0.112), indicating slight associations.</a:t>
            </a:r>
          </a:p>
          <a:p>
            <a:pPr marL="316484" indent="-316484" defTabSz="316484">
              <a:lnSpc>
                <a:spcPct val="100000"/>
              </a:lnSpc>
              <a:spcBef>
                <a:spcPts val="0"/>
              </a:spcBef>
              <a:buSzPct val="100000"/>
              <a:buFont typeface="Helvetica Neue"/>
              <a:buAutoNum type="arabicPeriod" startAt="1"/>
              <a:defRPr sz="2403">
                <a:latin typeface="Times New Roman"/>
                <a:ea typeface="Times New Roman"/>
                <a:cs typeface="Times New Roman"/>
                <a:sym typeface="Times New Roman"/>
              </a:defRPr>
            </a:pPr>
            <a:r>
              <a:t>Dexa_During_Rx has a weak negative correlation with Gender (-0.031) and a moderate positive correlation with Injectable_Experience_During_Rx (0.066), suggesting some relationships.</a:t>
            </a:r>
          </a:p>
          <a:p>
            <a:pPr marL="316484" indent="-316484" defTabSz="316484">
              <a:lnSpc>
                <a:spcPct val="100000"/>
              </a:lnSpc>
              <a:spcBef>
                <a:spcPts val="0"/>
              </a:spcBef>
              <a:buSzPct val="100000"/>
              <a:buFont typeface="Helvetica Neue"/>
              <a:buAutoNum type="arabicPeriod" startAt="1"/>
              <a:defRPr sz="2403">
                <a:latin typeface="Times New Roman"/>
                <a:ea typeface="Times New Roman"/>
                <a:cs typeface="Times New Roman"/>
                <a:sym typeface="Times New Roman"/>
              </a:defRPr>
            </a:pPr>
            <a:r>
              <a:t>Frag_Frac_Prior_Ntm has a moderate positive correlation with Age_Bucket (0.117) and a strong positive correlation with Frag_Frac_During_Rx (0.410), indicating stronger associations.</a:t>
            </a:r>
          </a:p>
          <a:p>
            <a:pPr marL="316484" indent="-316484" defTabSz="316484">
              <a:lnSpc>
                <a:spcPct val="100000"/>
              </a:lnSpc>
              <a:spcBef>
                <a:spcPts val="0"/>
              </a:spcBef>
              <a:buSzPct val="100000"/>
              <a:buFont typeface="Helvetica Neue"/>
              <a:buAutoNum type="arabicPeriod" startAt="1"/>
              <a:defRPr sz="2403">
                <a:latin typeface="Times New Roman"/>
                <a:ea typeface="Times New Roman"/>
                <a:cs typeface="Times New Roman"/>
                <a:sym typeface="Times New Roman"/>
              </a:defRPr>
            </a:pPr>
            <a:r>
              <a:t>Risk_Segment_Prior_Ntm has a weak negative correlation with Gender (-0.024) and a strong positive correlation with Tscore_Bucket_Prior_Ntm (0.867), indicating stronger associations.</a:t>
            </a:r>
          </a:p>
          <a:p>
            <a:pPr marL="316484" indent="-316484" defTabSz="316484">
              <a:lnSpc>
                <a:spcPct val="100000"/>
              </a:lnSpc>
              <a:spcBef>
                <a:spcPts val="0"/>
              </a:spcBef>
              <a:buSzPct val="100000"/>
              <a:buFont typeface="Helvetica Neue"/>
              <a:buAutoNum type="arabicPeriod" startAt="1"/>
              <a:defRPr sz="2403">
                <a:latin typeface="Times New Roman"/>
                <a:ea typeface="Times New Roman"/>
                <a:cs typeface="Times New Roman"/>
                <a:sym typeface="Times New Roman"/>
              </a:defRPr>
            </a:pPr>
            <a:r>
              <a:t>Tscore_Bucket_Prior_Ntm has a strong positive correlation with Risk_Segment_Prior_Ntm (0.867) and a moderate positive correlation with Risk_Segment_During_Rx (0.582), suggesting stronger relationships.</a:t>
            </a:r>
          </a:p>
          <a:p>
            <a:pPr marL="316484" indent="-316484" defTabSz="316484">
              <a:lnSpc>
                <a:spcPct val="100000"/>
              </a:lnSpc>
              <a:spcBef>
                <a:spcPts val="0"/>
              </a:spcBef>
              <a:buSzPct val="100000"/>
              <a:buFont typeface="Helvetica Neue"/>
              <a:buAutoNum type="arabicPeriod" startAt="1"/>
              <a:defRPr sz="2403">
                <a:latin typeface="Times New Roman"/>
                <a:ea typeface="Times New Roman"/>
                <a:cs typeface="Times New Roman"/>
                <a:sym typeface="Times New Roman"/>
              </a:defRPr>
            </a:pPr>
            <a:r>
              <a:t>Risk_Segment_During_Rx has a weak negative correlation with Dexa_Freq_During_Rx (-0.024) and a moderate positive correlation with Tscore_Bucket_During_Rx (0.321), indicating moderate relationships.</a:t>
            </a:r>
          </a:p>
          <a:p>
            <a:pPr marL="316484" indent="-316484" defTabSz="316484">
              <a:lnSpc>
                <a:spcPct val="100000"/>
              </a:lnSpc>
              <a:spcBef>
                <a:spcPts val="0"/>
              </a:spcBef>
              <a:buSzPct val="100000"/>
              <a:buFont typeface="Helvetica Neue"/>
              <a:buAutoNum type="arabicPeriod" startAt="1"/>
              <a:defRPr sz="2403">
                <a:latin typeface="Times New Roman"/>
                <a:ea typeface="Times New Roman"/>
                <a:cs typeface="Times New Roman"/>
                <a:sym typeface="Times New Roman"/>
              </a:defRPr>
            </a:pPr>
            <a:r>
              <a:t>Tscore_Bucket_During_Rx has a moderate positive correlation with Risk_Segment_During_Rx (0.321) and a weak positive correlation with Change_T_Score (0.065), suggesting slight relationships.</a:t>
            </a:r>
          </a:p>
          <a:p>
            <a:pPr marL="316484" indent="-316484" defTabSz="316484">
              <a:lnSpc>
                <a:spcPct val="100000"/>
              </a:lnSpc>
              <a:spcBef>
                <a:spcPts val="0"/>
              </a:spcBef>
              <a:buSzPct val="100000"/>
              <a:buFont typeface="Helvetica Neue"/>
              <a:buAutoNum type="arabicPeriod" startAt="1"/>
              <a:defRPr sz="2403">
                <a:latin typeface="Times New Roman"/>
                <a:ea typeface="Times New Roman"/>
                <a:cs typeface="Times New Roman"/>
                <a:sym typeface="Times New Roman"/>
              </a:defRPr>
            </a:pPr>
            <a:r>
              <a:t>Change_T_Score has a weak positive correlation with Age_Bucket (0.031) and a weak positive correlation with Change_Risk_Segment (0.042), indicating slight associations.</a:t>
            </a:r>
          </a:p>
          <a:p>
            <a:pPr marL="316484" indent="-316484" defTabSz="316484">
              <a:lnSpc>
                <a:spcPct val="100000"/>
              </a:lnSpc>
              <a:spcBef>
                <a:spcPts val="0"/>
              </a:spcBef>
              <a:buSzPct val="100000"/>
              <a:buFont typeface="Helvetica Neue"/>
              <a:buAutoNum type="arabicPeriod" startAt="1"/>
              <a:defRPr sz="2403">
                <a:latin typeface="Times New Roman"/>
                <a:ea typeface="Times New Roman"/>
                <a:cs typeface="Times New Roman"/>
                <a:sym typeface="Times New Roman"/>
              </a:defRPr>
            </a:pPr>
            <a:r>
              <a:t>Change_Risk_Segment has a weak positive correlation with Age_Bucket (0.032) and a weak positive correlation with Change_T_Score (0.042), suggesting slight associations.</a:t>
            </a:r>
          </a:p>
          <a:p>
            <a:pPr marL="316484" indent="-316484" defTabSz="316484">
              <a:lnSpc>
                <a:spcPct val="100000"/>
              </a:lnSpc>
              <a:spcBef>
                <a:spcPts val="0"/>
              </a:spcBef>
              <a:buSzPct val="100000"/>
              <a:buFont typeface="Helvetica Neue"/>
              <a:buAutoNum type="arabicPeriod" startAt="1"/>
              <a:defRPr sz="2403">
                <a:latin typeface="Times New Roman"/>
                <a:ea typeface="Times New Roman"/>
                <a:cs typeface="Times New Roman"/>
                <a:sym typeface="Times New Roman"/>
              </a:defRPr>
            </a:pPr>
            <a:r>
              <a:t>Adherent_Flag has a weak positive correlation with Gender (0.041) and a weak negative correlation with Idn_Indicator (-0.053), indicating slight relationships.</a:t>
            </a:r>
          </a:p>
          <a:p>
            <a:pPr marL="316484" indent="-316484" defTabSz="316484">
              <a:lnSpc>
                <a:spcPct val="100000"/>
              </a:lnSpc>
              <a:spcBef>
                <a:spcPts val="0"/>
              </a:spcBef>
              <a:buSzPct val="100000"/>
              <a:buFont typeface="Helvetica Neue"/>
              <a:buAutoNum type="arabicPeriod" startAt="1"/>
              <a:defRPr sz="2403">
                <a:latin typeface="Times New Roman"/>
                <a:ea typeface="Times New Roman"/>
                <a:cs typeface="Times New Roman"/>
                <a:sym typeface="Times New Roman"/>
              </a:defRPr>
            </a:pPr>
            <a:r>
              <a:t>Idn_Indicator has a weak positive correlation with Dexa_Freq_During_Rx (0.029) and a weak negative correlation with Adherent_Flag (-0.053), suggesting slight associations.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Maximun Count:342…"/>
          <p:cNvSpPr txBox="1"/>
          <p:nvPr>
            <p:ph type="body" idx="1"/>
          </p:nvPr>
        </p:nvSpPr>
        <p:spPr>
          <a:xfrm>
            <a:off x="1206500" y="3132369"/>
            <a:ext cx="21971000" cy="8256012"/>
          </a:xfrm>
          <a:prstGeom prst="rect">
            <a:avLst/>
          </a:prstGeom>
        </p:spPr>
        <p:txBody>
          <a:bodyPr/>
          <a:lstStyle/>
          <a:p>
            <a:pPr marL="0" indent="0" defTabSz="355600">
              <a:lnSpc>
                <a:spcPct val="100000"/>
              </a:lnSpc>
              <a:spcBef>
                <a:spcPts val="0"/>
              </a:spcBef>
              <a:buSzTx/>
              <a:buNone/>
              <a:defRPr sz="5000">
                <a:latin typeface="Times New Roman"/>
                <a:ea typeface="Times New Roman"/>
                <a:cs typeface="Times New Roman"/>
                <a:sym typeface="Times New Roman"/>
              </a:defRPr>
            </a:pPr>
            <a:r>
              <a:t>Maximun Count:342</a:t>
            </a:r>
          </a:p>
          <a:p>
            <a:pPr marL="0" indent="0" defTabSz="355600">
              <a:lnSpc>
                <a:spcPct val="100000"/>
              </a:lnSpc>
              <a:spcBef>
                <a:spcPts val="0"/>
              </a:spcBef>
              <a:buSzTx/>
              <a:buNone/>
              <a:defRPr sz="5000">
                <a:latin typeface="Times New Roman"/>
                <a:ea typeface="Times New Roman"/>
                <a:cs typeface="Times New Roman"/>
                <a:sym typeface="Times New Roman"/>
              </a:defRPr>
            </a:pPr>
            <a:r>
              <a:t>Minimum Count:1</a:t>
            </a:r>
          </a:p>
          <a:p>
            <a:pPr marL="0" indent="0" defTabSz="355600">
              <a:lnSpc>
                <a:spcPct val="100000"/>
              </a:lnSpc>
              <a:spcBef>
                <a:spcPts val="0"/>
              </a:spcBef>
              <a:buSzTx/>
              <a:buNone/>
              <a:defRPr sz="5000">
                <a:latin typeface="Times New Roman"/>
                <a:ea typeface="Times New Roman"/>
                <a:cs typeface="Times New Roman"/>
                <a:sym typeface="Times New Roman"/>
              </a:defRPr>
            </a:pPr>
          </a:p>
          <a:p>
            <a:pPr marL="0" indent="0" defTabSz="355600">
              <a:lnSpc>
                <a:spcPct val="100000"/>
              </a:lnSpc>
              <a:spcBef>
                <a:spcPts val="0"/>
              </a:spcBef>
              <a:buSzTx/>
              <a:buNone/>
              <a:defRPr sz="5000">
                <a:latin typeface="Times New Roman"/>
                <a:ea typeface="Times New Roman"/>
                <a:cs typeface="Times New Roman"/>
                <a:sym typeface="Times New Roman"/>
              </a:defRPr>
            </a:pPr>
            <a:r>
              <a:t>Risk with the highest count: Risk_Patient_Parent_Fractured_Their_Hip</a:t>
            </a:r>
          </a:p>
          <a:p>
            <a:pPr marL="0" indent="0" defTabSz="355600">
              <a:lnSpc>
                <a:spcPct val="100000"/>
              </a:lnSpc>
              <a:spcBef>
                <a:spcPts val="0"/>
              </a:spcBef>
              <a:buSzTx/>
              <a:buNone/>
              <a:defRPr sz="5000">
                <a:latin typeface="Times New Roman"/>
                <a:ea typeface="Times New Roman"/>
                <a:cs typeface="Times New Roman"/>
                <a:sym typeface="Times New Roman"/>
              </a:defRPr>
            </a:pPr>
            <a:r>
              <a:t>Risk with the lowest count: Risk_Osteogenesis_Imperfecta</a:t>
            </a:r>
          </a:p>
        </p:txBody>
      </p:sp>
      <p:sp>
        <p:nvSpPr>
          <p:cNvPr id="193" name="Count of risks"/>
          <p:cNvSpPr txBox="1"/>
          <p:nvPr>
            <p:ph type="title"/>
          </p:nvPr>
        </p:nvSpPr>
        <p:spPr>
          <a:xfrm>
            <a:off x="-111309" y="1022134"/>
            <a:ext cx="23574998" cy="1543614"/>
          </a:xfrm>
          <a:prstGeom prst="rect">
            <a:avLst/>
          </a:prstGeom>
        </p:spPr>
        <p:txBody>
          <a:bodyPr/>
          <a:lstStyle>
            <a:lvl1pPr algn="ctr" defTabSz="277368">
              <a:lnSpc>
                <a:spcPct val="100000"/>
              </a:lnSpc>
              <a:defRPr spc="0" sz="5069">
                <a:latin typeface="Times New Roman"/>
                <a:ea typeface="Times New Roman"/>
                <a:cs typeface="Times New Roman"/>
                <a:sym typeface="Times New Roman"/>
              </a:defRPr>
            </a:lvl1pPr>
          </a:lstStyle>
          <a:p>
            <a:pPr/>
            <a:r>
              <a:t>Count of risks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Columns = [‘Persistency_Flag’‘Gluco_Record_Prior_Ntm','Gluco_Record_During_Rx']…"/>
          <p:cNvSpPr txBox="1"/>
          <p:nvPr>
            <p:ph type="body" sz="half" idx="1"/>
          </p:nvPr>
        </p:nvSpPr>
        <p:spPr>
          <a:xfrm>
            <a:off x="1206499" y="3246845"/>
            <a:ext cx="10014696" cy="9267620"/>
          </a:xfrm>
          <a:prstGeom prst="rect">
            <a:avLst/>
          </a:prstGeom>
        </p:spPr>
        <p:txBody>
          <a:bodyPr/>
          <a:lstStyle/>
          <a:p>
            <a:pPr marL="0" indent="0" defTabSz="1706837">
              <a:spcBef>
                <a:spcPts val="3100"/>
              </a:spcBef>
              <a:buSzTx/>
              <a:buNone/>
              <a:defRPr sz="3500">
                <a:latin typeface="Times New Roman"/>
                <a:ea typeface="Times New Roman"/>
                <a:cs typeface="Times New Roman"/>
                <a:sym typeface="Times New Roman"/>
              </a:defRPr>
            </a:pPr>
            <a:r>
              <a:t>Columns = [‘Persistency_Flag’‘Gluco_Record_Prior_Ntm','Gluco_Record_During_Rx']</a:t>
            </a:r>
          </a:p>
          <a:p>
            <a:pPr marL="0" indent="0" defTabSz="320039">
              <a:lnSpc>
                <a:spcPct val="100000"/>
              </a:lnSpc>
              <a:spcBef>
                <a:spcPts val="0"/>
              </a:spcBef>
              <a:buSzTx/>
              <a:buNone/>
              <a:defRPr sz="1890">
                <a:latin typeface="Courier"/>
                <a:ea typeface="Courier"/>
                <a:cs typeface="Courier"/>
                <a:sym typeface="Courier"/>
              </a:defRPr>
            </a:pPr>
            <a:r>
              <a:rPr sz="3010"/>
              <a:t>Count</a:t>
            </a:r>
            <a:r>
              <a:t> Table:</a:t>
            </a:r>
          </a:p>
          <a:p>
            <a:pPr marL="0" indent="0" defTabSz="320039">
              <a:lnSpc>
                <a:spcPct val="100000"/>
              </a:lnSpc>
              <a:spcBef>
                <a:spcPts val="0"/>
              </a:spcBef>
              <a:buSzTx/>
              <a:buNone/>
              <a:defRPr sz="1890">
                <a:latin typeface="Courier"/>
                <a:ea typeface="Courier"/>
                <a:cs typeface="Courier"/>
                <a:sym typeface="Courier"/>
              </a:defRPr>
            </a:pPr>
            <a:r>
              <a:t>Gluco_Record_Prior_Ntm     N         Y        All</a:t>
            </a:r>
          </a:p>
          <a:p>
            <a:pPr marL="0" indent="0" defTabSz="320039">
              <a:lnSpc>
                <a:spcPct val="100000"/>
              </a:lnSpc>
              <a:spcBef>
                <a:spcPts val="0"/>
              </a:spcBef>
              <a:buSzTx/>
              <a:buNone/>
              <a:defRPr sz="1890">
                <a:latin typeface="Courier"/>
                <a:ea typeface="Courier"/>
                <a:cs typeface="Courier"/>
                <a:sym typeface="Courier"/>
              </a:defRPr>
            </a:pPr>
            <a:r>
              <a:t>Gluco_Record_During_Rx     N    Y    N    Y      </a:t>
            </a:r>
          </a:p>
          <a:p>
            <a:pPr marL="0" indent="0" defTabSz="320039">
              <a:lnSpc>
                <a:spcPct val="100000"/>
              </a:lnSpc>
              <a:spcBef>
                <a:spcPts val="0"/>
              </a:spcBef>
              <a:buSzTx/>
              <a:buNone/>
              <a:defRPr sz="1890">
                <a:latin typeface="Courier"/>
                <a:ea typeface="Courier"/>
                <a:cs typeface="Courier"/>
                <a:sym typeface="Courier"/>
              </a:defRPr>
            </a:pPr>
            <a:r>
              <a:t>Persistency_Flag                                 </a:t>
            </a:r>
          </a:p>
          <a:p>
            <a:pPr marL="0" indent="0" defTabSz="320039">
              <a:lnSpc>
                <a:spcPct val="100000"/>
              </a:lnSpc>
              <a:spcBef>
                <a:spcPts val="0"/>
              </a:spcBef>
              <a:buSzTx/>
              <a:buNone/>
              <a:defRPr sz="1890">
                <a:latin typeface="Courier"/>
                <a:ea typeface="Courier"/>
                <a:cs typeface="Courier"/>
                <a:sym typeface="Courier"/>
              </a:defRPr>
            </a:pPr>
            <a:r>
              <a:t>Non-Persistent          1471  158  257  249  2135</a:t>
            </a:r>
          </a:p>
          <a:p>
            <a:pPr marL="0" indent="0" defTabSz="320039">
              <a:lnSpc>
                <a:spcPct val="100000"/>
              </a:lnSpc>
              <a:spcBef>
                <a:spcPts val="0"/>
              </a:spcBef>
              <a:buSzTx/>
              <a:buNone/>
              <a:defRPr sz="1890">
                <a:latin typeface="Courier"/>
                <a:ea typeface="Courier"/>
                <a:cs typeface="Courier"/>
                <a:sym typeface="Courier"/>
              </a:defRPr>
            </a:pPr>
            <a:r>
              <a:t>Persistent               698  292   96  203  1289</a:t>
            </a:r>
          </a:p>
          <a:p>
            <a:pPr marL="0" indent="0" defTabSz="320039">
              <a:lnSpc>
                <a:spcPct val="100000"/>
              </a:lnSpc>
              <a:spcBef>
                <a:spcPts val="0"/>
              </a:spcBef>
              <a:buSzTx/>
              <a:buNone/>
              <a:defRPr sz="1890">
                <a:latin typeface="Courier"/>
                <a:ea typeface="Courier"/>
                <a:cs typeface="Courier"/>
                <a:sym typeface="Courier"/>
              </a:defRPr>
            </a:pPr>
            <a:r>
              <a:t>All                     2169  450  353  452  3424</a:t>
            </a:r>
          </a:p>
          <a:p>
            <a:pPr marL="0" indent="0" defTabSz="320039">
              <a:lnSpc>
                <a:spcPct val="100000"/>
              </a:lnSpc>
              <a:spcBef>
                <a:spcPts val="0"/>
              </a:spcBef>
              <a:buSzTx/>
              <a:buNone/>
              <a:defRPr sz="1890">
                <a:latin typeface="Courier"/>
                <a:ea typeface="Courier"/>
                <a:cs typeface="Courier"/>
                <a:sym typeface="Courier"/>
              </a:defRPr>
            </a:pPr>
          </a:p>
          <a:p>
            <a:pPr marL="0" indent="0" defTabSz="320039">
              <a:lnSpc>
                <a:spcPct val="100000"/>
              </a:lnSpc>
              <a:spcBef>
                <a:spcPts val="0"/>
              </a:spcBef>
              <a:buSzTx/>
              <a:buNone/>
              <a:defRPr sz="1890">
                <a:latin typeface="Courier"/>
                <a:ea typeface="Courier"/>
                <a:cs typeface="Courier"/>
                <a:sym typeface="Courier"/>
              </a:defRPr>
            </a:pPr>
            <a:r>
              <a:t>Percentage Table:</a:t>
            </a:r>
          </a:p>
          <a:p>
            <a:pPr marL="0" indent="0" defTabSz="320039">
              <a:lnSpc>
                <a:spcPct val="100000"/>
              </a:lnSpc>
              <a:spcBef>
                <a:spcPts val="0"/>
              </a:spcBef>
              <a:buSzTx/>
              <a:buNone/>
              <a:defRPr sz="1890">
                <a:latin typeface="Courier"/>
                <a:ea typeface="Courier"/>
                <a:cs typeface="Courier"/>
                <a:sym typeface="Courier"/>
              </a:defRPr>
            </a:pPr>
            <a:r>
              <a:t>Gluco_Record_Prior_Ntm          N                     Y               All</a:t>
            </a:r>
          </a:p>
          <a:p>
            <a:pPr marL="0" indent="0" defTabSz="320039">
              <a:lnSpc>
                <a:spcPct val="100000"/>
              </a:lnSpc>
              <a:spcBef>
                <a:spcPts val="0"/>
              </a:spcBef>
              <a:buSzTx/>
              <a:buNone/>
              <a:defRPr sz="1890">
                <a:latin typeface="Courier"/>
                <a:ea typeface="Courier"/>
                <a:cs typeface="Courier"/>
                <a:sym typeface="Courier"/>
              </a:defRPr>
            </a:pPr>
            <a:r>
              <a:t>Gluco_Record_During_Rx          N          Y          N          Y       </a:t>
            </a:r>
          </a:p>
          <a:p>
            <a:pPr marL="0" indent="0" defTabSz="320039">
              <a:lnSpc>
                <a:spcPct val="100000"/>
              </a:lnSpc>
              <a:spcBef>
                <a:spcPts val="0"/>
              </a:spcBef>
              <a:buSzTx/>
              <a:buNone/>
              <a:defRPr sz="1890">
                <a:latin typeface="Courier"/>
                <a:ea typeface="Courier"/>
                <a:cs typeface="Courier"/>
                <a:sym typeface="Courier"/>
              </a:defRPr>
            </a:pPr>
            <a:r>
              <a:t>Persistency_Flag                                                         </a:t>
            </a:r>
          </a:p>
          <a:p>
            <a:pPr marL="0" indent="0" defTabSz="320039">
              <a:lnSpc>
                <a:spcPct val="100000"/>
              </a:lnSpc>
              <a:spcBef>
                <a:spcPts val="0"/>
              </a:spcBef>
              <a:buSzTx/>
              <a:buNone/>
              <a:defRPr sz="1890">
                <a:latin typeface="Courier"/>
                <a:ea typeface="Courier"/>
                <a:cs typeface="Courier"/>
                <a:sym typeface="Courier"/>
              </a:defRPr>
            </a:pPr>
            <a:r>
              <a:t>Non-Persistent          68.899297   7.400468  12.037471  11.662763  100.0</a:t>
            </a:r>
          </a:p>
          <a:p>
            <a:pPr marL="0" indent="0" defTabSz="320039">
              <a:lnSpc>
                <a:spcPct val="100000"/>
              </a:lnSpc>
              <a:spcBef>
                <a:spcPts val="0"/>
              </a:spcBef>
              <a:buSzTx/>
              <a:buNone/>
              <a:defRPr sz="1890">
                <a:latin typeface="Courier"/>
                <a:ea typeface="Courier"/>
                <a:cs typeface="Courier"/>
                <a:sym typeface="Courier"/>
              </a:defRPr>
            </a:pPr>
            <a:r>
              <a:t>Persistent              54.150504  22.653220   7.447634  15.748642  100.0</a:t>
            </a:r>
          </a:p>
          <a:p>
            <a:pPr marL="0" indent="0" defTabSz="320039">
              <a:lnSpc>
                <a:spcPct val="100000"/>
              </a:lnSpc>
              <a:spcBef>
                <a:spcPts val="0"/>
              </a:spcBef>
              <a:buSzTx/>
              <a:buNone/>
              <a:defRPr sz="1890">
                <a:latin typeface="Courier"/>
                <a:ea typeface="Courier"/>
                <a:cs typeface="Courier"/>
                <a:sym typeface="Courier"/>
              </a:defRPr>
            </a:pPr>
            <a:r>
              <a:t>All                     63.346963  13.142523  10.309579  13.200935  100.0</a:t>
            </a:r>
          </a:p>
          <a:p>
            <a:pPr marL="0" indent="0" defTabSz="320039">
              <a:lnSpc>
                <a:spcPct val="100000"/>
              </a:lnSpc>
              <a:spcBef>
                <a:spcPts val="0"/>
              </a:spcBef>
              <a:buSzTx/>
              <a:buNone/>
              <a:defRPr sz="1890">
                <a:latin typeface="Courier"/>
                <a:ea typeface="Courier"/>
                <a:cs typeface="Courier"/>
                <a:sym typeface="Courier"/>
              </a:defRPr>
            </a:pPr>
          </a:p>
          <a:p>
            <a:pPr marL="0" indent="0" defTabSz="320039">
              <a:lnSpc>
                <a:spcPct val="100000"/>
              </a:lnSpc>
              <a:spcBef>
                <a:spcPts val="0"/>
              </a:spcBef>
              <a:buSzTx/>
              <a:buNone/>
              <a:defRPr sz="1890">
                <a:latin typeface="Courier"/>
                <a:ea typeface="Courier"/>
                <a:cs typeface="Courier"/>
                <a:sym typeface="Courier"/>
              </a:defRPr>
            </a:pPr>
            <a:r>
              <a:t>Change Table:</a:t>
            </a:r>
          </a:p>
          <a:p>
            <a:pPr marL="0" indent="0" defTabSz="320039">
              <a:lnSpc>
                <a:spcPct val="100000"/>
              </a:lnSpc>
              <a:spcBef>
                <a:spcPts val="0"/>
              </a:spcBef>
              <a:buSzTx/>
              <a:buNone/>
              <a:defRPr sz="1890">
                <a:latin typeface="Courier"/>
                <a:ea typeface="Courier"/>
                <a:cs typeface="Courier"/>
                <a:sym typeface="Courier"/>
              </a:defRPr>
            </a:pPr>
            <a:r>
              <a:t>Persistency_Flag</a:t>
            </a:r>
          </a:p>
          <a:p>
            <a:pPr marL="0" indent="0" defTabSz="320039">
              <a:lnSpc>
                <a:spcPct val="100000"/>
              </a:lnSpc>
              <a:spcBef>
                <a:spcPts val="0"/>
              </a:spcBef>
              <a:buSzTx/>
              <a:buNone/>
              <a:defRPr sz="1890">
                <a:latin typeface="Courier"/>
                <a:ea typeface="Courier"/>
                <a:cs typeface="Courier"/>
                <a:sym typeface="Courier"/>
              </a:defRPr>
            </a:pPr>
            <a:r>
              <a:t>Non-Persistent    92.599532</a:t>
            </a:r>
          </a:p>
          <a:p>
            <a:pPr marL="0" indent="0" defTabSz="320039">
              <a:lnSpc>
                <a:spcPct val="100000"/>
              </a:lnSpc>
              <a:spcBef>
                <a:spcPts val="0"/>
              </a:spcBef>
              <a:buSzTx/>
              <a:buNone/>
              <a:defRPr sz="1890">
                <a:latin typeface="Courier"/>
                <a:ea typeface="Courier"/>
                <a:cs typeface="Courier"/>
                <a:sym typeface="Courier"/>
              </a:defRPr>
            </a:pPr>
            <a:r>
              <a:t>Persistent        77.346780</a:t>
            </a:r>
          </a:p>
          <a:p>
            <a:pPr marL="0" indent="0" defTabSz="320039">
              <a:lnSpc>
                <a:spcPct val="100000"/>
              </a:lnSpc>
              <a:spcBef>
                <a:spcPts val="0"/>
              </a:spcBef>
              <a:buSzTx/>
              <a:buNone/>
              <a:defRPr sz="1890">
                <a:latin typeface="Courier"/>
                <a:ea typeface="Courier"/>
                <a:cs typeface="Courier"/>
                <a:sym typeface="Courier"/>
              </a:defRPr>
            </a:pPr>
            <a:r>
              <a:t>All               86.857477</a:t>
            </a:r>
          </a:p>
        </p:txBody>
      </p:sp>
      <p:sp>
        <p:nvSpPr>
          <p:cNvPr id="196" name="Count of cases for each combination of prior and during Rx"/>
          <p:cNvSpPr txBox="1"/>
          <p:nvPr/>
        </p:nvSpPr>
        <p:spPr>
          <a:xfrm>
            <a:off x="3321200" y="1538225"/>
            <a:ext cx="18224550" cy="8841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600">
                <a:latin typeface="Times New Roman"/>
                <a:ea typeface="Times New Roman"/>
                <a:cs typeface="Times New Roman"/>
                <a:sym typeface="Times New Roman"/>
              </a:defRPr>
            </a:lvl1pPr>
          </a:lstStyle>
          <a:p>
            <a:pPr/>
            <a:r>
              <a:t>Count of cases for each combination of prior and during Rx</a:t>
            </a:r>
          </a:p>
        </p:txBody>
      </p:sp>
      <p:sp>
        <p:nvSpPr>
          <p:cNvPr id="197" name="The change table shows the change in percentage from prior to during Rx for each persistence flag. It calculates the difference between the percentage of cases with 'N' prior Rx and the percentage of cases with 'N' during Rx. For the Non-Persistent flag,"/>
          <p:cNvSpPr txBox="1"/>
          <p:nvPr/>
        </p:nvSpPr>
        <p:spPr>
          <a:xfrm>
            <a:off x="12176129" y="4013962"/>
            <a:ext cx="11241758" cy="60887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355600">
              <a:defRPr sz="3700">
                <a:solidFill>
                  <a:srgbClr val="000000"/>
                </a:solidFill>
                <a:latin typeface="Times New Roman"/>
                <a:ea typeface="Times New Roman"/>
                <a:cs typeface="Times New Roman"/>
                <a:sym typeface="Times New Roman"/>
              </a:defRPr>
            </a:lvl1pPr>
          </a:lstStyle>
          <a:p>
            <a:pPr/>
            <a:r>
              <a:t>The change table shows the change in percentage from prior to during Rx for each persistence flag. It calculates the difference between the percentage of cases with 'N' prior Rx and the percentage of cases with 'N' during Rx. For the Non-Persistent flag, the change is 92.60%, indicating a significant increase in cases with 'N' during Rx compared to 'N' prior Rx. Similarly, for the Persistent flag, the change is 77.35%, indicating a substantial decrease in cases with 'N' during Rx compared to 'N' prior Rx. The 'All' row represents the overall change in percentage for all cases and is 86.86%'''</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Columns = ['Tscore_Bucket_Prior_Ntm', 'Tscore_Bucket_During_Rx', ‘Change_T_Score']…"/>
          <p:cNvSpPr txBox="1"/>
          <p:nvPr>
            <p:ph type="body" idx="1"/>
          </p:nvPr>
        </p:nvSpPr>
        <p:spPr>
          <a:xfrm>
            <a:off x="2046567" y="1192884"/>
            <a:ext cx="21417629" cy="12430897"/>
          </a:xfrm>
          <a:prstGeom prst="rect">
            <a:avLst/>
          </a:prstGeom>
        </p:spPr>
        <p:txBody>
          <a:bodyPr/>
          <a:lstStyle/>
          <a:p>
            <a:pPr marL="0" indent="0" defTabSz="975335">
              <a:spcBef>
                <a:spcPts val="1800"/>
              </a:spcBef>
              <a:buSzTx/>
              <a:buNone/>
              <a:defRPr sz="2200">
                <a:latin typeface="Times New Roman"/>
                <a:ea typeface="Times New Roman"/>
                <a:cs typeface="Times New Roman"/>
                <a:sym typeface="Times New Roman"/>
              </a:defRPr>
            </a:pPr>
            <a:r>
              <a:t>Columns = ['Tscore_Bucket_Prior_Ntm', 'Tscore_Bucket_During_Rx', ‘Change_T_Score']</a:t>
            </a:r>
          </a:p>
          <a:p>
            <a:pPr marL="0" indent="0" defTabSz="182880">
              <a:lnSpc>
                <a:spcPct val="100000"/>
              </a:lnSpc>
              <a:spcBef>
                <a:spcPts val="0"/>
              </a:spcBef>
              <a:buSzTx/>
              <a:buNone/>
              <a:defRPr sz="2200">
                <a:latin typeface="Times New Roman"/>
                <a:ea typeface="Times New Roman"/>
                <a:cs typeface="Times New Roman"/>
                <a:sym typeface="Times New Roman"/>
              </a:defRPr>
            </a:pPr>
            <a:r>
              <a:t>Count Table:</a:t>
            </a:r>
          </a:p>
          <a:p>
            <a:pPr marL="0" indent="0" defTabSz="182880">
              <a:lnSpc>
                <a:spcPct val="100000"/>
              </a:lnSpc>
              <a:spcBef>
                <a:spcPts val="0"/>
              </a:spcBef>
              <a:buSzTx/>
              <a:buNone/>
              <a:defRPr sz="2200">
                <a:latin typeface="Times New Roman"/>
                <a:ea typeface="Times New Roman"/>
                <a:cs typeface="Times New Roman"/>
                <a:sym typeface="Times New Roman"/>
              </a:defRPr>
            </a:pPr>
            <a:r>
              <a:t>Tscore_Bucket_During_Rx   &lt;=-2.5                       &gt;-2.5            \</a:t>
            </a:r>
          </a:p>
          <a:p>
            <a:pPr marL="0" indent="0" defTabSz="182880">
              <a:lnSpc>
                <a:spcPct val="100000"/>
              </a:lnSpc>
              <a:spcBef>
                <a:spcPts val="0"/>
              </a:spcBef>
              <a:buSzTx/>
              <a:buNone/>
              <a:defRPr sz="2200">
                <a:latin typeface="Times New Roman"/>
                <a:ea typeface="Times New Roman"/>
                <a:cs typeface="Times New Roman"/>
                <a:sym typeface="Times New Roman"/>
              </a:defRPr>
            </a:pPr>
            <a:r>
              <a:t>Change_T_Score          Improved No change Worsened Improved No change   </a:t>
            </a:r>
          </a:p>
          <a:p>
            <a:pPr marL="0" indent="0" defTabSz="182880">
              <a:lnSpc>
                <a:spcPct val="100000"/>
              </a:lnSpc>
              <a:spcBef>
                <a:spcPts val="0"/>
              </a:spcBef>
              <a:buSzTx/>
              <a:buNone/>
              <a:defRPr sz="2200">
                <a:latin typeface="Times New Roman"/>
                <a:ea typeface="Times New Roman"/>
                <a:cs typeface="Times New Roman"/>
                <a:sym typeface="Times New Roman"/>
              </a:defRPr>
            </a:pPr>
            <a:r>
              <a:t>Tscore_Bucket_Prior_Ntm                                                  </a:t>
            </a:r>
          </a:p>
          <a:p>
            <a:pPr marL="0" indent="0" defTabSz="182880">
              <a:lnSpc>
                <a:spcPct val="100000"/>
              </a:lnSpc>
              <a:spcBef>
                <a:spcPts val="0"/>
              </a:spcBef>
              <a:buSzTx/>
              <a:buNone/>
              <a:defRPr sz="2200">
                <a:latin typeface="Times New Roman"/>
                <a:ea typeface="Times New Roman"/>
                <a:cs typeface="Times New Roman"/>
                <a:sym typeface="Times New Roman"/>
              </a:defRPr>
            </a:pPr>
            <a:r>
              <a:t>&lt;=-2.5                        24       671       53       28        69   </a:t>
            </a:r>
          </a:p>
          <a:p>
            <a:pPr marL="0" indent="0" defTabSz="182880">
              <a:lnSpc>
                <a:spcPct val="100000"/>
              </a:lnSpc>
              <a:spcBef>
                <a:spcPts val="0"/>
              </a:spcBef>
              <a:buSzTx/>
              <a:buNone/>
              <a:defRPr sz="2200">
                <a:latin typeface="Times New Roman"/>
                <a:ea typeface="Times New Roman"/>
                <a:cs typeface="Times New Roman"/>
                <a:sym typeface="Times New Roman"/>
              </a:defRPr>
            </a:pPr>
            <a:r>
              <a:t>&gt;-2.5                          1       190       78       41       730   </a:t>
            </a:r>
          </a:p>
          <a:p>
            <a:pPr marL="0" indent="0" defTabSz="182880">
              <a:lnSpc>
                <a:spcPct val="100000"/>
              </a:lnSpc>
              <a:spcBef>
                <a:spcPts val="0"/>
              </a:spcBef>
              <a:buSzTx/>
              <a:buNone/>
              <a:defRPr sz="2200">
                <a:latin typeface="Times New Roman"/>
                <a:ea typeface="Times New Roman"/>
                <a:cs typeface="Times New Roman"/>
                <a:sym typeface="Times New Roman"/>
              </a:defRPr>
            </a:pPr>
            <a:r>
              <a:t>All                           25       861      131       69       799   </a:t>
            </a:r>
          </a:p>
          <a:p>
            <a:pPr marL="0" indent="0" defTabSz="182880">
              <a:lnSpc>
                <a:spcPct val="100000"/>
              </a:lnSpc>
              <a:spcBef>
                <a:spcPts val="0"/>
              </a:spcBef>
              <a:buSzTx/>
              <a:buNone/>
              <a:defRPr sz="2200">
                <a:latin typeface="Times New Roman"/>
                <a:ea typeface="Times New Roman"/>
                <a:cs typeface="Times New Roman"/>
                <a:sym typeface="Times New Roman"/>
              </a:defRPr>
            </a:pPr>
          </a:p>
          <a:p>
            <a:pPr marL="0" indent="0" defTabSz="182880">
              <a:lnSpc>
                <a:spcPct val="100000"/>
              </a:lnSpc>
              <a:spcBef>
                <a:spcPts val="0"/>
              </a:spcBef>
              <a:buSzTx/>
              <a:buNone/>
              <a:defRPr sz="2200">
                <a:latin typeface="Times New Roman"/>
                <a:ea typeface="Times New Roman"/>
                <a:cs typeface="Times New Roman"/>
                <a:sym typeface="Times New Roman"/>
              </a:defRPr>
            </a:pPr>
            <a:r>
              <a:t>Tscore_Bucket_During_Rx          Unknown   All  </a:t>
            </a:r>
          </a:p>
          <a:p>
            <a:pPr marL="0" indent="0" defTabSz="182880">
              <a:lnSpc>
                <a:spcPct val="100000"/>
              </a:lnSpc>
              <a:spcBef>
                <a:spcPts val="0"/>
              </a:spcBef>
              <a:buSzTx/>
              <a:buNone/>
              <a:defRPr sz="2200">
                <a:latin typeface="Times New Roman"/>
                <a:ea typeface="Times New Roman"/>
                <a:cs typeface="Times New Roman"/>
                <a:sym typeface="Times New Roman"/>
              </a:defRPr>
            </a:pPr>
            <a:r>
              <a:t>Change_T_Score          Worsened Unknown        </a:t>
            </a:r>
          </a:p>
          <a:p>
            <a:pPr marL="0" indent="0" defTabSz="182880">
              <a:lnSpc>
                <a:spcPct val="100000"/>
              </a:lnSpc>
              <a:spcBef>
                <a:spcPts val="0"/>
              </a:spcBef>
              <a:buSzTx/>
              <a:buNone/>
              <a:defRPr sz="2200">
                <a:latin typeface="Times New Roman"/>
                <a:ea typeface="Times New Roman"/>
                <a:cs typeface="Times New Roman"/>
                <a:sym typeface="Times New Roman"/>
              </a:defRPr>
            </a:pPr>
            <a:r>
              <a:t>Tscore_Bucket_Prior_Ntm                         </a:t>
            </a:r>
          </a:p>
          <a:p>
            <a:pPr marL="0" indent="0" defTabSz="182880">
              <a:lnSpc>
                <a:spcPct val="100000"/>
              </a:lnSpc>
              <a:spcBef>
                <a:spcPts val="0"/>
              </a:spcBef>
              <a:buSzTx/>
              <a:buNone/>
              <a:defRPr sz="2200">
                <a:latin typeface="Times New Roman"/>
                <a:ea typeface="Times New Roman"/>
                <a:cs typeface="Times New Roman"/>
                <a:sym typeface="Times New Roman"/>
              </a:defRPr>
            </a:pPr>
            <a:r>
              <a:t>&lt;=-2.5                         0     628  1473  </a:t>
            </a:r>
          </a:p>
          <a:p>
            <a:pPr marL="0" indent="0" defTabSz="182880">
              <a:lnSpc>
                <a:spcPct val="100000"/>
              </a:lnSpc>
              <a:spcBef>
                <a:spcPts val="0"/>
              </a:spcBef>
              <a:buSzTx/>
              <a:buNone/>
              <a:defRPr sz="2200">
                <a:latin typeface="Times New Roman"/>
                <a:ea typeface="Times New Roman"/>
                <a:cs typeface="Times New Roman"/>
                <a:sym typeface="Times New Roman"/>
              </a:defRPr>
            </a:pPr>
            <a:r>
              <a:t>&gt;-2.5                         42     869  1951  </a:t>
            </a:r>
          </a:p>
          <a:p>
            <a:pPr marL="0" indent="0" defTabSz="182880">
              <a:lnSpc>
                <a:spcPct val="100000"/>
              </a:lnSpc>
              <a:spcBef>
                <a:spcPts val="0"/>
              </a:spcBef>
              <a:buSzTx/>
              <a:buNone/>
              <a:defRPr sz="2200">
                <a:latin typeface="Times New Roman"/>
                <a:ea typeface="Times New Roman"/>
                <a:cs typeface="Times New Roman"/>
                <a:sym typeface="Times New Roman"/>
              </a:defRPr>
            </a:pPr>
            <a:r>
              <a:t>All                           42    1497  3424  </a:t>
            </a:r>
          </a:p>
          <a:p>
            <a:pPr marL="0" indent="0" defTabSz="182880">
              <a:lnSpc>
                <a:spcPct val="100000"/>
              </a:lnSpc>
              <a:spcBef>
                <a:spcPts val="0"/>
              </a:spcBef>
              <a:buSzTx/>
              <a:buNone/>
              <a:defRPr sz="2200">
                <a:latin typeface="Times New Roman"/>
                <a:ea typeface="Times New Roman"/>
                <a:cs typeface="Times New Roman"/>
                <a:sym typeface="Times New Roman"/>
              </a:defRPr>
            </a:pPr>
          </a:p>
          <a:p>
            <a:pPr marL="0" indent="0" defTabSz="182880">
              <a:lnSpc>
                <a:spcPct val="100000"/>
              </a:lnSpc>
              <a:spcBef>
                <a:spcPts val="0"/>
              </a:spcBef>
              <a:buSzTx/>
              <a:buNone/>
              <a:defRPr sz="2200">
                <a:latin typeface="Times New Roman"/>
                <a:ea typeface="Times New Roman"/>
                <a:cs typeface="Times New Roman"/>
                <a:sym typeface="Times New Roman"/>
              </a:defRPr>
            </a:pPr>
            <a:r>
              <a:t>Percentage Table:</a:t>
            </a:r>
          </a:p>
          <a:p>
            <a:pPr marL="0" indent="0" defTabSz="182880">
              <a:lnSpc>
                <a:spcPct val="100000"/>
              </a:lnSpc>
              <a:spcBef>
                <a:spcPts val="0"/>
              </a:spcBef>
              <a:buSzTx/>
              <a:buNone/>
              <a:defRPr sz="2200">
                <a:latin typeface="Times New Roman"/>
                <a:ea typeface="Times New Roman"/>
                <a:cs typeface="Times New Roman"/>
                <a:sym typeface="Times New Roman"/>
              </a:defRPr>
            </a:pPr>
            <a:r>
              <a:t>Tscore_Bucket_During_Rx    &lt;=-2.5                          &gt;-2.5             \</a:t>
            </a:r>
          </a:p>
          <a:p>
            <a:pPr marL="0" indent="0" defTabSz="182880">
              <a:lnSpc>
                <a:spcPct val="100000"/>
              </a:lnSpc>
              <a:spcBef>
                <a:spcPts val="0"/>
              </a:spcBef>
              <a:buSzTx/>
              <a:buNone/>
              <a:defRPr sz="2200">
                <a:latin typeface="Times New Roman"/>
                <a:ea typeface="Times New Roman"/>
                <a:cs typeface="Times New Roman"/>
                <a:sym typeface="Times New Roman"/>
              </a:defRPr>
            </a:pPr>
            <a:r>
              <a:t>Change_T_Score           Improved  No change  Worsened  Improved  No change   </a:t>
            </a:r>
          </a:p>
          <a:p>
            <a:pPr marL="0" indent="0" defTabSz="182880">
              <a:lnSpc>
                <a:spcPct val="100000"/>
              </a:lnSpc>
              <a:spcBef>
                <a:spcPts val="0"/>
              </a:spcBef>
              <a:buSzTx/>
              <a:buNone/>
              <a:defRPr sz="2200">
                <a:latin typeface="Times New Roman"/>
                <a:ea typeface="Times New Roman"/>
                <a:cs typeface="Times New Roman"/>
                <a:sym typeface="Times New Roman"/>
              </a:defRPr>
            </a:pPr>
            <a:r>
              <a:t>Tscore_Bucket_Prior_Ntm                                                       </a:t>
            </a:r>
          </a:p>
          <a:p>
            <a:pPr marL="0" indent="0" defTabSz="182880">
              <a:lnSpc>
                <a:spcPct val="100000"/>
              </a:lnSpc>
              <a:spcBef>
                <a:spcPts val="0"/>
              </a:spcBef>
              <a:buSzTx/>
              <a:buNone/>
              <a:defRPr sz="2200">
                <a:latin typeface="Times New Roman"/>
                <a:ea typeface="Times New Roman"/>
                <a:cs typeface="Times New Roman"/>
                <a:sym typeface="Times New Roman"/>
              </a:defRPr>
            </a:pPr>
            <a:r>
              <a:t>&lt;=-2.5                   1.629328  45.553293  3.598099  1.900883   4.684318   </a:t>
            </a:r>
          </a:p>
          <a:p>
            <a:pPr marL="0" indent="0" defTabSz="182880">
              <a:lnSpc>
                <a:spcPct val="100000"/>
              </a:lnSpc>
              <a:spcBef>
                <a:spcPts val="0"/>
              </a:spcBef>
              <a:buSzTx/>
              <a:buNone/>
              <a:defRPr sz="2200">
                <a:latin typeface="Times New Roman"/>
                <a:ea typeface="Times New Roman"/>
                <a:cs typeface="Times New Roman"/>
                <a:sym typeface="Times New Roman"/>
              </a:defRPr>
            </a:pPr>
            <a:r>
              <a:t>&gt;-2.5                    0.051256   9.738596  3.997950  2.101486  37.416709   </a:t>
            </a:r>
          </a:p>
          <a:p>
            <a:pPr marL="0" indent="0" defTabSz="182880">
              <a:lnSpc>
                <a:spcPct val="100000"/>
              </a:lnSpc>
              <a:spcBef>
                <a:spcPts val="0"/>
              </a:spcBef>
              <a:buSzTx/>
              <a:buNone/>
              <a:defRPr sz="2200">
                <a:latin typeface="Times New Roman"/>
                <a:ea typeface="Times New Roman"/>
                <a:cs typeface="Times New Roman"/>
                <a:sym typeface="Times New Roman"/>
              </a:defRPr>
            </a:pPr>
            <a:r>
              <a:t>All                      0.730140  25.146028  3.825935  2.015187  23.335280   </a:t>
            </a:r>
          </a:p>
          <a:p>
            <a:pPr marL="0" indent="0" defTabSz="182880">
              <a:lnSpc>
                <a:spcPct val="100000"/>
              </a:lnSpc>
              <a:spcBef>
                <a:spcPts val="0"/>
              </a:spcBef>
              <a:buSzTx/>
              <a:buNone/>
              <a:defRPr sz="2200">
                <a:latin typeface="Times New Roman"/>
                <a:ea typeface="Times New Roman"/>
                <a:cs typeface="Times New Roman"/>
                <a:sym typeface="Times New Roman"/>
              </a:defRPr>
            </a:pPr>
          </a:p>
          <a:p>
            <a:pPr marL="0" indent="0" defTabSz="182880">
              <a:lnSpc>
                <a:spcPct val="100000"/>
              </a:lnSpc>
              <a:spcBef>
                <a:spcPts val="0"/>
              </a:spcBef>
              <a:buSzTx/>
              <a:buNone/>
              <a:defRPr sz="2200">
                <a:latin typeface="Times New Roman"/>
                <a:ea typeface="Times New Roman"/>
                <a:cs typeface="Times New Roman"/>
                <a:sym typeface="Times New Roman"/>
              </a:defRPr>
            </a:pPr>
            <a:r>
              <a:t>Tscore_Bucket_During_Rx              Unknown    All  </a:t>
            </a:r>
          </a:p>
          <a:p>
            <a:pPr marL="0" indent="0" defTabSz="182880">
              <a:lnSpc>
                <a:spcPct val="100000"/>
              </a:lnSpc>
              <a:spcBef>
                <a:spcPts val="0"/>
              </a:spcBef>
              <a:buSzTx/>
              <a:buNone/>
              <a:defRPr sz="2200">
                <a:latin typeface="Times New Roman"/>
                <a:ea typeface="Times New Roman"/>
                <a:cs typeface="Times New Roman"/>
                <a:sym typeface="Times New Roman"/>
              </a:defRPr>
            </a:pPr>
            <a:r>
              <a:t>Change_T_Score           Worsened    Unknown         </a:t>
            </a:r>
          </a:p>
          <a:p>
            <a:pPr marL="0" indent="0" defTabSz="182880">
              <a:lnSpc>
                <a:spcPct val="100000"/>
              </a:lnSpc>
              <a:spcBef>
                <a:spcPts val="0"/>
              </a:spcBef>
              <a:buSzTx/>
              <a:buNone/>
              <a:defRPr sz="2200">
                <a:latin typeface="Times New Roman"/>
                <a:ea typeface="Times New Roman"/>
                <a:cs typeface="Times New Roman"/>
                <a:sym typeface="Times New Roman"/>
              </a:defRPr>
            </a:pPr>
            <a:r>
              <a:t>Tscore_Bucket_Prior_Ntm                              </a:t>
            </a:r>
          </a:p>
          <a:p>
            <a:pPr marL="0" indent="0" defTabSz="182880">
              <a:lnSpc>
                <a:spcPct val="100000"/>
              </a:lnSpc>
              <a:spcBef>
                <a:spcPts val="0"/>
              </a:spcBef>
              <a:buSzTx/>
              <a:buNone/>
              <a:defRPr sz="2200">
                <a:latin typeface="Times New Roman"/>
                <a:ea typeface="Times New Roman"/>
                <a:cs typeface="Times New Roman"/>
                <a:sym typeface="Times New Roman"/>
              </a:defRPr>
            </a:pPr>
            <a:r>
              <a:t>&lt;=-2.5                   0.000000  42.634080  100.0  </a:t>
            </a:r>
          </a:p>
          <a:p>
            <a:pPr marL="0" indent="0" defTabSz="182880">
              <a:lnSpc>
                <a:spcPct val="100000"/>
              </a:lnSpc>
              <a:spcBef>
                <a:spcPts val="0"/>
              </a:spcBef>
              <a:buSzTx/>
              <a:buNone/>
              <a:defRPr sz="2200">
                <a:latin typeface="Times New Roman"/>
                <a:ea typeface="Times New Roman"/>
                <a:cs typeface="Times New Roman"/>
                <a:sym typeface="Times New Roman"/>
              </a:defRPr>
            </a:pPr>
            <a:r>
              <a:t>&gt;-2.5                    2.152742  44.541261  100.0  </a:t>
            </a:r>
          </a:p>
          <a:p>
            <a:pPr marL="0" indent="0" defTabSz="182880">
              <a:lnSpc>
                <a:spcPct val="100000"/>
              </a:lnSpc>
              <a:spcBef>
                <a:spcPts val="0"/>
              </a:spcBef>
              <a:buSzTx/>
              <a:buNone/>
              <a:defRPr sz="2200">
                <a:latin typeface="Times New Roman"/>
                <a:ea typeface="Times New Roman"/>
                <a:cs typeface="Times New Roman"/>
                <a:sym typeface="Times New Roman"/>
              </a:defRPr>
            </a:pPr>
            <a:r>
              <a:t>All                      1.226636  43.720794  100.0  </a:t>
            </a:r>
          </a:p>
          <a:p>
            <a:pPr marL="0" indent="0" defTabSz="182880">
              <a:lnSpc>
                <a:spcPct val="100000"/>
              </a:lnSpc>
              <a:spcBef>
                <a:spcPts val="0"/>
              </a:spcBef>
              <a:buSzTx/>
              <a:buNone/>
              <a:defRPr sz="2200">
                <a:latin typeface="Times New Roman"/>
                <a:ea typeface="Times New Roman"/>
                <a:cs typeface="Times New Roman"/>
                <a:sym typeface="Times New Roman"/>
              </a:defRPr>
            </a:pPr>
          </a:p>
          <a:p>
            <a:pPr marL="0" indent="0" defTabSz="182880">
              <a:lnSpc>
                <a:spcPct val="100000"/>
              </a:lnSpc>
              <a:spcBef>
                <a:spcPts val="0"/>
              </a:spcBef>
              <a:buSzTx/>
              <a:buNone/>
              <a:defRPr sz="2200">
                <a:latin typeface="Times New Roman"/>
                <a:ea typeface="Times New Roman"/>
                <a:cs typeface="Times New Roman"/>
                <a:sym typeface="Times New Roman"/>
              </a:defRPr>
            </a:pPr>
            <a:r>
              <a:t>Change Table:</a:t>
            </a:r>
          </a:p>
          <a:p>
            <a:pPr marL="0" indent="0" defTabSz="182880">
              <a:lnSpc>
                <a:spcPct val="100000"/>
              </a:lnSpc>
              <a:spcBef>
                <a:spcPts val="0"/>
              </a:spcBef>
              <a:buSzTx/>
              <a:buNone/>
              <a:defRPr sz="2200">
                <a:latin typeface="Times New Roman"/>
                <a:ea typeface="Times New Roman"/>
                <a:cs typeface="Times New Roman"/>
                <a:sym typeface="Times New Roman"/>
              </a:defRPr>
            </a:pPr>
            <a:r>
              <a:t>Tscore_Bucket_Prior_Ntm</a:t>
            </a:r>
          </a:p>
          <a:p>
            <a:pPr marL="0" indent="0" defTabSz="182880">
              <a:lnSpc>
                <a:spcPct val="100000"/>
              </a:lnSpc>
              <a:spcBef>
                <a:spcPts val="0"/>
              </a:spcBef>
              <a:buSzTx/>
              <a:buNone/>
              <a:defRPr sz="2200">
                <a:latin typeface="Times New Roman"/>
                <a:ea typeface="Times New Roman"/>
                <a:cs typeface="Times New Roman"/>
                <a:sym typeface="Times New Roman"/>
              </a:defRPr>
            </a:pPr>
            <a:r>
              <a:t>&lt;=-2.5    54.446707</a:t>
            </a:r>
          </a:p>
          <a:p>
            <a:pPr marL="0" indent="0" defTabSz="182880">
              <a:lnSpc>
                <a:spcPct val="100000"/>
              </a:lnSpc>
              <a:spcBef>
                <a:spcPts val="0"/>
              </a:spcBef>
              <a:buSzTx/>
              <a:buNone/>
              <a:defRPr sz="2200">
                <a:latin typeface="Times New Roman"/>
                <a:ea typeface="Times New Roman"/>
                <a:cs typeface="Times New Roman"/>
                <a:sym typeface="Times New Roman"/>
              </a:defRPr>
            </a:pPr>
            <a:r>
              <a:t>&gt;-2.5     90.261404</a:t>
            </a:r>
          </a:p>
          <a:p>
            <a:pPr marL="0" indent="0" defTabSz="182880">
              <a:lnSpc>
                <a:spcPct val="100000"/>
              </a:lnSpc>
              <a:spcBef>
                <a:spcPts val="0"/>
              </a:spcBef>
              <a:buSzTx/>
              <a:buNone/>
              <a:defRPr sz="2200">
                <a:latin typeface="Times New Roman"/>
                <a:ea typeface="Times New Roman"/>
                <a:cs typeface="Times New Roman"/>
                <a:sym typeface="Times New Roman"/>
              </a:defRPr>
            </a:pPr>
            <a:r>
              <a:t>All       74.853972</a:t>
            </a:r>
          </a:p>
          <a:p>
            <a:pPr marL="0" indent="0" defTabSz="182880">
              <a:lnSpc>
                <a:spcPct val="100000"/>
              </a:lnSpc>
              <a:spcBef>
                <a:spcPts val="0"/>
              </a:spcBef>
              <a:buSzTx/>
              <a:buNone/>
              <a:defRPr sz="2200">
                <a:latin typeface="Times New Roman"/>
                <a:ea typeface="Times New Roman"/>
                <a:cs typeface="Times New Roman"/>
                <a:sym typeface="Times New Roman"/>
              </a:defRPr>
            </a:pPr>
            <a:r>
              <a:t>dtype: float64</a:t>
            </a:r>
          </a:p>
          <a:p>
            <a:pPr marL="0" indent="0" defTabSz="182880">
              <a:lnSpc>
                <a:spcPct val="100000"/>
              </a:lnSpc>
              <a:spcBef>
                <a:spcPts val="0"/>
              </a:spcBef>
              <a:buSzTx/>
              <a:buNone/>
              <a:defRPr sz="2200">
                <a:latin typeface="Times New Roman"/>
                <a:ea typeface="Times New Roman"/>
                <a:cs typeface="Times New Roman"/>
                <a:sym typeface="Times New Roman"/>
              </a:defRPr>
            </a:pPr>
          </a:p>
        </p:txBody>
      </p:sp>
      <p:sp>
        <p:nvSpPr>
          <p:cNvPr id="200" name="Count of cases for each combination of prior and during Rx"/>
          <p:cNvSpPr txBox="1"/>
          <p:nvPr/>
        </p:nvSpPr>
        <p:spPr>
          <a:xfrm>
            <a:off x="3079724" y="149855"/>
            <a:ext cx="18224551" cy="8841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600">
                <a:latin typeface="Times New Roman"/>
                <a:ea typeface="Times New Roman"/>
                <a:cs typeface="Times New Roman"/>
                <a:sym typeface="Times New Roman"/>
              </a:defRPr>
            </a:lvl1pPr>
          </a:lstStyle>
          <a:p>
            <a:pPr/>
            <a:r>
              <a:t>Count of cases for each combination of prior and during Rx</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Model Building"/>
          <p:cNvSpPr txBox="1"/>
          <p:nvPr>
            <p:ph type="title" idx="4294967295"/>
          </p:nvPr>
        </p:nvSpPr>
        <p:spPr>
          <a:xfrm>
            <a:off x="4841093" y="764692"/>
            <a:ext cx="10477501" cy="1435101"/>
          </a:xfrm>
          <a:prstGeom prst="rect">
            <a:avLst/>
          </a:prstGeom>
        </p:spPr>
        <p:txBody>
          <a:bodyPr/>
          <a:lstStyle/>
          <a:p>
            <a:pPr algn="ctr" defTabSz="2340805">
              <a:defRPr spc="-163" sz="8160"/>
            </a:pPr>
            <a:r>
              <a:t>             </a:t>
            </a:r>
            <a:r>
              <a:rPr spc="-144" sz="7200">
                <a:latin typeface="Times New Roman"/>
                <a:ea typeface="Times New Roman"/>
                <a:cs typeface="Times New Roman"/>
                <a:sym typeface="Times New Roman"/>
              </a:rPr>
              <a:t>     Model Building</a:t>
            </a:r>
            <a:r>
              <a:t> </a:t>
            </a:r>
          </a:p>
        </p:txBody>
      </p:sp>
      <p:sp>
        <p:nvSpPr>
          <p:cNvPr id="203" name="After trying different models, including logistic regression and random forest classifier, we evaluated their performance on the dataset. Considering various factors, such as accuracy and other performance metrics, we have selected these two models for f"/>
          <p:cNvSpPr txBox="1"/>
          <p:nvPr>
            <p:ph type="body" idx="4294967295"/>
          </p:nvPr>
        </p:nvSpPr>
        <p:spPr>
          <a:xfrm>
            <a:off x="1206500" y="2981002"/>
            <a:ext cx="21971001" cy="9523514"/>
          </a:xfrm>
          <a:prstGeom prst="rect">
            <a:avLst/>
          </a:prstGeom>
        </p:spPr>
        <p:txBody>
          <a:bodyPr/>
          <a:lstStyle>
            <a:lvl1pPr marL="0" indent="0" algn="just" defTabSz="355600">
              <a:lnSpc>
                <a:spcPct val="100000"/>
              </a:lnSpc>
              <a:spcBef>
                <a:spcPts val="0"/>
              </a:spcBef>
              <a:buSzTx/>
              <a:buNone/>
              <a:defRPr sz="5000">
                <a:latin typeface="Times New Roman"/>
                <a:ea typeface="Times New Roman"/>
                <a:cs typeface="Times New Roman"/>
                <a:sym typeface="Times New Roman"/>
              </a:defRPr>
            </a:lvl1pPr>
          </a:lstStyle>
          <a:p>
            <a:pPr/>
            <a:r>
              <a:t>After trying different models, including logistic regression and random forest classifier, we evaluated their performance on the dataset. Considering various factors, such as accuracy and other performance metrics, we have selected these two models for further evaluation. Both logistic regression and random forest classifier demonstrated promising results and showed potential in accurately classifying the target variable. Therefore, we decided to focus on these models for the evaluation of the data.</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Logistic Regression…"/>
          <p:cNvSpPr txBox="1"/>
          <p:nvPr>
            <p:ph type="body" sz="half" idx="4294967295"/>
          </p:nvPr>
        </p:nvSpPr>
        <p:spPr>
          <a:xfrm>
            <a:off x="361908" y="705692"/>
            <a:ext cx="8754223" cy="11546173"/>
          </a:xfrm>
          <a:prstGeom prst="rect">
            <a:avLst/>
          </a:prstGeom>
        </p:spPr>
        <p:txBody>
          <a:bodyPr/>
          <a:lstStyle/>
          <a:p>
            <a:pPr marL="0" indent="0" defTabSz="457200">
              <a:lnSpc>
                <a:spcPct val="100000"/>
              </a:lnSpc>
              <a:spcBef>
                <a:spcPts val="0"/>
              </a:spcBef>
              <a:buSzTx/>
              <a:buNone/>
              <a:defRPr b="1" sz="5000">
                <a:solidFill>
                  <a:srgbClr val="343541"/>
                </a:solidFill>
                <a:latin typeface="Times New Roman"/>
                <a:ea typeface="Times New Roman"/>
                <a:cs typeface="Times New Roman"/>
                <a:sym typeface="Times New Roman"/>
              </a:defRPr>
            </a:pPr>
            <a:r>
              <a:t>Logistic Regression</a:t>
            </a:r>
          </a:p>
          <a:p>
            <a:pPr marL="0" indent="0" defTabSz="457200">
              <a:lnSpc>
                <a:spcPct val="100000"/>
              </a:lnSpc>
              <a:spcBef>
                <a:spcPts val="0"/>
              </a:spcBef>
              <a:buSzTx/>
              <a:buNone/>
              <a:defRPr sz="5000">
                <a:solidFill>
                  <a:srgbClr val="343541"/>
                </a:solidFill>
                <a:latin typeface="Times New Roman"/>
                <a:ea typeface="Times New Roman"/>
                <a:cs typeface="Times New Roman"/>
                <a:sym typeface="Times New Roman"/>
              </a:defRPr>
            </a:pPr>
            <a:r>
              <a:t>Accuracy: 0.7576642335766424</a:t>
            </a:r>
          </a:p>
          <a:p>
            <a:pPr marL="0" indent="0" defTabSz="457200">
              <a:lnSpc>
                <a:spcPct val="100000"/>
              </a:lnSpc>
              <a:spcBef>
                <a:spcPts val="0"/>
              </a:spcBef>
              <a:buSzTx/>
              <a:buNone/>
              <a:defRPr sz="5000">
                <a:solidFill>
                  <a:srgbClr val="343541"/>
                </a:solidFill>
                <a:latin typeface="Times New Roman"/>
                <a:ea typeface="Times New Roman"/>
                <a:cs typeface="Times New Roman"/>
                <a:sym typeface="Times New Roman"/>
              </a:defRPr>
            </a:pPr>
            <a:r>
              <a:t>Precision: 0.7156862745098039</a:t>
            </a:r>
          </a:p>
          <a:p>
            <a:pPr marL="0" indent="0" defTabSz="457200">
              <a:lnSpc>
                <a:spcPct val="100000"/>
              </a:lnSpc>
              <a:spcBef>
                <a:spcPts val="0"/>
              </a:spcBef>
              <a:buSzTx/>
              <a:buNone/>
              <a:defRPr sz="5000">
                <a:solidFill>
                  <a:srgbClr val="343541"/>
                </a:solidFill>
                <a:latin typeface="Times New Roman"/>
                <a:ea typeface="Times New Roman"/>
                <a:cs typeface="Times New Roman"/>
                <a:sym typeface="Times New Roman"/>
              </a:defRPr>
            </a:pPr>
            <a:r>
              <a:t>Recall: 0.5748031496062992</a:t>
            </a:r>
          </a:p>
          <a:p>
            <a:pPr marL="0" indent="0" defTabSz="457200">
              <a:lnSpc>
                <a:spcPct val="100000"/>
              </a:lnSpc>
              <a:spcBef>
                <a:spcPts val="0"/>
              </a:spcBef>
              <a:buSzTx/>
              <a:buNone/>
              <a:defRPr sz="5000">
                <a:solidFill>
                  <a:srgbClr val="343541"/>
                </a:solidFill>
                <a:latin typeface="Times New Roman"/>
                <a:ea typeface="Times New Roman"/>
                <a:cs typeface="Times New Roman"/>
                <a:sym typeface="Times New Roman"/>
              </a:defRPr>
            </a:pPr>
            <a:r>
              <a:t>F1 score: 0.6375545851528384</a:t>
            </a:r>
          </a:p>
          <a:p>
            <a:pPr marL="0" indent="0" defTabSz="457200">
              <a:lnSpc>
                <a:spcPct val="100000"/>
              </a:lnSpc>
              <a:spcBef>
                <a:spcPts val="0"/>
              </a:spcBef>
              <a:buSzTx/>
              <a:buNone/>
              <a:defRPr sz="5000">
                <a:solidFill>
                  <a:srgbClr val="343541"/>
                </a:solidFill>
                <a:latin typeface="Times New Roman"/>
                <a:ea typeface="Times New Roman"/>
                <a:cs typeface="Times New Roman"/>
                <a:sym typeface="Times New Roman"/>
              </a:defRPr>
            </a:pPr>
            <a:r>
              <a:t>Confusion matrix: [[373  58]</a:t>
            </a:r>
          </a:p>
          <a:p>
            <a:pPr marL="0" indent="0" defTabSz="457200">
              <a:lnSpc>
                <a:spcPct val="100000"/>
              </a:lnSpc>
              <a:spcBef>
                <a:spcPts val="0"/>
              </a:spcBef>
              <a:buSzTx/>
              <a:buNone/>
              <a:defRPr sz="5000">
                <a:solidFill>
                  <a:srgbClr val="343541"/>
                </a:solidFill>
                <a:latin typeface="Times New Roman"/>
                <a:ea typeface="Times New Roman"/>
                <a:cs typeface="Times New Roman"/>
                <a:sym typeface="Times New Roman"/>
              </a:defRPr>
            </a:pPr>
            <a:r>
              <a:t> [108 146]]                                                     </a:t>
            </a:r>
          </a:p>
          <a:p>
            <a:pPr marL="0" indent="0" defTabSz="457200">
              <a:lnSpc>
                <a:spcPct val="100000"/>
              </a:lnSpc>
              <a:spcBef>
                <a:spcPts val="0"/>
              </a:spcBef>
              <a:buSzTx/>
              <a:buNone/>
              <a:defRPr b="1" sz="5000">
                <a:solidFill>
                  <a:srgbClr val="343541"/>
                </a:solidFill>
                <a:latin typeface="Times New Roman"/>
                <a:ea typeface="Times New Roman"/>
                <a:cs typeface="Times New Roman"/>
                <a:sym typeface="Times New Roman"/>
              </a:defRPr>
            </a:pPr>
            <a:r>
              <a:t>Random Forest Classifier</a:t>
            </a:r>
          </a:p>
          <a:p>
            <a:pPr marL="0" indent="0" defTabSz="457200">
              <a:lnSpc>
                <a:spcPct val="100000"/>
              </a:lnSpc>
              <a:spcBef>
                <a:spcPts val="0"/>
              </a:spcBef>
              <a:buSzTx/>
              <a:buNone/>
              <a:defRPr sz="5000">
                <a:solidFill>
                  <a:srgbClr val="343541"/>
                </a:solidFill>
                <a:latin typeface="Times New Roman"/>
                <a:ea typeface="Times New Roman"/>
                <a:cs typeface="Times New Roman"/>
                <a:sym typeface="Times New Roman"/>
              </a:defRPr>
            </a:pPr>
            <a:r>
              <a:t>Accuracy: 0.7474452554744525</a:t>
            </a:r>
          </a:p>
          <a:p>
            <a:pPr marL="0" indent="0" defTabSz="457200">
              <a:lnSpc>
                <a:spcPct val="100000"/>
              </a:lnSpc>
              <a:spcBef>
                <a:spcPts val="0"/>
              </a:spcBef>
              <a:buSzTx/>
              <a:buNone/>
              <a:defRPr sz="5000">
                <a:solidFill>
                  <a:srgbClr val="343541"/>
                </a:solidFill>
                <a:latin typeface="Times New Roman"/>
                <a:ea typeface="Times New Roman"/>
                <a:cs typeface="Times New Roman"/>
                <a:sym typeface="Times New Roman"/>
              </a:defRPr>
            </a:pPr>
            <a:r>
              <a:t>Precision: 0.6816143497757847</a:t>
            </a:r>
          </a:p>
          <a:p>
            <a:pPr marL="0" indent="0" defTabSz="457200">
              <a:lnSpc>
                <a:spcPct val="100000"/>
              </a:lnSpc>
              <a:spcBef>
                <a:spcPts val="0"/>
              </a:spcBef>
              <a:buSzTx/>
              <a:buNone/>
              <a:defRPr sz="5000">
                <a:solidFill>
                  <a:srgbClr val="343541"/>
                </a:solidFill>
                <a:latin typeface="Times New Roman"/>
                <a:ea typeface="Times New Roman"/>
                <a:cs typeface="Times New Roman"/>
                <a:sym typeface="Times New Roman"/>
              </a:defRPr>
            </a:pPr>
            <a:r>
              <a:t>Recall: 0.5984251968503937</a:t>
            </a:r>
          </a:p>
          <a:p>
            <a:pPr marL="0" indent="0" defTabSz="457200">
              <a:lnSpc>
                <a:spcPct val="100000"/>
              </a:lnSpc>
              <a:spcBef>
                <a:spcPts val="0"/>
              </a:spcBef>
              <a:buSzTx/>
              <a:buNone/>
              <a:defRPr sz="5000">
                <a:solidFill>
                  <a:srgbClr val="343541"/>
                </a:solidFill>
                <a:latin typeface="Times New Roman"/>
                <a:ea typeface="Times New Roman"/>
                <a:cs typeface="Times New Roman"/>
                <a:sym typeface="Times New Roman"/>
              </a:defRPr>
            </a:pPr>
            <a:r>
              <a:t>F1 score: 0.6373165618448637</a:t>
            </a:r>
          </a:p>
          <a:p>
            <a:pPr marL="0" indent="0" defTabSz="457200">
              <a:lnSpc>
                <a:spcPct val="100000"/>
              </a:lnSpc>
              <a:spcBef>
                <a:spcPts val="0"/>
              </a:spcBef>
              <a:buSzTx/>
              <a:buNone/>
              <a:defRPr sz="5000">
                <a:solidFill>
                  <a:srgbClr val="343541"/>
                </a:solidFill>
                <a:latin typeface="Times New Roman"/>
                <a:ea typeface="Times New Roman"/>
                <a:cs typeface="Times New Roman"/>
                <a:sym typeface="Times New Roman"/>
              </a:defRPr>
            </a:pPr>
            <a:r>
              <a:t>Confusion matrix: [[360  71]</a:t>
            </a:r>
          </a:p>
          <a:p>
            <a:pPr marL="0" indent="0" defTabSz="457200">
              <a:lnSpc>
                <a:spcPct val="100000"/>
              </a:lnSpc>
              <a:spcBef>
                <a:spcPts val="0"/>
              </a:spcBef>
              <a:buSzTx/>
              <a:buNone/>
              <a:defRPr sz="5000">
                <a:solidFill>
                  <a:srgbClr val="343541"/>
                </a:solidFill>
                <a:latin typeface="Times New Roman"/>
                <a:ea typeface="Times New Roman"/>
                <a:cs typeface="Times New Roman"/>
                <a:sym typeface="Times New Roman"/>
              </a:defRPr>
            </a:pPr>
            <a:r>
              <a:t> [102 152]]     </a:t>
            </a:r>
          </a:p>
        </p:txBody>
      </p:sp>
      <p:sp>
        <p:nvSpPr>
          <p:cNvPr id="206" name="Text"/>
          <p:cNvSpPr txBox="1"/>
          <p:nvPr/>
        </p:nvSpPr>
        <p:spPr>
          <a:xfrm>
            <a:off x="17668163" y="6686549"/>
            <a:ext cx="486967" cy="342901"/>
          </a:xfrm>
          <a:prstGeom prst="rect">
            <a:avLst/>
          </a:prstGeom>
          <a:ln w="12700">
            <a:miter lim="400000"/>
          </a:ln>
        </p:spPr>
        <p:txBody>
          <a:bodyPr wrap="none" lIns="50800" tIns="50800" rIns="50800" bIns="50800" anchor="ctr">
            <a:spAutoFit/>
          </a:bodyPr>
          <a:lstStyle/>
          <a:p>
            <a:pPr algn="l" defTabSz="457200">
              <a:defRPr sz="1600">
                <a:solidFill>
                  <a:srgbClr val="374151"/>
                </a:solidFill>
                <a:latin typeface="Helvetica"/>
                <a:ea typeface="Helvetica"/>
                <a:cs typeface="Helvetica"/>
                <a:sym typeface="Helvetica"/>
              </a:defRPr>
            </a:pPr>
          </a:p>
        </p:txBody>
      </p:sp>
      <p:sp>
        <p:nvSpPr>
          <p:cNvPr id="207" name="Based on the evaluation metrics provided, the logistic regression model appears to perform slightly better than the random forest classifier for the given dataset. The logistic regression model has a higher accuracy (0.7577 vs. 0.7474) and precision (0.7"/>
          <p:cNvSpPr txBox="1"/>
          <p:nvPr/>
        </p:nvSpPr>
        <p:spPr>
          <a:xfrm>
            <a:off x="11918060" y="1653566"/>
            <a:ext cx="10426416" cy="96504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defTabSz="355600">
              <a:defRPr sz="5000">
                <a:solidFill>
                  <a:srgbClr val="000000"/>
                </a:solidFill>
                <a:latin typeface="Times New Roman"/>
                <a:ea typeface="Times New Roman"/>
                <a:cs typeface="Times New Roman"/>
                <a:sym typeface="Times New Roman"/>
              </a:defRPr>
            </a:lvl1pPr>
          </a:lstStyle>
          <a:p>
            <a:pPr>
              <a:defRPr sz="1300"/>
            </a:pPr>
            <a:r>
              <a:rPr sz="5000"/>
              <a:t>Based on the evaluation metrics provided, the logistic regression model appears to perform slightly better than the random forest classifier for the given dataset. The logistic regression model has a higher accuracy (0.7577 vs. 0.7474) and precision (0.7157 vs. 0.6816), indicating that it makes fewer false positive predictions. However, the random forest classifier has a slightly higher recall (0.5984 vs. 0.5748), suggesting that it captures a slightly higher proportion of positive instance</a:t>
            </a:r>
          </a:p>
        </p:txBody>
      </p:sp>
      <p:sp>
        <p:nvSpPr>
          <p:cNvPr id="208" name="t"/>
          <p:cNvSpPr txBox="1"/>
          <p:nvPr/>
        </p:nvSpPr>
        <p:spPr>
          <a:xfrm>
            <a:off x="7472649" y="11351172"/>
            <a:ext cx="314326" cy="845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355600">
              <a:defRPr sz="5000">
                <a:solidFill>
                  <a:srgbClr val="000000"/>
                </a:solidFill>
              </a:defRPr>
            </a:lvl1pPr>
          </a:lstStyle>
          <a:p>
            <a:pPr>
              <a:defRPr sz="1300"/>
            </a:pPr>
            <a:r>
              <a:rPr sz="5000"/>
              <a:t>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The model achieved an accuracy of approximately 75.77%, which indicates the overall proportion of correct predictions made by the model.\n\nPrecision: The precision score of around 71.57% suggests that out of all the instances predicted as 'Persistent', "/>
          <p:cNvSpPr txBox="1"/>
          <p:nvPr>
            <p:ph type="body" idx="4294967295"/>
          </p:nvPr>
        </p:nvSpPr>
        <p:spPr>
          <a:xfrm>
            <a:off x="632670" y="1086367"/>
            <a:ext cx="22752189" cy="11543266"/>
          </a:xfrm>
          <a:prstGeom prst="rect">
            <a:avLst/>
          </a:prstGeom>
        </p:spPr>
        <p:txBody>
          <a:bodyPr/>
          <a:lstStyle>
            <a:lvl1pPr marL="0" indent="0" algn="just" defTabSz="425195">
              <a:lnSpc>
                <a:spcPct val="100000"/>
              </a:lnSpc>
              <a:spcBef>
                <a:spcPts val="0"/>
              </a:spcBef>
              <a:buSzTx/>
              <a:buNone/>
              <a:defRPr sz="4650">
                <a:latin typeface="Times New Roman"/>
                <a:ea typeface="Times New Roman"/>
                <a:cs typeface="Times New Roman"/>
                <a:sym typeface="Times New Roman"/>
              </a:defRPr>
            </a:lvl1pPr>
          </a:lstStyle>
          <a:p>
            <a:pPr/>
            <a:r>
              <a:t>The model achieved an accuracy of approximately 75.77%, which indicates the overall proportion of correct predictions made by the model.\n\nPrecision: The precision score of around 71.57% suggests that out of all the instances predicted as 'Persistent', approximately 71.57% were correctly classified.\n\nRecall: The recall score of about 57.48% implies that the model was able to identify approximately 57.48% of the actual 'Persistent' instances correctly.\n\nF1 Score: The F1 score of approximately 63.76% is the harmonic mean of precision and recall. It provides a balanced measure of model performance by considering both precision and recall.\n\nConfusion Matrix: The confusion matrix shows the detailed breakdown of predictions. The matrix [[373 58], [108 146]] indicates that the model correctly predicted 373 instances as 'Non-Persistent' (true negatives), 146 instances as 'Persistent' (true positives), while misclassifying 58 instances as 'Non-Persistent' (false negatives) and 108 instances as 'Persistent' (false positives).\n\nIn summary, the model shows reasonably good accuracy and precision, suggesting that it can effectively differentiate between 'Persistent' and 'Non-Persistent' instances. However, the recall score is relatively lower, indicating that the model may have some difficulty in correctly identifying all 'Persistent' instances. Further analysis and model improvement may be required to enhance the recall performance.</a:t>
            </a:r>
          </a:p>
        </p:txBody>
      </p:sp>
      <p:sp>
        <p:nvSpPr>
          <p:cNvPr id="211" name="Text"/>
          <p:cNvSpPr txBox="1"/>
          <p:nvPr/>
        </p:nvSpPr>
        <p:spPr>
          <a:xfrm>
            <a:off x="11855500" y="6627317"/>
            <a:ext cx="673000" cy="461366"/>
          </a:xfrm>
          <a:prstGeom prst="rect">
            <a:avLst/>
          </a:prstGeom>
          <a:ln w="12700">
            <a:miter lim="400000"/>
          </a:ln>
        </p:spPr>
        <p:txBody>
          <a:bodyPr wrap="none" lIns="50800" tIns="50800" rIns="50800" bIns="50800" anchor="ctr">
            <a:spAutoFit/>
          </a:bodyPr>
          <a:lstStyle/>
          <a:p>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Agenda"/>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ctr" defTabSz="388620">
              <a:defRPr sz="5950">
                <a:latin typeface="Times New Roman"/>
                <a:ea typeface="Times New Roman"/>
                <a:cs typeface="Times New Roman"/>
                <a:sym typeface="Times New Roman"/>
              </a:defRPr>
            </a:lvl1pPr>
          </a:lstStyle>
          <a:p>
            <a:pPr/>
            <a:r>
              <a:t>Agenda</a:t>
            </a:r>
          </a:p>
        </p:txBody>
      </p:sp>
      <p:sp>
        <p:nvSpPr>
          <p:cNvPr id="154" name="Problem Statement…"/>
          <p:cNvSpPr txBox="1"/>
          <p:nvPr>
            <p:ph type="body" idx="1"/>
          </p:nvPr>
        </p:nvSpPr>
        <p:spPr>
          <a:prstGeom prst="rect">
            <a:avLst/>
          </a:prstGeom>
        </p:spPr>
        <p:txBody>
          <a:bodyPr/>
          <a:lstStyle/>
          <a:p>
            <a:pPr marL="635000" indent="-635000" defTabSz="457200">
              <a:lnSpc>
                <a:spcPct val="100000"/>
              </a:lnSpc>
              <a:spcBef>
                <a:spcPts val="0"/>
              </a:spcBef>
              <a:defRPr sz="5000">
                <a:latin typeface="Times New Roman"/>
                <a:ea typeface="Times New Roman"/>
                <a:cs typeface="Times New Roman"/>
                <a:sym typeface="Times New Roman"/>
              </a:defRPr>
            </a:pPr>
            <a:r>
              <a:t>Problem Statement </a:t>
            </a:r>
          </a:p>
          <a:p>
            <a:pPr marL="635000" indent="-635000" defTabSz="457200">
              <a:lnSpc>
                <a:spcPct val="100000"/>
              </a:lnSpc>
              <a:spcBef>
                <a:spcPts val="0"/>
              </a:spcBef>
              <a:defRPr sz="5000">
                <a:latin typeface="Times New Roman"/>
                <a:ea typeface="Times New Roman"/>
                <a:cs typeface="Times New Roman"/>
                <a:sym typeface="Times New Roman"/>
              </a:defRPr>
            </a:pPr>
            <a:r>
              <a:t>Business Understanding </a:t>
            </a:r>
          </a:p>
          <a:p>
            <a:pPr marL="635000" indent="-635000" defTabSz="457200">
              <a:lnSpc>
                <a:spcPct val="100000"/>
              </a:lnSpc>
              <a:spcBef>
                <a:spcPts val="0"/>
              </a:spcBef>
              <a:defRPr sz="5000">
                <a:latin typeface="Times New Roman"/>
                <a:ea typeface="Times New Roman"/>
                <a:cs typeface="Times New Roman"/>
                <a:sym typeface="Times New Roman"/>
              </a:defRPr>
            </a:pPr>
            <a:r>
              <a:t>Objective </a:t>
            </a:r>
          </a:p>
          <a:p>
            <a:pPr marL="635000" indent="-635000" defTabSz="457200">
              <a:lnSpc>
                <a:spcPct val="100000"/>
              </a:lnSpc>
              <a:spcBef>
                <a:spcPts val="0"/>
              </a:spcBef>
              <a:defRPr sz="5000">
                <a:latin typeface="Times New Roman"/>
                <a:ea typeface="Times New Roman"/>
                <a:cs typeface="Times New Roman"/>
                <a:sym typeface="Times New Roman"/>
              </a:defRPr>
            </a:pPr>
            <a:r>
              <a:t>Dataset </a:t>
            </a:r>
          </a:p>
          <a:p>
            <a:pPr marL="635000" indent="-635000" defTabSz="457200">
              <a:lnSpc>
                <a:spcPct val="100000"/>
              </a:lnSpc>
              <a:spcBef>
                <a:spcPts val="0"/>
              </a:spcBef>
              <a:defRPr sz="5000">
                <a:latin typeface="Times New Roman"/>
                <a:ea typeface="Times New Roman"/>
                <a:cs typeface="Times New Roman"/>
                <a:sym typeface="Times New Roman"/>
              </a:defRPr>
            </a:pPr>
            <a:r>
              <a:t>EDA</a:t>
            </a:r>
          </a:p>
          <a:p>
            <a:pPr marL="635000" indent="-635000" defTabSz="457200">
              <a:lnSpc>
                <a:spcPct val="100000"/>
              </a:lnSpc>
              <a:spcBef>
                <a:spcPts val="0"/>
              </a:spcBef>
              <a:defRPr sz="5000">
                <a:latin typeface="Times New Roman"/>
                <a:ea typeface="Times New Roman"/>
                <a:cs typeface="Times New Roman"/>
                <a:sym typeface="Times New Roman"/>
              </a:defRPr>
            </a:pPr>
            <a:r>
              <a:t>Model building</a:t>
            </a:r>
          </a:p>
          <a:p>
            <a:pPr marL="635000" indent="-635000" defTabSz="457200">
              <a:lnSpc>
                <a:spcPct val="100000"/>
              </a:lnSpc>
              <a:spcBef>
                <a:spcPts val="0"/>
              </a:spcBef>
              <a:defRPr sz="5000">
                <a:latin typeface="Times New Roman"/>
                <a:ea typeface="Times New Roman"/>
                <a:cs typeface="Times New Roman"/>
                <a:sym typeface="Times New Roman"/>
              </a:defRPr>
            </a:pPr>
            <a:r>
              <a:t>Evaluation </a:t>
            </a:r>
          </a:p>
          <a:p>
            <a:pPr marL="635000" indent="-635000" defTabSz="457200">
              <a:lnSpc>
                <a:spcPct val="100000"/>
              </a:lnSpc>
              <a:spcBef>
                <a:spcPts val="0"/>
              </a:spcBef>
              <a:defRPr sz="5000">
                <a:latin typeface="Times New Roman"/>
                <a:ea typeface="Times New Roman"/>
                <a:cs typeface="Times New Roman"/>
                <a:sym typeface="Times New Roman"/>
              </a:defRPr>
            </a:pPr>
            <a:r>
              <a:t>Results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The problem at hand is that pharmaceutical companies encounter difficulties in comprehending the level of drug persistency aligned with physician prescriptions. To address this issue, the goal of the project is to gain valuable insights into the factors "/>
          <p:cNvSpPr txBox="1"/>
          <p:nvPr>
            <p:ph type="body" idx="1"/>
          </p:nvPr>
        </p:nvSpPr>
        <p:spPr>
          <a:xfrm>
            <a:off x="1206500" y="3205845"/>
            <a:ext cx="21971000" cy="8256012"/>
          </a:xfrm>
          <a:prstGeom prst="rect">
            <a:avLst/>
          </a:prstGeom>
        </p:spPr>
        <p:txBody>
          <a:bodyPr/>
          <a:lstStyle>
            <a:lvl1pPr marL="0" indent="0" algn="just" defTabSz="355600">
              <a:lnSpc>
                <a:spcPct val="100000"/>
              </a:lnSpc>
              <a:spcBef>
                <a:spcPts val="0"/>
              </a:spcBef>
              <a:buSzTx/>
              <a:buNone/>
              <a:defRPr sz="5000">
                <a:latin typeface="Times New Roman"/>
                <a:ea typeface="Times New Roman"/>
                <a:cs typeface="Times New Roman"/>
                <a:sym typeface="Times New Roman"/>
              </a:defRPr>
            </a:lvl1pPr>
          </a:lstStyle>
          <a:p>
            <a:pPr/>
            <a:r>
              <a:t>The problem at hand is that pharmaceutical companies encounter difficulties in comprehending the level of drug persistency aligned with physician prescriptions. To address this issue, the goal of the project is to gain valuable insights into the factors that influence drug persistency. Furthermore, the project aims to develop a classification model using the given dataset, which can accurately predict the persistency of drugs based on the provided information.</a:t>
            </a:r>
          </a:p>
        </p:txBody>
      </p:sp>
      <p:sp>
        <p:nvSpPr>
          <p:cNvPr id="157" name="Problem Statement"/>
          <p:cNvSpPr txBox="1"/>
          <p:nvPr>
            <p:ph type="title"/>
          </p:nvPr>
        </p:nvSpPr>
        <p:spPr>
          <a:prstGeom prst="rect">
            <a:avLst/>
          </a:prstGeom>
        </p:spPr>
        <p:txBody>
          <a:bodyPr/>
          <a:lstStyle/>
          <a:p>
            <a:pPr algn="ctr" defTabSz="457200">
              <a:lnSpc>
                <a:spcPct val="100000"/>
              </a:lnSpc>
              <a:defRPr b="0" spc="0" sz="6500">
                <a:latin typeface="Times New Roman"/>
                <a:ea typeface="Times New Roman"/>
                <a:cs typeface="Times New Roman"/>
                <a:sym typeface="Times New Roman"/>
              </a:defRPr>
            </a:pPr>
            <a:r>
              <a:t> </a:t>
            </a:r>
            <a:r>
              <a:rPr b="1"/>
              <a:t>Problem Statement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The objective of the project is to analyze the factors that impact the persistency of a drug prescribed by physicians and build a classification model based on the given dataset. The persistency refers to whether a patient continues the prescribed drug o"/>
          <p:cNvSpPr txBox="1"/>
          <p:nvPr>
            <p:ph type="body" idx="1"/>
          </p:nvPr>
        </p:nvSpPr>
        <p:spPr>
          <a:xfrm>
            <a:off x="1206499" y="2729994"/>
            <a:ext cx="21971001" cy="8256012"/>
          </a:xfrm>
          <a:prstGeom prst="rect">
            <a:avLst/>
          </a:prstGeom>
        </p:spPr>
        <p:txBody>
          <a:bodyPr/>
          <a:lstStyle/>
          <a:p>
            <a:pPr marL="0" indent="0" algn="just" defTabSz="305815">
              <a:lnSpc>
                <a:spcPct val="100000"/>
              </a:lnSpc>
              <a:spcBef>
                <a:spcPts val="0"/>
              </a:spcBef>
              <a:buSzTx/>
              <a:buNone/>
              <a:defRPr sz="4300">
                <a:latin typeface="Times New Roman"/>
                <a:ea typeface="Times New Roman"/>
                <a:cs typeface="Times New Roman"/>
                <a:sym typeface="Times New Roman"/>
              </a:defRPr>
            </a:pPr>
            <a:r>
              <a:t>The objective of the project is to analyze the factors that impact the persistency of a drug prescribed by physicians and build a classification model based on the given dataset. The persistency refers to whether a patient continues the prescribed drug or no.</a:t>
            </a:r>
          </a:p>
          <a:p>
            <a:pPr marL="0" indent="0" algn="just" defTabSz="305815">
              <a:lnSpc>
                <a:spcPct val="100000"/>
              </a:lnSpc>
              <a:spcBef>
                <a:spcPts val="0"/>
              </a:spcBef>
              <a:buSzTx/>
              <a:buNone/>
              <a:defRPr sz="4300">
                <a:latin typeface="Times New Roman"/>
                <a:ea typeface="Times New Roman"/>
                <a:cs typeface="Times New Roman"/>
                <a:sym typeface="Times New Roman"/>
              </a:defRPr>
            </a:pPr>
          </a:p>
          <a:p>
            <a:pPr marL="0" indent="0" algn="just" defTabSz="305815">
              <a:lnSpc>
                <a:spcPct val="100000"/>
              </a:lnSpc>
              <a:spcBef>
                <a:spcPts val="0"/>
              </a:spcBef>
              <a:buSzTx/>
              <a:buNone/>
              <a:defRPr sz="4300">
                <a:latin typeface="Times New Roman"/>
                <a:ea typeface="Times New Roman"/>
                <a:cs typeface="Times New Roman"/>
                <a:sym typeface="Times New Roman"/>
              </a:defRPr>
            </a:pPr>
            <a:r>
              <a:t>The dataset includes various features such as patient demographics, race, region, ethnicity, gender, provider attributes, clinical factors, and disease/treatment factors. These features will be utilized to understand the impact on drug persistency and build the classification model.</a:t>
            </a:r>
          </a:p>
          <a:p>
            <a:pPr marL="0" indent="0" algn="just" defTabSz="305815">
              <a:lnSpc>
                <a:spcPct val="100000"/>
              </a:lnSpc>
              <a:spcBef>
                <a:spcPts val="0"/>
              </a:spcBef>
              <a:buSzTx/>
              <a:buNone/>
              <a:defRPr sz="4300">
                <a:latin typeface="Times New Roman"/>
                <a:ea typeface="Times New Roman"/>
                <a:cs typeface="Times New Roman"/>
                <a:sym typeface="Times New Roman"/>
              </a:defRPr>
            </a:pPr>
            <a:r>
              <a:t>Additionally, the project requires reporting the accuracy, precision, recall of both classes of the target variable (persistency flag) and the ROC-AUC score, which assesses the model's ability to distinguish between the classes effectively</a:t>
            </a:r>
          </a:p>
          <a:p>
            <a:pPr marL="0" indent="0" defTabSz="305815">
              <a:lnSpc>
                <a:spcPct val="100000"/>
              </a:lnSpc>
              <a:spcBef>
                <a:spcPts val="0"/>
              </a:spcBef>
              <a:buSzTx/>
              <a:buNone/>
              <a:defRPr sz="4300">
                <a:latin typeface="Times New Roman"/>
                <a:ea typeface="Times New Roman"/>
                <a:cs typeface="Times New Roman"/>
                <a:sym typeface="Times New Roman"/>
              </a:defRPr>
            </a:pPr>
          </a:p>
          <a:p>
            <a:pPr marL="0" indent="0" algn="just" defTabSz="305815">
              <a:lnSpc>
                <a:spcPct val="100000"/>
              </a:lnSpc>
              <a:spcBef>
                <a:spcPts val="0"/>
              </a:spcBef>
              <a:buSzTx/>
              <a:buNone/>
              <a:defRPr sz="4300">
                <a:latin typeface="Times New Roman"/>
                <a:ea typeface="Times New Roman"/>
                <a:cs typeface="Times New Roman"/>
                <a:sym typeface="Times New Roman"/>
              </a:defRPr>
            </a:pPr>
          </a:p>
        </p:txBody>
      </p:sp>
      <p:sp>
        <p:nvSpPr>
          <p:cNvPr id="160" name="Objective"/>
          <p:cNvSpPr txBox="1"/>
          <p:nvPr>
            <p:ph type="title"/>
          </p:nvPr>
        </p:nvSpPr>
        <p:spPr>
          <a:prstGeom prst="rect">
            <a:avLst/>
          </a:prstGeom>
        </p:spPr>
        <p:txBody>
          <a:bodyPr/>
          <a:lstStyle>
            <a:lvl1pPr algn="ctr" defTabSz="457200">
              <a:lnSpc>
                <a:spcPct val="100000"/>
              </a:lnSpc>
              <a:defRPr spc="0" sz="6500">
                <a:latin typeface="Times New Roman"/>
                <a:ea typeface="Times New Roman"/>
                <a:cs typeface="Times New Roman"/>
                <a:sym typeface="Times New Roman"/>
              </a:defRPr>
            </a:lvl1pPr>
          </a:lstStyle>
          <a:p>
            <a:pPr/>
            <a:r>
              <a:t>Objective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The dataset provided for this  project &quot;Persistency of a drug in healthcare&quot; contains information related to patients, their demographics, clinical factors, provider attributes, and other relevant features.…"/>
          <p:cNvSpPr txBox="1"/>
          <p:nvPr>
            <p:ph type="body" idx="1"/>
          </p:nvPr>
        </p:nvSpPr>
        <p:spPr>
          <a:prstGeom prst="rect">
            <a:avLst/>
          </a:prstGeom>
        </p:spPr>
        <p:txBody>
          <a:bodyPr/>
          <a:lstStyle/>
          <a:p>
            <a:pPr marL="0" indent="0" algn="just" defTabSz="355600">
              <a:lnSpc>
                <a:spcPct val="100000"/>
              </a:lnSpc>
              <a:spcBef>
                <a:spcPts val="0"/>
              </a:spcBef>
              <a:buSzTx/>
              <a:buNone/>
              <a:defRPr sz="5000">
                <a:latin typeface="Times New Roman"/>
                <a:ea typeface="Times New Roman"/>
                <a:cs typeface="Times New Roman"/>
                <a:sym typeface="Times New Roman"/>
              </a:defRPr>
            </a:pPr>
            <a:r>
              <a:t>The dataset provided for this  project "Persistency of a drug in healthcare" contains information related to patients, their demographics, clinical factors, provider attributes, and other relevant features.</a:t>
            </a:r>
          </a:p>
          <a:p>
            <a:pPr marL="0" indent="0" algn="just" defTabSz="355600">
              <a:lnSpc>
                <a:spcPct val="100000"/>
              </a:lnSpc>
              <a:spcBef>
                <a:spcPts val="0"/>
              </a:spcBef>
              <a:buSzTx/>
              <a:buNone/>
              <a:defRPr sz="5000">
                <a:latin typeface="Times New Roman"/>
                <a:ea typeface="Times New Roman"/>
                <a:cs typeface="Times New Roman"/>
                <a:sym typeface="Times New Roman"/>
              </a:defRPr>
            </a:pPr>
          </a:p>
          <a:p>
            <a:pPr marL="0" indent="0" defTabSz="355600">
              <a:lnSpc>
                <a:spcPct val="100000"/>
              </a:lnSpc>
              <a:spcBef>
                <a:spcPts val="0"/>
              </a:spcBef>
              <a:buSzTx/>
              <a:buNone/>
              <a:defRPr sz="5000">
                <a:latin typeface="Times New Roman"/>
                <a:ea typeface="Times New Roman"/>
                <a:cs typeface="Times New Roman"/>
                <a:sym typeface="Times New Roman"/>
              </a:defRPr>
            </a:pPr>
            <a:r>
              <a:t>We can see that the dataset contains 3424 rows and 34 columns</a:t>
            </a:r>
          </a:p>
        </p:txBody>
      </p:sp>
      <p:sp>
        <p:nvSpPr>
          <p:cNvPr id="163" name="Dataset"/>
          <p:cNvSpPr txBox="1"/>
          <p:nvPr>
            <p:ph type="title"/>
          </p:nvPr>
        </p:nvSpPr>
        <p:spPr>
          <a:xfrm>
            <a:off x="634123" y="1206500"/>
            <a:ext cx="21971001" cy="1433163"/>
          </a:xfrm>
          <a:prstGeom prst="rect">
            <a:avLst/>
          </a:prstGeom>
        </p:spPr>
        <p:txBody>
          <a:bodyPr/>
          <a:lstStyle>
            <a:lvl1pPr algn="ctr">
              <a:defRPr spc="-130" sz="6500">
                <a:latin typeface="Times New Roman"/>
                <a:ea typeface="Times New Roman"/>
                <a:cs typeface="Times New Roman"/>
                <a:sym typeface="Times New Roman"/>
              </a:defRPr>
            </a:lvl1pPr>
          </a:lstStyle>
          <a:p>
            <a:pPr/>
            <a:r>
              <a:t>Dataset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EDA"/>
          <p:cNvSpPr txBox="1"/>
          <p:nvPr>
            <p:ph type="title" idx="4294967295"/>
          </p:nvPr>
        </p:nvSpPr>
        <p:spPr>
          <a:xfrm>
            <a:off x="5871371" y="821930"/>
            <a:ext cx="10477501" cy="1435101"/>
          </a:xfrm>
          <a:prstGeom prst="rect">
            <a:avLst/>
          </a:prstGeom>
        </p:spPr>
        <p:txBody>
          <a:bodyPr/>
          <a:lstStyle>
            <a:lvl1pPr algn="ctr" defTabSz="425195">
              <a:lnSpc>
                <a:spcPct val="100000"/>
              </a:lnSpc>
              <a:defRPr spc="0" sz="4650">
                <a:latin typeface="Times New Roman"/>
                <a:ea typeface="Times New Roman"/>
                <a:cs typeface="Times New Roman"/>
                <a:sym typeface="Times New Roman"/>
              </a:defRPr>
            </a:lvl1pPr>
          </a:lstStyle>
          <a:p>
            <a:pPr/>
            <a:r>
              <a:t>EDA</a:t>
            </a:r>
          </a:p>
        </p:txBody>
      </p:sp>
      <p:sp>
        <p:nvSpPr>
          <p:cNvPr id="166" name="Missing values in the dataset: 0…"/>
          <p:cNvSpPr txBox="1"/>
          <p:nvPr/>
        </p:nvSpPr>
        <p:spPr>
          <a:xfrm>
            <a:off x="2332448" y="8205896"/>
            <a:ext cx="8622005" cy="228388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just" defTabSz="457200">
              <a:defRPr sz="5100">
                <a:solidFill>
                  <a:srgbClr val="000000"/>
                </a:solidFill>
                <a:latin typeface="Times New Roman"/>
                <a:ea typeface="Times New Roman"/>
                <a:cs typeface="Times New Roman"/>
                <a:sym typeface="Times New Roman"/>
              </a:defRPr>
            </a:pPr>
            <a:r>
              <a:t>Missing values in the dataset: 0</a:t>
            </a:r>
          </a:p>
          <a:p>
            <a:pPr algn="just" defTabSz="457200">
              <a:defRPr sz="5100">
                <a:solidFill>
                  <a:srgbClr val="000000"/>
                </a:solidFill>
                <a:latin typeface="Times New Roman"/>
                <a:ea typeface="Times New Roman"/>
                <a:cs typeface="Times New Roman"/>
                <a:sym typeface="Times New Roman"/>
              </a:defRPr>
            </a:pPr>
            <a:r>
              <a:t>Duplicated rows in the dataset: 0</a:t>
            </a:r>
          </a:p>
        </p:txBody>
      </p:sp>
      <p:sp>
        <p:nvSpPr>
          <p:cNvPr id="167" name="The dataset provided contains information related to patient persistency with a particular drug based on physician prescription. The goal is to analyze the dataset and develop a classification model to understand the factors influencing persistency."/>
          <p:cNvSpPr txBox="1"/>
          <p:nvPr/>
        </p:nvSpPr>
        <p:spPr>
          <a:xfrm>
            <a:off x="2238095" y="2086968"/>
            <a:ext cx="17744053" cy="30210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defTabSz="355600">
              <a:defRPr sz="5000">
                <a:solidFill>
                  <a:srgbClr val="000000"/>
                </a:solidFill>
                <a:latin typeface="Times New Roman"/>
                <a:ea typeface="Times New Roman"/>
                <a:cs typeface="Times New Roman"/>
                <a:sym typeface="Times New Roman"/>
              </a:defRPr>
            </a:lvl1pPr>
          </a:lstStyle>
          <a:p>
            <a:pPr/>
            <a:r>
              <a:t>The dataset provided contains information related to patient persistency with a particular drug based on physician prescription. The goal is to analyze the dataset and develop a classification model to understand the factors influencing persistency.</a:t>
            </a:r>
          </a:p>
        </p:txBody>
      </p:sp>
      <p:sp>
        <p:nvSpPr>
          <p:cNvPr id="168" name="The dataset contains 3424 rows and 34 columns"/>
          <p:cNvSpPr txBox="1"/>
          <p:nvPr/>
        </p:nvSpPr>
        <p:spPr>
          <a:xfrm>
            <a:off x="2294637" y="6434038"/>
            <a:ext cx="12182114" cy="8479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sz="5000"/>
              <a:t>T</a:t>
            </a:r>
            <a:r>
              <a:rPr sz="5000">
                <a:latin typeface="Times New Roman"/>
                <a:ea typeface="Times New Roman"/>
                <a:cs typeface="Times New Roman"/>
                <a:sym typeface="Times New Roman"/>
              </a:rPr>
              <a:t>he dataset contains 3424 rows and 34 column</a:t>
            </a:r>
            <a:r>
              <a:t>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Slide bullet text"/>
          <p:cNvSpPr txBox="1"/>
          <p:nvPr>
            <p:ph type="body" idx="1"/>
          </p:nvPr>
        </p:nvSpPr>
        <p:spPr>
          <a:xfrm>
            <a:off x="1206500" y="4735024"/>
            <a:ext cx="21971000" cy="8256012"/>
          </a:xfrm>
          <a:prstGeom prst="rect">
            <a:avLst/>
          </a:prstGeom>
        </p:spPr>
        <p:txBody>
          <a:bodyPr/>
          <a:lstStyle/>
          <a:p>
            <a:pPr/>
            <a:r>
              <a:t>                                                    </a:t>
            </a:r>
          </a:p>
        </p:txBody>
      </p:sp>
      <p:pic>
        <p:nvPicPr>
          <p:cNvPr id="171" name="Image" descr="Image"/>
          <p:cNvPicPr>
            <a:picLocks noChangeAspect="1"/>
          </p:cNvPicPr>
          <p:nvPr/>
        </p:nvPicPr>
        <p:blipFill>
          <a:blip r:embed="rId2">
            <a:extLst/>
          </a:blip>
          <a:stretch>
            <a:fillRect/>
          </a:stretch>
        </p:blipFill>
        <p:spPr>
          <a:xfrm>
            <a:off x="1206500" y="4735024"/>
            <a:ext cx="7366000" cy="5499101"/>
          </a:xfrm>
          <a:prstGeom prst="rect">
            <a:avLst/>
          </a:prstGeom>
          <a:ln w="12700">
            <a:miter lim="400000"/>
          </a:ln>
        </p:spPr>
      </p:pic>
      <p:pic>
        <p:nvPicPr>
          <p:cNvPr id="172" name="Image" descr="Image"/>
          <p:cNvPicPr>
            <a:picLocks noChangeAspect="1"/>
          </p:cNvPicPr>
          <p:nvPr/>
        </p:nvPicPr>
        <p:blipFill>
          <a:blip r:embed="rId3">
            <a:extLst/>
          </a:blip>
          <a:stretch>
            <a:fillRect/>
          </a:stretch>
        </p:blipFill>
        <p:spPr>
          <a:xfrm>
            <a:off x="2633253" y="4795302"/>
            <a:ext cx="7366001" cy="5499101"/>
          </a:xfrm>
          <a:prstGeom prst="rect">
            <a:avLst/>
          </a:prstGeom>
          <a:ln w="12700">
            <a:miter lim="400000"/>
          </a:ln>
        </p:spPr>
      </p:pic>
      <p:sp>
        <p:nvSpPr>
          <p:cNvPr id="173" name="1.We can see that females are more likely to have persistency than males…"/>
          <p:cNvSpPr txBox="1"/>
          <p:nvPr>
            <p:ph type="title"/>
          </p:nvPr>
        </p:nvSpPr>
        <p:spPr>
          <a:xfrm>
            <a:off x="1206500" y="11356556"/>
            <a:ext cx="21971001" cy="1433164"/>
          </a:xfrm>
          <a:prstGeom prst="rect">
            <a:avLst/>
          </a:prstGeom>
        </p:spPr>
        <p:txBody>
          <a:bodyPr/>
          <a:lstStyle/>
          <a:p>
            <a:pPr defTabSz="1901904">
              <a:defRPr b="0" spc="-101" sz="5069">
                <a:latin typeface="Times New Roman"/>
                <a:ea typeface="Times New Roman"/>
                <a:cs typeface="Times New Roman"/>
                <a:sym typeface="Times New Roman"/>
              </a:defRPr>
            </a:pPr>
            <a:r>
              <a:t>1.We can see that females are more likely to have persistency than males</a:t>
            </a:r>
          </a:p>
          <a:p>
            <a:pPr defTabSz="1901904">
              <a:defRPr b="0" spc="-101" sz="5069">
                <a:latin typeface="Times New Roman"/>
                <a:ea typeface="Times New Roman"/>
                <a:cs typeface="Times New Roman"/>
                <a:sym typeface="Times New Roman"/>
              </a:defRPr>
            </a:pPr>
            <a:r>
              <a:t>2.We can see that Caucasian patients are more likely to have persistency than other races.</a:t>
            </a:r>
          </a:p>
        </p:txBody>
      </p:sp>
      <p:sp>
        <p:nvSpPr>
          <p:cNvPr id="174" name="Plot Persistency_Flag by Gender"/>
          <p:cNvSpPr txBox="1"/>
          <p:nvPr/>
        </p:nvSpPr>
        <p:spPr>
          <a:xfrm>
            <a:off x="2286111" y="3723057"/>
            <a:ext cx="8060284" cy="72556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400">
                <a:latin typeface="Times New Roman"/>
                <a:ea typeface="Times New Roman"/>
                <a:cs typeface="Times New Roman"/>
                <a:sym typeface="Times New Roman"/>
              </a:defRPr>
            </a:lvl1pPr>
          </a:lstStyle>
          <a:p>
            <a:pPr/>
            <a:r>
              <a:t> Plot Persistency_Flag by Gender</a:t>
            </a:r>
          </a:p>
        </p:txBody>
      </p:sp>
      <p:sp>
        <p:nvSpPr>
          <p:cNvPr id="175" name="Plot Persistency_Flag by Race"/>
          <p:cNvSpPr txBox="1"/>
          <p:nvPr/>
        </p:nvSpPr>
        <p:spPr>
          <a:xfrm>
            <a:off x="11589510" y="3923388"/>
            <a:ext cx="7299302" cy="72556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355600">
              <a:defRPr b="1" sz="4400">
                <a:solidFill>
                  <a:srgbClr val="000000"/>
                </a:solidFill>
                <a:latin typeface="Times New Roman"/>
                <a:ea typeface="Times New Roman"/>
                <a:cs typeface="Times New Roman"/>
                <a:sym typeface="Times New Roman"/>
              </a:defRPr>
            </a:lvl1pPr>
          </a:lstStyle>
          <a:p>
            <a:pPr/>
            <a:r>
              <a:t>Plot Persistency_Flag by Race</a:t>
            </a:r>
          </a:p>
        </p:txBody>
      </p:sp>
      <p:sp>
        <p:nvSpPr>
          <p:cNvPr id="176" name="Distribution of categorical variables"/>
          <p:cNvSpPr txBox="1"/>
          <p:nvPr/>
        </p:nvSpPr>
        <p:spPr>
          <a:xfrm>
            <a:off x="7322551" y="1007868"/>
            <a:ext cx="9498648" cy="157214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355600">
              <a:defRPr b="1" sz="5200">
                <a:solidFill>
                  <a:srgbClr val="000000"/>
                </a:solidFill>
                <a:latin typeface="Times New Roman"/>
                <a:ea typeface="Times New Roman"/>
                <a:cs typeface="Times New Roman"/>
                <a:sym typeface="Times New Roman"/>
              </a:defRPr>
            </a:lvl1pPr>
          </a:lstStyle>
          <a:p>
            <a:pPr/>
            <a:r>
              <a:t> Distribution of categorical variables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1.We can see that Not Hispanic patients are more likely to have persistency than other ethnicities.…"/>
          <p:cNvSpPr txBox="1"/>
          <p:nvPr>
            <p:ph type="title"/>
          </p:nvPr>
        </p:nvSpPr>
        <p:spPr>
          <a:xfrm>
            <a:off x="1979208" y="10955683"/>
            <a:ext cx="21029039" cy="1487719"/>
          </a:xfrm>
          <a:prstGeom prst="rect">
            <a:avLst/>
          </a:prstGeom>
        </p:spPr>
        <p:txBody>
          <a:bodyPr/>
          <a:lstStyle/>
          <a:p>
            <a:pPr defTabSz="1658070">
              <a:defRPr b="0" spc="-88" sz="4420">
                <a:latin typeface="Times New Roman"/>
                <a:ea typeface="Times New Roman"/>
                <a:cs typeface="Times New Roman"/>
                <a:sym typeface="Times New Roman"/>
              </a:defRPr>
            </a:pPr>
            <a:r>
              <a:t>1.We can see that Not Hispanic patients are more likely to have persistency than other ethnicities.</a:t>
            </a:r>
          </a:p>
          <a:p>
            <a:pPr defTabSz="1658070">
              <a:defRPr b="0" spc="-88" sz="4420">
                <a:latin typeface="Times New Roman"/>
                <a:ea typeface="Times New Roman"/>
                <a:cs typeface="Times New Roman"/>
                <a:sym typeface="Times New Roman"/>
              </a:defRPr>
            </a:pPr>
            <a:r>
              <a:t>2.We can see that the older patients are, the more likely they are to have persistency.</a:t>
            </a:r>
          </a:p>
        </p:txBody>
      </p:sp>
      <p:sp>
        <p:nvSpPr>
          <p:cNvPr id="179" name="Slide bullet text"/>
          <p:cNvSpPr txBox="1"/>
          <p:nvPr>
            <p:ph type="body" idx="1"/>
          </p:nvPr>
        </p:nvSpPr>
        <p:spPr>
          <a:xfrm>
            <a:off x="2767456" y="4448836"/>
            <a:ext cx="21971001" cy="8256011"/>
          </a:xfrm>
          <a:prstGeom prst="rect">
            <a:avLst/>
          </a:prstGeom>
        </p:spPr>
        <p:txBody>
          <a:bodyPr/>
          <a:lstStyle>
            <a:lvl1pPr marL="243840" indent="-243840" defTabSz="975335">
              <a:spcBef>
                <a:spcPts val="1800"/>
              </a:spcBef>
              <a:defRPr sz="1920"/>
            </a:lvl1pPr>
          </a:lstStyle>
          <a:p>
            <a:pPr/>
            <a:r>
              <a:t>     </a:t>
            </a:r>
          </a:p>
        </p:txBody>
      </p:sp>
      <p:pic>
        <p:nvPicPr>
          <p:cNvPr id="180" name="Image" descr="Image"/>
          <p:cNvPicPr>
            <a:picLocks noChangeAspect="1"/>
          </p:cNvPicPr>
          <p:nvPr/>
        </p:nvPicPr>
        <p:blipFill>
          <a:blip r:embed="rId2">
            <a:extLst/>
          </a:blip>
          <a:stretch>
            <a:fillRect/>
          </a:stretch>
        </p:blipFill>
        <p:spPr>
          <a:xfrm>
            <a:off x="2767456" y="4448836"/>
            <a:ext cx="7366001" cy="5499101"/>
          </a:xfrm>
          <a:prstGeom prst="rect">
            <a:avLst/>
          </a:prstGeom>
          <a:ln w="12700">
            <a:miter lim="400000"/>
          </a:ln>
        </p:spPr>
      </p:pic>
      <p:pic>
        <p:nvPicPr>
          <p:cNvPr id="181" name="Image" descr="Image"/>
          <p:cNvPicPr>
            <a:picLocks noChangeAspect="1"/>
          </p:cNvPicPr>
          <p:nvPr/>
        </p:nvPicPr>
        <p:blipFill>
          <a:blip r:embed="rId3">
            <a:extLst/>
          </a:blip>
          <a:stretch>
            <a:fillRect/>
          </a:stretch>
        </p:blipFill>
        <p:spPr>
          <a:xfrm>
            <a:off x="2767456" y="4448836"/>
            <a:ext cx="7251701" cy="5499101"/>
          </a:xfrm>
          <a:prstGeom prst="rect">
            <a:avLst/>
          </a:prstGeom>
          <a:ln w="12700">
            <a:miter lim="400000"/>
          </a:ln>
        </p:spPr>
      </p:pic>
      <p:pic>
        <p:nvPicPr>
          <p:cNvPr id="182" name="Image" descr="Image"/>
          <p:cNvPicPr>
            <a:picLocks noChangeAspect="1"/>
          </p:cNvPicPr>
          <p:nvPr/>
        </p:nvPicPr>
        <p:blipFill>
          <a:blip r:embed="rId4">
            <a:extLst/>
          </a:blip>
          <a:stretch>
            <a:fillRect/>
          </a:stretch>
        </p:blipFill>
        <p:spPr>
          <a:xfrm>
            <a:off x="2767456" y="4448836"/>
            <a:ext cx="7366001" cy="5499101"/>
          </a:xfrm>
          <a:prstGeom prst="rect">
            <a:avLst/>
          </a:prstGeom>
          <a:ln w="12700">
            <a:miter lim="400000"/>
          </a:ln>
        </p:spPr>
      </p:pic>
      <p:sp>
        <p:nvSpPr>
          <p:cNvPr id="183" name="Plot Persistency_Flag by Ethnicity"/>
          <p:cNvSpPr txBox="1"/>
          <p:nvPr/>
        </p:nvSpPr>
        <p:spPr>
          <a:xfrm>
            <a:off x="2506225" y="3204052"/>
            <a:ext cx="8324677" cy="72556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400">
                <a:latin typeface="Times New Roman"/>
                <a:ea typeface="Times New Roman"/>
                <a:cs typeface="Times New Roman"/>
                <a:sym typeface="Times New Roman"/>
              </a:defRPr>
            </a:lvl1pPr>
          </a:lstStyle>
          <a:p>
            <a:pPr/>
            <a:r>
              <a:t>Plot Persistency_Flag by Ethnicity</a:t>
            </a:r>
          </a:p>
        </p:txBody>
      </p:sp>
      <p:sp>
        <p:nvSpPr>
          <p:cNvPr id="184" name="Plot Persistency_Flag by Age_Bucket"/>
          <p:cNvSpPr txBox="1"/>
          <p:nvPr/>
        </p:nvSpPr>
        <p:spPr>
          <a:xfrm>
            <a:off x="11558747" y="3204052"/>
            <a:ext cx="8976247" cy="72556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355600">
              <a:defRPr b="1" sz="4400">
                <a:solidFill>
                  <a:srgbClr val="000000"/>
                </a:solidFill>
                <a:latin typeface="Times New Roman"/>
                <a:ea typeface="Times New Roman"/>
                <a:cs typeface="Times New Roman"/>
                <a:sym typeface="Times New Roman"/>
              </a:defRPr>
            </a:lvl1pPr>
          </a:lstStyle>
          <a:p>
            <a:pPr/>
            <a:r>
              <a:t>Plot Persistency_Flag by Age_Bucket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Correlation coefficients"/>
          <p:cNvSpPr txBox="1"/>
          <p:nvPr>
            <p:ph type="title"/>
          </p:nvPr>
        </p:nvSpPr>
        <p:spPr>
          <a:prstGeom prst="rect">
            <a:avLst/>
          </a:prstGeom>
        </p:spPr>
        <p:txBody>
          <a:bodyPr/>
          <a:lstStyle>
            <a:lvl1pPr defTabSz="355600">
              <a:lnSpc>
                <a:spcPct val="100000"/>
              </a:lnSpc>
              <a:defRPr spc="0" sz="5000"/>
            </a:lvl1pPr>
          </a:lstStyle>
          <a:p>
            <a:pPr/>
            <a:r>
              <a:t>Correlation coefficients</a:t>
            </a:r>
          </a:p>
        </p:txBody>
      </p:sp>
      <p:sp>
        <p:nvSpPr>
          <p:cNvPr id="187" name="Slide bullet text"/>
          <p:cNvSpPr txBox="1"/>
          <p:nvPr>
            <p:ph type="body" sz="half" idx="1"/>
          </p:nvPr>
        </p:nvSpPr>
        <p:spPr>
          <a:xfrm>
            <a:off x="1206500" y="3353494"/>
            <a:ext cx="9100570" cy="9151022"/>
          </a:xfrm>
          <a:prstGeom prst="rect">
            <a:avLst/>
          </a:prstGeom>
        </p:spPr>
        <p:txBody>
          <a:bodyPr/>
          <a:lstStyle/>
          <a:p>
            <a:pPr marL="0" indent="0" defTabSz="457200">
              <a:lnSpc>
                <a:spcPct val="100000"/>
              </a:lnSpc>
              <a:spcBef>
                <a:spcPts val="0"/>
              </a:spcBef>
              <a:buSzTx/>
              <a:buNone/>
              <a:defRPr sz="5500">
                <a:latin typeface="Times New Roman"/>
                <a:ea typeface="Times New Roman"/>
                <a:cs typeface="Times New Roman"/>
                <a:sym typeface="Times New Roman"/>
              </a:defRPr>
            </a:pPr>
          </a:p>
          <a:p>
            <a:pPr marL="0" indent="0" defTabSz="457200">
              <a:lnSpc>
                <a:spcPct val="100000"/>
              </a:lnSpc>
              <a:spcBef>
                <a:spcPts val="0"/>
              </a:spcBef>
              <a:buSzTx/>
              <a:buNone/>
              <a:defRPr sz="5500">
                <a:latin typeface="Times New Roman"/>
                <a:ea typeface="Times New Roman"/>
                <a:cs typeface="Times New Roman"/>
                <a:sym typeface="Times New Roman"/>
              </a:defRPr>
            </a:pPr>
          </a:p>
          <a:p>
            <a:pPr marL="0" indent="0" defTabSz="457200">
              <a:lnSpc>
                <a:spcPct val="100000"/>
              </a:lnSpc>
              <a:spcBef>
                <a:spcPts val="0"/>
              </a:spcBef>
              <a:buSzTx/>
              <a:buNone/>
              <a:defRPr sz="5500">
                <a:latin typeface="Times New Roman"/>
                <a:ea typeface="Times New Roman"/>
                <a:cs typeface="Times New Roman"/>
                <a:sym typeface="Times New Roman"/>
              </a:defRPr>
            </a:pPr>
          </a:p>
        </p:txBody>
      </p:sp>
      <p:pic>
        <p:nvPicPr>
          <p:cNvPr id="188" name="Image" descr="Image"/>
          <p:cNvPicPr>
            <a:picLocks noChangeAspect="1"/>
          </p:cNvPicPr>
          <p:nvPr/>
        </p:nvPicPr>
        <p:blipFill>
          <a:blip r:embed="rId2">
            <a:extLst/>
          </a:blip>
          <a:stretch>
            <a:fillRect/>
          </a:stretch>
        </p:blipFill>
        <p:spPr>
          <a:xfrm>
            <a:off x="1487180" y="1981698"/>
            <a:ext cx="18599300" cy="1483878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