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425877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151411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728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1419498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103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9355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606464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6217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395841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46248-3D46-41F7-B411-1AFEDEAD6DC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58427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A46248-3D46-41F7-B411-1AFEDEAD6DC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19579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46248-3D46-41F7-B411-1AFEDEAD6DC3}"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30044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A46248-3D46-41F7-B411-1AFEDEAD6DC3}"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68204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46248-3D46-41F7-B411-1AFEDEAD6DC3}"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228614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A46248-3D46-41F7-B411-1AFEDEAD6DC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109001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A46248-3D46-41F7-B411-1AFEDEAD6DC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983E4-054C-4380-891F-A515BCED689F}" type="slidenum">
              <a:rPr lang="en-IN" smtClean="0"/>
              <a:t>‹#›</a:t>
            </a:fld>
            <a:endParaRPr lang="en-IN"/>
          </a:p>
        </p:txBody>
      </p:sp>
    </p:spTree>
    <p:extLst>
      <p:ext uri="{BB962C8B-B14F-4D97-AF65-F5344CB8AC3E}">
        <p14:creationId xmlns:p14="http://schemas.microsoft.com/office/powerpoint/2010/main" val="168448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A46248-3D46-41F7-B411-1AFEDEAD6DC3}"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2983E4-054C-4380-891F-A515BCED689F}" type="slidenum">
              <a:rPr lang="en-IN" smtClean="0"/>
              <a:t>‹#›</a:t>
            </a:fld>
            <a:endParaRPr lang="en-IN"/>
          </a:p>
        </p:txBody>
      </p:sp>
    </p:spTree>
    <p:extLst>
      <p:ext uri="{BB962C8B-B14F-4D97-AF65-F5344CB8AC3E}">
        <p14:creationId xmlns:p14="http://schemas.microsoft.com/office/powerpoint/2010/main" val="2554323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32C5-2644-4DB5-878B-A4FB30493D4A}"/>
              </a:ext>
            </a:extLst>
          </p:cNvPr>
          <p:cNvSpPr>
            <a:spLocks noGrp="1"/>
          </p:cNvSpPr>
          <p:nvPr>
            <p:ph type="ctrTitle"/>
          </p:nvPr>
        </p:nvSpPr>
        <p:spPr>
          <a:xfrm>
            <a:off x="-128302" y="1230922"/>
            <a:ext cx="10098778" cy="1368603"/>
          </a:xfrm>
        </p:spPr>
        <p:txBody>
          <a:bodyPr>
            <a:normAutofit fontScale="90000"/>
          </a:bodyPr>
          <a:lstStyle/>
          <a:p>
            <a:r>
              <a:rPr lang="en-US" sz="4800" dirty="0">
                <a:solidFill>
                  <a:schemeClr val="accent5">
                    <a:lumMod val="75000"/>
                  </a:schemeClr>
                </a:solidFill>
                <a:highlight>
                  <a:srgbClr val="00FFFF"/>
                </a:highlight>
                <a:latin typeface="Times New Roman" panose="02020603050405020304" pitchFamily="18" charset="0"/>
                <a:cs typeface="Times New Roman" panose="02020603050405020304" pitchFamily="18" charset="0"/>
              </a:rPr>
              <a:t>GLOBAL ELECTRONICS:DATA-DRIVEN INSIGHTS FOR BUSINESS GROWTH</a:t>
            </a:r>
            <a:endParaRPr lang="en-IN" sz="4800" dirty="0">
              <a:solidFill>
                <a:schemeClr val="accent5">
                  <a:lumMod val="75000"/>
                </a:schemeClr>
              </a:solidFill>
              <a:highlight>
                <a:srgbClr val="00FFFF"/>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23B343-E4AC-45F2-9391-84B0FE785BED}"/>
              </a:ext>
            </a:extLst>
          </p:cNvPr>
          <p:cNvSpPr>
            <a:spLocks noGrp="1"/>
          </p:cNvSpPr>
          <p:nvPr>
            <p:ph type="subTitle" idx="1"/>
          </p:nvPr>
        </p:nvSpPr>
        <p:spPr>
          <a:xfrm>
            <a:off x="1340012" y="2767155"/>
            <a:ext cx="7962249" cy="1096899"/>
          </a:xfrm>
        </p:spPr>
        <p:txBody>
          <a:bodyPr>
            <a:normAutofit fontScale="92500" lnSpcReduction="20000"/>
          </a:bodyPr>
          <a:lstStyle/>
          <a:p>
            <a:pPr algn="l"/>
            <a:r>
              <a:rPr lang="en-US" sz="2800" dirty="0">
                <a:solidFill>
                  <a:schemeClr val="accent4"/>
                </a:solidFill>
                <a:latin typeface="Times New Roman" panose="02020603050405020304" pitchFamily="18" charset="0"/>
                <a:cs typeface="Times New Roman" panose="02020603050405020304" pitchFamily="18" charset="0"/>
              </a:rPr>
              <a:t>OVERVIEW OF CUSTOMER DEMOGRAPHICS,   SALES TRENDS, PRODUCT PERFORMANCE AND OPERATIONAL ANALYSIS;</a:t>
            </a:r>
            <a:endParaRPr lang="en-IN" sz="2800" dirty="0">
              <a:solidFill>
                <a:schemeClr val="accent4"/>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D66DBCB-97E7-4194-974D-A7431E7193C0}"/>
              </a:ext>
            </a:extLst>
          </p:cNvPr>
          <p:cNvSpPr txBox="1"/>
          <p:nvPr/>
        </p:nvSpPr>
        <p:spPr>
          <a:xfrm>
            <a:off x="5002822" y="4772090"/>
            <a:ext cx="5046785" cy="1200329"/>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PRESENTED BY,</a:t>
            </a:r>
          </a:p>
          <a:p>
            <a:r>
              <a:rPr lang="en-US" sz="2400" dirty="0">
                <a:solidFill>
                  <a:schemeClr val="accent2"/>
                </a:solidFill>
                <a:latin typeface="Times New Roman" panose="02020603050405020304" pitchFamily="18" charset="0"/>
                <a:cs typeface="Times New Roman" panose="02020603050405020304" pitchFamily="18" charset="0"/>
              </a:rPr>
              <a:t>                B.SRIDHARA KRISHNAN</a:t>
            </a:r>
          </a:p>
          <a:p>
            <a:r>
              <a:rPr lang="en-US" sz="2400" dirty="0">
                <a:solidFill>
                  <a:schemeClr val="accent2"/>
                </a:solidFill>
                <a:latin typeface="Times New Roman" panose="02020603050405020304" pitchFamily="18" charset="0"/>
                <a:cs typeface="Times New Roman" panose="02020603050405020304" pitchFamily="18" charset="0"/>
              </a:rPr>
              <a:t>                BATCH: MDT39</a:t>
            </a:r>
            <a:endParaRPr lang="en-IN" sz="2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94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951F-3264-4847-AFB9-B525A3A7A6E8}"/>
              </a:ext>
            </a:extLst>
          </p:cNvPr>
          <p:cNvSpPr>
            <a:spLocks noGrp="1"/>
          </p:cNvSpPr>
          <p:nvPr>
            <p:ph type="title"/>
          </p:nvPr>
        </p:nvSpPr>
        <p:spPr>
          <a:xfrm>
            <a:off x="677334" y="609600"/>
            <a:ext cx="4193604" cy="920262"/>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F854B3-88CB-4808-8162-93C86D72F0A2}"/>
              </a:ext>
            </a:extLst>
          </p:cNvPr>
          <p:cNvSpPr>
            <a:spLocks noGrp="1"/>
          </p:cNvSpPr>
          <p:nvPr>
            <p:ph idx="1"/>
          </p:nvPr>
        </p:nvSpPr>
        <p:spPr>
          <a:xfrm>
            <a:off x="1582616" y="1406769"/>
            <a:ext cx="7691386" cy="5090746"/>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Purchasing frequency </a:t>
            </a:r>
            <a:r>
              <a:rPr lang="en-US" sz="2000" dirty="0">
                <a:latin typeface="Times New Roman" panose="02020603050405020304" pitchFamily="18" charset="0"/>
                <a:cs typeface="Times New Roman" panose="02020603050405020304" pitchFamily="18" charset="0"/>
              </a:rPr>
              <a:t>is more in </a:t>
            </a:r>
            <a:r>
              <a:rPr lang="en-US" sz="2000" b="1" dirty="0">
                <a:latin typeface="Times New Roman" panose="02020603050405020304" pitchFamily="18" charset="0"/>
                <a:cs typeface="Times New Roman" panose="02020603050405020304" pitchFamily="18" charset="0"/>
              </a:rPr>
              <a:t>United States</a:t>
            </a:r>
            <a:r>
              <a:rPr lang="en-US" sz="2000" dirty="0">
                <a:latin typeface="Times New Roman" panose="02020603050405020304" pitchFamily="18" charset="0"/>
                <a:cs typeface="Times New Roman" panose="02020603050405020304" pitchFamily="18" charset="0"/>
              </a:rPr>
              <a:t>, compared to other countries(Fig2.1 &amp; Fig2.2)</a:t>
            </a:r>
          </a:p>
          <a:p>
            <a:pPr>
              <a:lnSpc>
                <a:spcPct val="150000"/>
              </a:lnSpc>
            </a:pPr>
            <a:r>
              <a:rPr lang="en-US" sz="2000" dirty="0">
                <a:latin typeface="Times New Roman" panose="02020603050405020304" pitchFamily="18" charset="0"/>
                <a:cs typeface="Times New Roman" panose="02020603050405020304" pitchFamily="18" charset="0"/>
              </a:rPr>
              <a:t>More number of purchase is done by people of Age 66+</a:t>
            </a:r>
          </a:p>
          <a:p>
            <a:pPr>
              <a:lnSpc>
                <a:spcPct val="150000"/>
              </a:lnSpc>
            </a:pPr>
            <a:r>
              <a:rPr lang="en-US" sz="2000" b="1" dirty="0">
                <a:latin typeface="Times New Roman" panose="02020603050405020304" pitchFamily="18" charset="0"/>
                <a:cs typeface="Times New Roman" panose="02020603050405020304" pitchFamily="18" charset="0"/>
              </a:rPr>
              <a:t>People of age 56-65 </a:t>
            </a:r>
            <a:r>
              <a:rPr lang="en-US" sz="2000" dirty="0">
                <a:latin typeface="Times New Roman" panose="02020603050405020304" pitchFamily="18" charset="0"/>
                <a:cs typeface="Times New Roman" panose="02020603050405020304" pitchFamily="18" charset="0"/>
              </a:rPr>
              <a:t>has always maintained balanced irrespective of all </a:t>
            </a:r>
            <a:r>
              <a:rPr lang="en-US" sz="2000" b="1" dirty="0">
                <a:latin typeface="Times New Roman" panose="02020603050405020304" pitchFamily="18" charset="0"/>
                <a:cs typeface="Times New Roman" panose="02020603050405020304" pitchFamily="18" charset="0"/>
              </a:rPr>
              <a:t>Country, Gender </a:t>
            </a:r>
            <a:r>
              <a:rPr lang="en-US" sz="2000" dirty="0">
                <a:latin typeface="Times New Roman" panose="02020603050405020304" pitchFamily="18" charset="0"/>
                <a:cs typeface="Times New Roman" panose="02020603050405020304" pitchFamily="18" charset="0"/>
              </a:rPr>
              <a:t>etc.</a:t>
            </a:r>
          </a:p>
          <a:p>
            <a:pPr marL="0" indent="0">
              <a:lnSpc>
                <a:spcPct val="150000"/>
              </a:lnSpc>
              <a:buNone/>
            </a:pPr>
            <a:r>
              <a:rPr lang="en-IN" sz="2000" b="1" dirty="0">
                <a:solidFill>
                  <a:srgbClr val="002060"/>
                </a:solidFill>
                <a:latin typeface="Times New Roman" panose="02020603050405020304" pitchFamily="18" charset="0"/>
                <a:cs typeface="Times New Roman" panose="02020603050405020304" pitchFamily="18" charset="0"/>
              </a:rPr>
              <a:t>ACTIONABLE RECOMMENDATIONS</a:t>
            </a:r>
            <a:r>
              <a:rPr lang="en-IN" sz="2000" dirty="0">
                <a:solidFill>
                  <a:srgbClr val="00206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Optimize product launches based on buying patterns.</a:t>
            </a:r>
          </a:p>
          <a:p>
            <a:pPr>
              <a:lnSpc>
                <a:spcPct val="150000"/>
              </a:lnSpc>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Bring more promotional strategies </a:t>
            </a:r>
            <a:r>
              <a:rPr lang="en-US" sz="2000" dirty="0">
                <a:solidFill>
                  <a:schemeClr val="tx1"/>
                </a:solidFill>
                <a:latin typeface="Times New Roman" panose="02020603050405020304" pitchFamily="18" charset="0"/>
                <a:cs typeface="Times New Roman" panose="02020603050405020304" pitchFamily="18" charset="0"/>
              </a:rPr>
              <a:t>to attract youths, so it will increase purchase frequency in Age group </a:t>
            </a:r>
            <a:r>
              <a:rPr lang="en-US" sz="2000" b="1" dirty="0">
                <a:solidFill>
                  <a:schemeClr val="tx1"/>
                </a:solidFill>
                <a:latin typeface="Times New Roman" panose="02020603050405020304" pitchFamily="18" charset="0"/>
                <a:cs typeface="Times New Roman" panose="02020603050405020304" pitchFamily="18" charset="0"/>
              </a:rPr>
              <a:t>between 18 and 25.</a:t>
            </a: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0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02E-F566-400E-9603-BD0075A94D4D}"/>
              </a:ext>
            </a:extLst>
          </p:cNvPr>
          <p:cNvSpPr>
            <a:spLocks noGrp="1"/>
          </p:cNvSpPr>
          <p:nvPr>
            <p:ph type="title"/>
          </p:nvPr>
        </p:nvSpPr>
        <p:spPr>
          <a:xfrm>
            <a:off x="677334" y="609600"/>
            <a:ext cx="7103858" cy="1016977"/>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3)PRODUCT PERFORMANCE 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73ED2E-92D6-492B-B7F1-F992380C0F33}"/>
              </a:ext>
            </a:extLst>
          </p:cNvPr>
          <p:cNvSpPr>
            <a:spLocks noGrp="1"/>
          </p:cNvSpPr>
          <p:nvPr>
            <p:ph idx="1"/>
          </p:nvPr>
        </p:nvSpPr>
        <p:spPr>
          <a:xfrm>
            <a:off x="1459523" y="1485901"/>
            <a:ext cx="7814479" cy="5046784"/>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 It is compared based on </a:t>
            </a:r>
            <a:r>
              <a:rPr lang="en-US" sz="2000" b="1" dirty="0">
                <a:latin typeface="Times New Roman" panose="02020603050405020304" pitchFamily="18" charset="0"/>
                <a:cs typeface="Times New Roman" panose="02020603050405020304" pitchFamily="18" charset="0"/>
              </a:rPr>
              <a:t>Product Popularity, Profitability brands and Total Revenue based on Category</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7E5FEE-A526-47F2-8E3C-6D980641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42" y="3182991"/>
            <a:ext cx="5861618" cy="3065409"/>
          </a:xfrm>
          <a:prstGeom prst="rect">
            <a:avLst/>
          </a:prstGeom>
        </p:spPr>
      </p:pic>
      <p:sp>
        <p:nvSpPr>
          <p:cNvPr id="6" name="TextBox 5">
            <a:extLst>
              <a:ext uri="{FF2B5EF4-FFF2-40B4-BE49-F238E27FC236}">
                <a16:creationId xmlns:a16="http://schemas.microsoft.com/office/drawing/2014/main" id="{9A4821A5-D29A-4CA3-95B7-5FFD52B8D193}"/>
              </a:ext>
            </a:extLst>
          </p:cNvPr>
          <p:cNvSpPr txBox="1"/>
          <p:nvPr/>
        </p:nvSpPr>
        <p:spPr>
          <a:xfrm>
            <a:off x="5134707" y="6248400"/>
            <a:ext cx="77372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3.1</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19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89F84-262A-4B97-82D7-9D0FAACB6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977" y="414271"/>
            <a:ext cx="5108523" cy="3215919"/>
          </a:xfrm>
          <a:prstGeom prst="rect">
            <a:avLst/>
          </a:prstGeom>
        </p:spPr>
      </p:pic>
      <p:pic>
        <p:nvPicPr>
          <p:cNvPr id="5" name="Picture 4">
            <a:extLst>
              <a:ext uri="{FF2B5EF4-FFF2-40B4-BE49-F238E27FC236}">
                <a16:creationId xmlns:a16="http://schemas.microsoft.com/office/drawing/2014/main" id="{8664F819-C21B-4770-94C2-2BC2A3114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977" y="3886200"/>
            <a:ext cx="5214031" cy="2672861"/>
          </a:xfrm>
          <a:prstGeom prst="rect">
            <a:avLst/>
          </a:prstGeom>
        </p:spPr>
      </p:pic>
      <p:sp>
        <p:nvSpPr>
          <p:cNvPr id="6" name="TextBox 5">
            <a:extLst>
              <a:ext uri="{FF2B5EF4-FFF2-40B4-BE49-F238E27FC236}">
                <a16:creationId xmlns:a16="http://schemas.microsoft.com/office/drawing/2014/main" id="{91A0997C-4221-468C-B763-0107197D96F4}"/>
              </a:ext>
            </a:extLst>
          </p:cNvPr>
          <p:cNvSpPr txBox="1"/>
          <p:nvPr/>
        </p:nvSpPr>
        <p:spPr>
          <a:xfrm>
            <a:off x="4317023" y="3429000"/>
            <a:ext cx="96715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3.2</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B37FFB-2845-4349-B908-B8DD0BB7DB49}"/>
              </a:ext>
            </a:extLst>
          </p:cNvPr>
          <p:cNvSpPr txBox="1"/>
          <p:nvPr/>
        </p:nvSpPr>
        <p:spPr>
          <a:xfrm>
            <a:off x="7957038" y="4853298"/>
            <a:ext cx="80889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3.3</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86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5372-E58B-4DE4-A68E-456623A44A03}"/>
              </a:ext>
            </a:extLst>
          </p:cNvPr>
          <p:cNvSpPr>
            <a:spLocks noGrp="1"/>
          </p:cNvSpPr>
          <p:nvPr>
            <p:ph type="title"/>
          </p:nvPr>
        </p:nvSpPr>
        <p:spPr>
          <a:xfrm>
            <a:off x="677333" y="609599"/>
            <a:ext cx="2276881" cy="788377"/>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B2291C-2C6A-4AAF-9FEA-4EBA76B07CDC}"/>
              </a:ext>
            </a:extLst>
          </p:cNvPr>
          <p:cNvSpPr>
            <a:spLocks noGrp="1"/>
          </p:cNvSpPr>
          <p:nvPr>
            <p:ph idx="1"/>
          </p:nvPr>
        </p:nvSpPr>
        <p:spPr>
          <a:xfrm>
            <a:off x="1503484" y="1397975"/>
            <a:ext cx="7770517" cy="5081956"/>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Contoso Brand </a:t>
            </a:r>
            <a:r>
              <a:rPr lang="en-US" sz="2000" dirty="0">
                <a:latin typeface="Times New Roman" panose="02020603050405020304" pitchFamily="18" charset="0"/>
                <a:cs typeface="Times New Roman" panose="02020603050405020304" pitchFamily="18" charset="0"/>
              </a:rPr>
              <a:t>is more profit and earning more, which is derived based on past performance of that particular brand</a:t>
            </a:r>
          </a:p>
          <a:p>
            <a:pPr>
              <a:lnSpc>
                <a:spcPct val="150000"/>
              </a:lnSpc>
            </a:pPr>
            <a:r>
              <a:rPr lang="en-US" sz="2000" dirty="0">
                <a:latin typeface="Times New Roman" panose="02020603050405020304" pitchFamily="18" charset="0"/>
                <a:cs typeface="Times New Roman" panose="02020603050405020304" pitchFamily="18" charset="0"/>
              </a:rPr>
              <a:t> By Category-wise, </a:t>
            </a:r>
            <a:r>
              <a:rPr lang="en-US" sz="2000" b="1" dirty="0">
                <a:latin typeface="Times New Roman" panose="02020603050405020304" pitchFamily="18" charset="0"/>
                <a:cs typeface="Times New Roman" panose="02020603050405020304" pitchFamily="18" charset="0"/>
              </a:rPr>
              <a:t>Computers </a:t>
            </a:r>
            <a:r>
              <a:rPr lang="en-US" sz="2000" dirty="0">
                <a:latin typeface="Times New Roman" panose="02020603050405020304" pitchFamily="18" charset="0"/>
                <a:cs typeface="Times New Roman" panose="02020603050405020304" pitchFamily="18" charset="0"/>
              </a:rPr>
              <a:t>generate more revenue compared to other category.</a:t>
            </a:r>
          </a:p>
          <a:p>
            <a:pPr>
              <a:lnSpc>
                <a:spcPct val="150000"/>
              </a:lnSpc>
            </a:pPr>
            <a:r>
              <a:rPr lang="en-US" sz="2000" dirty="0">
                <a:latin typeface="Times New Roman" panose="02020603050405020304" pitchFamily="18" charset="0"/>
                <a:cs typeface="Times New Roman" panose="02020603050405020304" pitchFamily="18" charset="0"/>
              </a:rPr>
              <a:t>Based on Product Popularity, </a:t>
            </a:r>
            <a:r>
              <a:rPr lang="en-US" sz="2000" b="1" dirty="0">
                <a:latin typeface="Times New Roman" panose="02020603050405020304" pitchFamily="18" charset="0"/>
                <a:cs typeface="Times New Roman" panose="02020603050405020304" pitchFamily="18" charset="0"/>
              </a:rPr>
              <a:t>Contoso and Adventure </a:t>
            </a:r>
            <a:r>
              <a:rPr lang="en-US" sz="2000" dirty="0">
                <a:latin typeface="Times New Roman" panose="02020603050405020304" pitchFamily="18" charset="0"/>
                <a:cs typeface="Times New Roman" panose="02020603050405020304" pitchFamily="18" charset="0"/>
              </a:rPr>
              <a:t>works brands stands tall. Northwind  Traders brand need to be improved more.</a:t>
            </a:r>
          </a:p>
          <a:p>
            <a:pPr marL="0" indent="0">
              <a:lnSpc>
                <a:spcPct val="150000"/>
              </a:lnSpc>
              <a:buNone/>
            </a:pPr>
            <a:r>
              <a:rPr lang="en-IN" sz="2000" b="1" dirty="0">
                <a:solidFill>
                  <a:srgbClr val="002060"/>
                </a:solidFill>
                <a:latin typeface="Times New Roman" panose="02020603050405020304" pitchFamily="18" charset="0"/>
                <a:cs typeface="Times New Roman" panose="02020603050405020304" pitchFamily="18" charset="0"/>
              </a:rPr>
              <a:t>ACTIONABLE RECOMMENDATIONS</a:t>
            </a:r>
            <a:r>
              <a:rPr lang="en-IN" sz="2000" dirty="0">
                <a:solidFill>
                  <a:srgbClr val="00206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Discontinue or revamp underperforming products.</a:t>
            </a:r>
          </a:p>
          <a:p>
            <a:pPr>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Focus marketing efforts on low popularity brands</a:t>
            </a:r>
            <a:endParaRPr lang="en-IN"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41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902C-0FB9-4B66-8685-66DE9BDB5CA3}"/>
              </a:ext>
            </a:extLst>
          </p:cNvPr>
          <p:cNvSpPr>
            <a:spLocks noGrp="1"/>
          </p:cNvSpPr>
          <p:nvPr>
            <p:ph type="title"/>
          </p:nvPr>
        </p:nvSpPr>
        <p:spPr>
          <a:xfrm>
            <a:off x="677334" y="609600"/>
            <a:ext cx="8378743" cy="630115"/>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4)STORE OPERATIONS AND PERFORMANCE:</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22EE6D-4748-4918-A29E-E36D026236BC}"/>
              </a:ext>
            </a:extLst>
          </p:cNvPr>
          <p:cNvSpPr>
            <a:spLocks noGrp="1"/>
          </p:cNvSpPr>
          <p:nvPr>
            <p:ph idx="1"/>
          </p:nvPr>
        </p:nvSpPr>
        <p:spPr>
          <a:xfrm>
            <a:off x="1573823" y="1362808"/>
            <a:ext cx="7700179" cy="5249007"/>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Analyze sales performance by </a:t>
            </a:r>
            <a:r>
              <a:rPr lang="en-US" sz="2000" b="1" dirty="0">
                <a:latin typeface="Times New Roman" panose="02020603050405020304" pitchFamily="18" charset="0"/>
                <a:cs typeface="Times New Roman" panose="02020603050405020304" pitchFamily="18" charset="0"/>
              </a:rPr>
              <a:t>Store Location, Operational Efficiency, and Store Size.</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46E03D-2F45-4B40-A904-67C8F99BA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947" y="3085310"/>
            <a:ext cx="5038584" cy="3038989"/>
          </a:xfrm>
          <a:prstGeom prst="rect">
            <a:avLst/>
          </a:prstGeom>
        </p:spPr>
      </p:pic>
      <p:sp>
        <p:nvSpPr>
          <p:cNvPr id="4" name="TextBox 3">
            <a:extLst>
              <a:ext uri="{FF2B5EF4-FFF2-40B4-BE49-F238E27FC236}">
                <a16:creationId xmlns:a16="http://schemas.microsoft.com/office/drawing/2014/main" id="{7EBDFD86-533F-4BA6-9C74-44C46F966408}"/>
              </a:ext>
            </a:extLst>
          </p:cNvPr>
          <p:cNvSpPr txBox="1"/>
          <p:nvPr/>
        </p:nvSpPr>
        <p:spPr>
          <a:xfrm>
            <a:off x="4774223" y="6383215"/>
            <a:ext cx="86164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4.1</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2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3EC8A8-B662-4268-AE94-F93A2F384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551" y="1594432"/>
            <a:ext cx="4344418" cy="3405363"/>
          </a:xfrm>
          <a:prstGeom prst="rect">
            <a:avLst/>
          </a:prstGeom>
        </p:spPr>
      </p:pic>
      <p:pic>
        <p:nvPicPr>
          <p:cNvPr id="5" name="Picture 4">
            <a:extLst>
              <a:ext uri="{FF2B5EF4-FFF2-40B4-BE49-F238E27FC236}">
                <a16:creationId xmlns:a16="http://schemas.microsoft.com/office/drawing/2014/main" id="{D012F8BD-2936-4229-BB05-82013C18A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21" y="736572"/>
            <a:ext cx="4412362" cy="5121084"/>
          </a:xfrm>
          <a:prstGeom prst="rect">
            <a:avLst/>
          </a:prstGeom>
        </p:spPr>
      </p:pic>
      <p:sp>
        <p:nvSpPr>
          <p:cNvPr id="8" name="TextBox 7">
            <a:extLst>
              <a:ext uri="{FF2B5EF4-FFF2-40B4-BE49-F238E27FC236}">
                <a16:creationId xmlns:a16="http://schemas.microsoft.com/office/drawing/2014/main" id="{2ECD8491-FFD5-4CE5-85AA-462FE77DDFA9}"/>
              </a:ext>
            </a:extLst>
          </p:cNvPr>
          <p:cNvSpPr txBox="1"/>
          <p:nvPr/>
        </p:nvSpPr>
        <p:spPr>
          <a:xfrm>
            <a:off x="2327031" y="6229326"/>
            <a:ext cx="9085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4.2</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F9D4B6B-A67A-4F9E-A269-5F37EF95F929}"/>
              </a:ext>
            </a:extLst>
          </p:cNvPr>
          <p:cNvSpPr txBox="1"/>
          <p:nvPr/>
        </p:nvSpPr>
        <p:spPr>
          <a:xfrm>
            <a:off x="7042637" y="4999795"/>
            <a:ext cx="69459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4.3</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8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E437-E4D1-4584-AA0D-D7C5EC4233D9}"/>
              </a:ext>
            </a:extLst>
          </p:cNvPr>
          <p:cNvSpPr>
            <a:spLocks noGrp="1"/>
          </p:cNvSpPr>
          <p:nvPr>
            <p:ph type="title"/>
          </p:nvPr>
        </p:nvSpPr>
        <p:spPr>
          <a:xfrm>
            <a:off x="677334" y="723900"/>
            <a:ext cx="2206543" cy="929054"/>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2A2B1A-4DE9-4EC6-9CF5-42C060018D90}"/>
              </a:ext>
            </a:extLst>
          </p:cNvPr>
          <p:cNvSpPr>
            <a:spLocks noGrp="1"/>
          </p:cNvSpPr>
          <p:nvPr>
            <p:ph idx="1"/>
          </p:nvPr>
        </p:nvSpPr>
        <p:spPr>
          <a:xfrm>
            <a:off x="1248508" y="1521069"/>
            <a:ext cx="8025493" cy="4520294"/>
          </a:xfrm>
        </p:spPr>
        <p:txBody>
          <a:bodyPr/>
          <a:lstStyle/>
          <a:p>
            <a:pPr>
              <a:lnSpc>
                <a:spcPct val="150000"/>
              </a:lnSpc>
            </a:pPr>
            <a:r>
              <a:rPr lang="en-US" dirty="0"/>
              <a:t>Stores </a:t>
            </a:r>
            <a:r>
              <a:rPr lang="en-US" b="1" dirty="0"/>
              <a:t>in United States </a:t>
            </a:r>
            <a:r>
              <a:rPr lang="en-US" dirty="0"/>
              <a:t>is one of the top-performing location, when compared to other countries.(Fig 4.1)</a:t>
            </a:r>
          </a:p>
          <a:p>
            <a:pPr>
              <a:lnSpc>
                <a:spcPct val="150000"/>
              </a:lnSpc>
            </a:pPr>
            <a:r>
              <a:rPr lang="en-US" b="1" dirty="0"/>
              <a:t>StoreSizeGroup</a:t>
            </a:r>
            <a:r>
              <a:rPr lang="en-US" dirty="0"/>
              <a:t> from 1500-2000 </a:t>
            </a:r>
            <a:r>
              <a:rPr lang="en-US" b="1" dirty="0"/>
              <a:t>sqm</a:t>
            </a:r>
            <a:r>
              <a:rPr lang="en-US" dirty="0"/>
              <a:t> are performing well</a:t>
            </a:r>
            <a:r>
              <a:rPr lang="en-US" sz="2000" dirty="0">
                <a:latin typeface="Times New Roman" panose="02020603050405020304" pitchFamily="18" charset="0"/>
                <a:cs typeface="Times New Roman" panose="02020603050405020304" pitchFamily="18" charset="0"/>
              </a:rPr>
              <a:t>.(Fig 4.2 &amp;4.3)</a:t>
            </a:r>
          </a:p>
          <a:p>
            <a:pPr>
              <a:lnSpc>
                <a:spcPct val="150000"/>
              </a:lnSpc>
            </a:pPr>
            <a:r>
              <a:rPr lang="en-US" dirty="0"/>
              <a:t>Canada is performing poor in terms of region.</a:t>
            </a:r>
          </a:p>
          <a:p>
            <a:pPr marL="0" indent="0">
              <a:lnSpc>
                <a:spcPct val="150000"/>
              </a:lnSpc>
              <a:buNone/>
            </a:pPr>
            <a:r>
              <a:rPr lang="en-IN" b="1" dirty="0">
                <a:solidFill>
                  <a:srgbClr val="002060"/>
                </a:solidFill>
                <a:latin typeface="Times New Roman" panose="02020603050405020304" pitchFamily="18" charset="0"/>
                <a:cs typeface="Times New Roman" panose="02020603050405020304" pitchFamily="18" charset="0"/>
              </a:rPr>
              <a:t>ACTIONABLE RECOMMENDATIONS</a:t>
            </a:r>
            <a:r>
              <a:rPr lang="en-IN" dirty="0">
                <a:solidFill>
                  <a:srgbClr val="00206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a:t>
            </a:r>
            <a:r>
              <a:rPr lang="en-IN" dirty="0">
                <a:solidFill>
                  <a:schemeClr val="tx1"/>
                </a:solidFill>
                <a:latin typeface="Times New Roman" panose="02020603050405020304" pitchFamily="18" charset="0"/>
                <a:cs typeface="Times New Roman" panose="02020603050405020304" pitchFamily="18" charset="0"/>
              </a:rPr>
              <a:t>ocus on improving sales in underperforming stores</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a:t>
            </a:r>
            <a:r>
              <a:rPr lang="en-IN" dirty="0">
                <a:solidFill>
                  <a:schemeClr val="tx1"/>
                </a:solidFill>
                <a:latin typeface="Times New Roman" panose="02020603050405020304" pitchFamily="18" charset="0"/>
                <a:cs typeface="Times New Roman" panose="02020603050405020304" pitchFamily="18" charset="0"/>
              </a:rPr>
              <a:t>ffer training or resources to stores with declining performance</a:t>
            </a:r>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23359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EF67-679A-4593-BAD0-889FD94735DC}"/>
              </a:ext>
            </a:extLst>
          </p:cNvPr>
          <p:cNvSpPr>
            <a:spLocks noGrp="1"/>
          </p:cNvSpPr>
          <p:nvPr>
            <p:ph type="title"/>
          </p:nvPr>
        </p:nvSpPr>
        <p:spPr>
          <a:xfrm>
            <a:off x="677334" y="609600"/>
            <a:ext cx="6734581" cy="805962"/>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5)SALES BY CURRENCY AND YEAR:</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C20309-30E4-45B3-AF19-B7ADB69E7622}"/>
              </a:ext>
            </a:extLst>
          </p:cNvPr>
          <p:cNvSpPr>
            <a:spLocks noGrp="1"/>
          </p:cNvSpPr>
          <p:nvPr>
            <p:ph idx="1"/>
          </p:nvPr>
        </p:nvSpPr>
        <p:spPr>
          <a:xfrm>
            <a:off x="1626577" y="1415562"/>
            <a:ext cx="7647424" cy="5161083"/>
          </a:xfrm>
        </p:spPr>
        <p:txBody>
          <a:bodyPr>
            <a:normAutofit/>
          </a:bodyPr>
          <a:lstStyle/>
          <a:p>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Analyze Total sales by </a:t>
            </a:r>
            <a:r>
              <a:rPr lang="en-US" sz="2000" b="1" dirty="0">
                <a:latin typeface="Times New Roman" panose="02020603050405020304" pitchFamily="18" charset="0"/>
                <a:cs typeface="Times New Roman" panose="02020603050405020304" pitchFamily="18" charset="0"/>
              </a:rPr>
              <a:t>Currency and Year </a:t>
            </a:r>
            <a:endParaRPr lang="en-IN" sz="2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C42E924-5844-47B7-AA2F-CE6E5EF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80" y="2638184"/>
            <a:ext cx="5331528" cy="2900969"/>
          </a:xfrm>
          <a:prstGeom prst="rect">
            <a:avLst/>
          </a:prstGeom>
        </p:spPr>
      </p:pic>
      <p:sp>
        <p:nvSpPr>
          <p:cNvPr id="10" name="TextBox 9">
            <a:extLst>
              <a:ext uri="{FF2B5EF4-FFF2-40B4-BE49-F238E27FC236}">
                <a16:creationId xmlns:a16="http://schemas.microsoft.com/office/drawing/2014/main" id="{EF0998A3-53E0-47A7-8276-BC39A6D15C7D}"/>
              </a:ext>
            </a:extLst>
          </p:cNvPr>
          <p:cNvSpPr txBox="1"/>
          <p:nvPr/>
        </p:nvSpPr>
        <p:spPr>
          <a:xfrm>
            <a:off x="4044624" y="5679830"/>
            <a:ext cx="72096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5.1</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10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F8C0CF-7B1B-48CE-99F2-917D2B2BB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85" y="1005089"/>
            <a:ext cx="6831623" cy="2661303"/>
          </a:xfrm>
          <a:prstGeom prst="rect">
            <a:avLst/>
          </a:prstGeom>
        </p:spPr>
      </p:pic>
      <p:sp>
        <p:nvSpPr>
          <p:cNvPr id="10" name="TextBox 9">
            <a:extLst>
              <a:ext uri="{FF2B5EF4-FFF2-40B4-BE49-F238E27FC236}">
                <a16:creationId xmlns:a16="http://schemas.microsoft.com/office/drawing/2014/main" id="{404AEDF2-BC57-44F8-AABF-618052C956F5}"/>
              </a:ext>
            </a:extLst>
          </p:cNvPr>
          <p:cNvSpPr txBox="1"/>
          <p:nvPr/>
        </p:nvSpPr>
        <p:spPr>
          <a:xfrm>
            <a:off x="3886199" y="580292"/>
            <a:ext cx="8001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5.2</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77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2C78-A5C4-4502-8F87-4CBF12E372BA}"/>
              </a:ext>
            </a:extLst>
          </p:cNvPr>
          <p:cNvSpPr>
            <a:spLocks noGrp="1"/>
          </p:cNvSpPr>
          <p:nvPr>
            <p:ph type="title"/>
          </p:nvPr>
        </p:nvSpPr>
        <p:spPr>
          <a:xfrm>
            <a:off x="677333" y="609600"/>
            <a:ext cx="2144997" cy="674077"/>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D2FEB-8551-427D-A366-729F8A2709CC}"/>
              </a:ext>
            </a:extLst>
          </p:cNvPr>
          <p:cNvSpPr>
            <a:spLocks noGrp="1"/>
          </p:cNvSpPr>
          <p:nvPr>
            <p:ph idx="1"/>
          </p:nvPr>
        </p:nvSpPr>
        <p:spPr>
          <a:xfrm>
            <a:off x="1248508" y="1195755"/>
            <a:ext cx="8025493" cy="524021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Sum of Total Sales is </a:t>
            </a:r>
            <a:r>
              <a:rPr lang="en-US" sz="2000" b="1" dirty="0">
                <a:latin typeface="Times New Roman" panose="02020603050405020304" pitchFamily="18" charset="0"/>
                <a:cs typeface="Times New Roman" panose="02020603050405020304" pitchFamily="18" charset="0"/>
              </a:rPr>
              <a:t>high in 2019 and less in 2021</a:t>
            </a:r>
            <a:r>
              <a:rPr lang="en-US" sz="2000" dirty="0">
                <a:latin typeface="Times New Roman" panose="02020603050405020304" pitchFamily="18" charset="0"/>
                <a:cs typeface="Times New Roman" panose="02020603050405020304" pitchFamily="18" charset="0"/>
              </a:rPr>
              <a:t>.(Fig 5.1)</a:t>
            </a:r>
          </a:p>
          <a:p>
            <a:pPr>
              <a:lnSpc>
                <a:spcPct val="150000"/>
              </a:lnSpc>
            </a:pPr>
            <a:r>
              <a:rPr lang="en-US" sz="2000" dirty="0">
                <a:latin typeface="Times New Roman" panose="02020603050405020304" pitchFamily="18" charset="0"/>
                <a:cs typeface="Times New Roman" panose="02020603050405020304" pitchFamily="18" charset="0"/>
              </a:rPr>
              <a:t>Sum of Total Quantity Sold is larger in 2019.</a:t>
            </a:r>
          </a:p>
          <a:p>
            <a:pPr>
              <a:lnSpc>
                <a:spcPct val="150000"/>
              </a:lnSpc>
            </a:pPr>
            <a:r>
              <a:rPr lang="en-US" sz="2000" dirty="0">
                <a:latin typeface="Times New Roman" panose="02020603050405020304" pitchFamily="18" charset="0"/>
                <a:cs typeface="Times New Roman" panose="02020603050405020304" pitchFamily="18" charset="0"/>
              </a:rPr>
              <a:t>In case of Currency Code, USD remains Tall, followed by AUD.(Fig 5.2)</a:t>
            </a:r>
          </a:p>
          <a:p>
            <a:pPr>
              <a:lnSpc>
                <a:spcPct val="150000"/>
              </a:lnSpc>
            </a:pPr>
            <a:r>
              <a:rPr lang="en-US" sz="2000" dirty="0">
                <a:latin typeface="Times New Roman" panose="02020603050405020304" pitchFamily="18" charset="0"/>
                <a:cs typeface="Times New Roman" panose="02020603050405020304" pitchFamily="18" charset="0"/>
              </a:rPr>
              <a:t>AUD remains high in sum of sales impact from Exchange Rate.</a:t>
            </a:r>
          </a:p>
          <a:p>
            <a:pPr marL="0" indent="0">
              <a:lnSpc>
                <a:spcPct val="150000"/>
              </a:lnSpc>
              <a:buNone/>
            </a:pPr>
            <a:r>
              <a:rPr lang="en-IN" sz="2000" b="1" dirty="0">
                <a:solidFill>
                  <a:srgbClr val="002060"/>
                </a:solidFill>
                <a:latin typeface="Times New Roman" panose="02020603050405020304" pitchFamily="18" charset="0"/>
                <a:cs typeface="Times New Roman" panose="02020603050405020304" pitchFamily="18" charset="0"/>
              </a:rPr>
              <a:t>ACTIONABLE RECOMMENDATIONS</a:t>
            </a:r>
            <a:r>
              <a:rPr lang="en-IN" sz="2000" dirty="0">
                <a:solidFill>
                  <a:srgbClr val="00206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Adjust pricing strategies based on currency fluctuations.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Hedge against unfavorable exchange rates in key markets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Always compare current year sales with past year performance to give better upcoming year sales.</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1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EFAF-7526-4DD0-A0F2-F365EF21BB22}"/>
              </a:ext>
            </a:extLst>
          </p:cNvPr>
          <p:cNvSpPr>
            <a:spLocks noGrp="1"/>
          </p:cNvSpPr>
          <p:nvPr>
            <p:ph type="title"/>
          </p:nvPr>
        </p:nvSpPr>
        <p:spPr>
          <a:xfrm>
            <a:off x="677334" y="609600"/>
            <a:ext cx="5785012" cy="832338"/>
          </a:xfrm>
        </p:spPr>
        <p:txBody>
          <a:bodyPr>
            <a:normAutofit fontScale="90000"/>
          </a:bodyPr>
          <a:lstStyle/>
          <a:p>
            <a:r>
              <a:rPr lang="en-US" dirty="0">
                <a:solidFill>
                  <a:schemeClr val="accent5"/>
                </a:solidFill>
                <a:latin typeface="Times New Roman" panose="02020603050405020304" pitchFamily="18" charset="0"/>
                <a:cs typeface="Times New Roman" panose="02020603050405020304" pitchFamily="18" charset="0"/>
              </a:rPr>
              <a:t>PURPOSE OF THE REPORT:</a:t>
            </a: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4A06F5-D9A8-476C-B283-5D067EBDCB55}"/>
              </a:ext>
            </a:extLst>
          </p:cNvPr>
          <p:cNvSpPr>
            <a:spLocks noGrp="1"/>
          </p:cNvSpPr>
          <p:nvPr>
            <p:ph idx="1"/>
          </p:nvPr>
        </p:nvSpPr>
        <p:spPr>
          <a:xfrm>
            <a:off x="1995853" y="1565031"/>
            <a:ext cx="7737231" cy="504678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Provide a brief overview of goal-helping </a:t>
            </a:r>
            <a:r>
              <a:rPr lang="en-US" sz="2000" b="1" dirty="0">
                <a:latin typeface="Times New Roman" panose="02020603050405020304" pitchFamily="18" charset="0"/>
                <a:cs typeface="Times New Roman" panose="02020603050405020304" pitchFamily="18" charset="0"/>
              </a:rPr>
              <a:t>Global Electronics </a:t>
            </a:r>
            <a:r>
              <a:rPr lang="en-US" sz="2000" dirty="0">
                <a:latin typeface="Times New Roman" panose="02020603050405020304" pitchFamily="18" charset="0"/>
                <a:cs typeface="Times New Roman" panose="02020603050405020304" pitchFamily="18" charset="0"/>
              </a:rPr>
              <a:t>enhance its operations, </a:t>
            </a:r>
            <a:r>
              <a:rPr lang="en-US" sz="2000" b="1" dirty="0">
                <a:latin typeface="Times New Roman" panose="02020603050405020304" pitchFamily="18" charset="0"/>
                <a:cs typeface="Times New Roman" panose="02020603050405020304" pitchFamily="18" charset="0"/>
              </a:rPr>
              <a:t>customer, store, product, marketing and sales strategies</a:t>
            </a:r>
          </a:p>
          <a:p>
            <a:pPr>
              <a:lnSpc>
                <a:spcPct val="150000"/>
              </a:lnSpc>
            </a:pPr>
            <a:r>
              <a:rPr lang="en-US" sz="2000" b="1" dirty="0">
                <a:latin typeface="Times New Roman" panose="02020603050405020304" pitchFamily="18" charset="0"/>
                <a:cs typeface="Times New Roman" panose="02020603050405020304" pitchFamily="18" charset="0"/>
              </a:rPr>
              <a:t>KEY FINDINGS: </a:t>
            </a:r>
            <a:r>
              <a:rPr lang="en-US" sz="2000" dirty="0">
                <a:latin typeface="Times New Roman" panose="02020603050405020304" pitchFamily="18" charset="0"/>
                <a:cs typeface="Times New Roman" panose="02020603050405020304" pitchFamily="18" charset="0"/>
              </a:rPr>
              <a:t>Summarize the main takeaways of the report. Mention how the analysis impacts customer satisfaction, revenue, and business growth</a:t>
            </a:r>
            <a:r>
              <a:rPr lang="en-US" sz="2000" dirty="0"/>
              <a:t>.</a:t>
            </a:r>
          </a:p>
          <a:p>
            <a:pPr>
              <a:lnSpc>
                <a:spcPct val="150000"/>
              </a:lnSpc>
            </a:pPr>
            <a:r>
              <a:rPr lang="en-US" sz="2000" b="1" dirty="0">
                <a:latin typeface="Times New Roman" panose="02020603050405020304" pitchFamily="18" charset="0"/>
                <a:cs typeface="Times New Roman" panose="02020603050405020304" pitchFamily="18" charset="0"/>
              </a:rPr>
              <a:t>ACTIONABLE  RECOMMENDATION: </a:t>
            </a:r>
            <a:r>
              <a:rPr lang="en-US" sz="2000" dirty="0">
                <a:latin typeface="Times New Roman" panose="02020603050405020304" pitchFamily="18" charset="0"/>
                <a:cs typeface="Times New Roman" panose="02020603050405020304" pitchFamily="18" charset="0"/>
              </a:rPr>
              <a:t>High-level points on what actions Global Electronics should take based on the findings.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41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8F82-B412-47F4-A67F-D2759AB03E3E}"/>
              </a:ext>
            </a:extLst>
          </p:cNvPr>
          <p:cNvSpPr>
            <a:spLocks noGrp="1"/>
          </p:cNvSpPr>
          <p:nvPr>
            <p:ph type="title"/>
          </p:nvPr>
        </p:nvSpPr>
        <p:spPr>
          <a:xfrm>
            <a:off x="677333" y="609600"/>
            <a:ext cx="8739229" cy="1320800"/>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ACTIONABLE RECOMMENDATIONS OVERALL:</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1CA118-FEA9-4D7D-A7FE-83A8357B328C}"/>
              </a:ext>
            </a:extLst>
          </p:cNvPr>
          <p:cNvSpPr>
            <a:spLocks noGrp="1"/>
          </p:cNvSpPr>
          <p:nvPr>
            <p:ph idx="1"/>
          </p:nvPr>
        </p:nvSpPr>
        <p:spPr>
          <a:xfrm>
            <a:off x="1626576" y="1863969"/>
            <a:ext cx="7647425" cy="4177393"/>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MARKETING STRATEGY: </a:t>
            </a:r>
            <a:r>
              <a:rPr lang="en-US" sz="2000" dirty="0">
                <a:latin typeface="Times New Roman" panose="02020603050405020304" pitchFamily="18" charset="0"/>
                <a:cs typeface="Times New Roman" panose="02020603050405020304" pitchFamily="18" charset="0"/>
              </a:rPr>
              <a:t>Optimize promotions and improve customer engagement.</a:t>
            </a:r>
          </a:p>
          <a:p>
            <a:pPr>
              <a:lnSpc>
                <a:spcPct val="150000"/>
              </a:lnSpc>
            </a:pPr>
            <a:r>
              <a:rPr lang="en-US" sz="2000" b="1" dirty="0">
                <a:latin typeface="Times New Roman" panose="02020603050405020304" pitchFamily="18" charset="0"/>
                <a:cs typeface="Times New Roman" panose="02020603050405020304" pitchFamily="18" charset="0"/>
              </a:rPr>
              <a:t>SALES FORECASTING:</a:t>
            </a:r>
            <a:r>
              <a:rPr lang="en-US" sz="2000" dirty="0">
                <a:latin typeface="Times New Roman" panose="02020603050405020304" pitchFamily="18" charset="0"/>
                <a:cs typeface="Times New Roman" panose="02020603050405020304" pitchFamily="18" charset="0"/>
              </a:rPr>
              <a:t> Use purchasing behavior trends and product performance data to better forecast future sales.</a:t>
            </a:r>
          </a:p>
          <a:p>
            <a:pPr>
              <a:lnSpc>
                <a:spcPct val="150000"/>
              </a:lnSpc>
            </a:pPr>
            <a:r>
              <a:rPr lang="en-US" sz="2000" b="1" dirty="0">
                <a:latin typeface="Times New Roman" panose="02020603050405020304" pitchFamily="18" charset="0"/>
                <a:cs typeface="Times New Roman" panose="02020603050405020304" pitchFamily="18" charset="0"/>
              </a:rPr>
              <a:t>PRODUCT DEVELOPMENT:</a:t>
            </a:r>
            <a:r>
              <a:rPr lang="en-US" sz="2000" dirty="0">
                <a:latin typeface="Times New Roman" panose="02020603050405020304" pitchFamily="18" charset="0"/>
                <a:cs typeface="Times New Roman" panose="02020603050405020304" pitchFamily="18" charset="0"/>
              </a:rPr>
              <a:t> Develop new products based on customer feedback and underperforming product analysis</a:t>
            </a:r>
          </a:p>
          <a:p>
            <a:pPr>
              <a:lnSpc>
                <a:spcPct val="150000"/>
              </a:lnSpc>
            </a:pPr>
            <a:r>
              <a:rPr lang="en-US" sz="2000" b="1" dirty="0">
                <a:latin typeface="Times New Roman" panose="02020603050405020304" pitchFamily="18" charset="0"/>
                <a:cs typeface="Times New Roman" panose="02020603050405020304" pitchFamily="18" charset="0"/>
              </a:rPr>
              <a:t>STORE EXPANSION: </a:t>
            </a:r>
            <a:r>
              <a:rPr lang="en-US" sz="2000" dirty="0">
                <a:latin typeface="Times New Roman" panose="02020603050405020304" pitchFamily="18" charset="0"/>
                <a:cs typeface="Times New Roman" panose="02020603050405020304" pitchFamily="18" charset="0"/>
              </a:rPr>
              <a:t>Open new stores in high-performing regions and consider closing underperforming locations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70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CB1D-2E68-464E-AF66-F32C1CCCB93E}"/>
              </a:ext>
            </a:extLst>
          </p:cNvPr>
          <p:cNvSpPr>
            <a:spLocks noGrp="1"/>
          </p:cNvSpPr>
          <p:nvPr>
            <p:ph type="title"/>
          </p:nvPr>
        </p:nvSpPr>
        <p:spPr>
          <a:xfrm>
            <a:off x="677334" y="662354"/>
            <a:ext cx="3244035" cy="691661"/>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CONCLUSIONS: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AEEC93-1DA9-4957-A87C-C8D561F0B52F}"/>
              </a:ext>
            </a:extLst>
          </p:cNvPr>
          <p:cNvSpPr>
            <a:spLocks noGrp="1"/>
          </p:cNvSpPr>
          <p:nvPr>
            <p:ph idx="1"/>
          </p:nvPr>
        </p:nvSpPr>
        <p:spPr>
          <a:xfrm>
            <a:off x="1696914" y="1433146"/>
            <a:ext cx="7577087" cy="4608216"/>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Position Global Electronics for growth by leveraging these insights to make informed decisions that drive sales and customer satisfaction.</a:t>
            </a:r>
          </a:p>
          <a:p>
            <a:pPr>
              <a:lnSpc>
                <a:spcPct val="150000"/>
              </a:lnSpc>
            </a:pPr>
            <a:r>
              <a:rPr lang="en-US" sz="2000" dirty="0">
                <a:latin typeface="Times New Roman" panose="02020603050405020304" pitchFamily="18" charset="0"/>
                <a:cs typeface="Times New Roman" panose="02020603050405020304" pitchFamily="18" charset="0"/>
              </a:rPr>
              <a:t>Make decisions based on past feedback and </a:t>
            </a:r>
            <a:r>
              <a:rPr lang="en-US" sz="2000" b="1" dirty="0">
                <a:latin typeface="Times New Roman" panose="02020603050405020304" pitchFamily="18" charset="0"/>
                <a:cs typeface="Times New Roman" panose="02020603050405020304" pitchFamily="18" charset="0"/>
              </a:rPr>
              <a:t>make a free friendly relationship with customers </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21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EB7E0-EC42-4E24-BCFB-011A64FE4D3F}"/>
              </a:ext>
            </a:extLst>
          </p:cNvPr>
          <p:cNvSpPr txBox="1"/>
          <p:nvPr/>
        </p:nvSpPr>
        <p:spPr>
          <a:xfrm>
            <a:off x="1371600" y="2031024"/>
            <a:ext cx="5477608" cy="1107996"/>
          </a:xfrm>
          <a:prstGeom prst="rect">
            <a:avLst/>
          </a:prstGeom>
          <a:noFill/>
        </p:spPr>
        <p:txBody>
          <a:bodyPr wrap="square" rtlCol="0">
            <a:spAutoFit/>
          </a:bodyPr>
          <a:lstStyle/>
          <a:p>
            <a:r>
              <a:rPr lang="en-US" sz="6600" dirty="0">
                <a:solidFill>
                  <a:schemeClr val="accent6">
                    <a:lumMod val="75000"/>
                  </a:schemeClr>
                </a:solidFill>
                <a:latin typeface="Times New Roman" panose="02020603050405020304" pitchFamily="18" charset="0"/>
                <a:cs typeface="Times New Roman" panose="02020603050405020304" pitchFamily="18" charset="0"/>
              </a:rPr>
              <a:t>THANK YOU</a:t>
            </a:r>
            <a:endParaRPr lang="en-IN" sz="66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5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8B28-0B88-4737-A857-4D7B4103F98A}"/>
              </a:ext>
            </a:extLst>
          </p:cNvPr>
          <p:cNvSpPr>
            <a:spLocks noGrp="1"/>
          </p:cNvSpPr>
          <p:nvPr>
            <p:ph type="title"/>
          </p:nvPr>
        </p:nvSpPr>
        <p:spPr>
          <a:xfrm>
            <a:off x="677333" y="609600"/>
            <a:ext cx="2320843" cy="638908"/>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SYNOPSIS: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E05847-FADC-4240-B015-D210A731C7F0}"/>
              </a:ext>
            </a:extLst>
          </p:cNvPr>
          <p:cNvSpPr>
            <a:spLocks noGrp="1"/>
          </p:cNvSpPr>
          <p:nvPr>
            <p:ph idx="1"/>
          </p:nvPr>
        </p:nvSpPr>
        <p:spPr>
          <a:xfrm>
            <a:off x="1450730" y="1310055"/>
            <a:ext cx="7823271" cy="4731308"/>
          </a:xfrm>
        </p:spPr>
        <p:txBody>
          <a:bodyPr>
            <a:normAutofit/>
          </a:bodyPr>
          <a:lstStyle/>
          <a:p>
            <a:pPr>
              <a:buFont typeface="+mj-lt"/>
              <a:buAutoNum type="arabicParenR"/>
            </a:pPr>
            <a:r>
              <a:rPr lang="en-US" sz="2000" dirty="0">
                <a:latin typeface="Times New Roman" panose="02020603050405020304" pitchFamily="18" charset="0"/>
                <a:cs typeface="Times New Roman" panose="02020603050405020304" pitchFamily="18" charset="0"/>
              </a:rPr>
              <a:t>INTRODUCTION</a:t>
            </a:r>
          </a:p>
          <a:p>
            <a:pPr>
              <a:buFont typeface="+mj-lt"/>
              <a:buAutoNum type="arabicParenR"/>
            </a:pPr>
            <a:r>
              <a:rPr lang="en-US" sz="2000" dirty="0">
                <a:latin typeface="Times New Roman" panose="02020603050405020304" pitchFamily="18" charset="0"/>
                <a:cs typeface="Times New Roman" panose="02020603050405020304" pitchFamily="18" charset="0"/>
              </a:rPr>
              <a:t>METHODOLOGY</a:t>
            </a:r>
          </a:p>
          <a:p>
            <a:pPr>
              <a:buFont typeface="+mj-lt"/>
              <a:buAutoNum type="arabicParenR"/>
            </a:pPr>
            <a:r>
              <a:rPr lang="en-US" sz="2000" dirty="0">
                <a:latin typeface="Times New Roman" panose="02020603050405020304" pitchFamily="18" charset="0"/>
                <a:cs typeface="Times New Roman" panose="02020603050405020304" pitchFamily="18" charset="0"/>
              </a:rPr>
              <a:t>CUSTOMER INSIGHTS</a:t>
            </a:r>
          </a:p>
          <a:p>
            <a:pPr>
              <a:buFont typeface="+mj-lt"/>
              <a:buAutoNum type="arabicParenR"/>
            </a:pPr>
            <a:r>
              <a:rPr lang="en-US" sz="2000" dirty="0">
                <a:latin typeface="Times New Roman" panose="02020603050405020304" pitchFamily="18" charset="0"/>
                <a:cs typeface="Times New Roman" panose="02020603050405020304" pitchFamily="18" charset="0"/>
              </a:rPr>
              <a:t>PURCHASING BEHAVIOUR</a:t>
            </a:r>
          </a:p>
          <a:p>
            <a:pPr>
              <a:buFont typeface="+mj-lt"/>
              <a:buAutoNum type="arabicParenR"/>
            </a:pPr>
            <a:r>
              <a:rPr lang="en-US" sz="2000" dirty="0">
                <a:latin typeface="Times New Roman" panose="02020603050405020304" pitchFamily="18" charset="0"/>
                <a:cs typeface="Times New Roman" panose="02020603050405020304" pitchFamily="18" charset="0"/>
              </a:rPr>
              <a:t>PRODUCT PERFORMANCE INSIGHTS</a:t>
            </a:r>
          </a:p>
          <a:p>
            <a:pPr>
              <a:buFont typeface="+mj-lt"/>
              <a:buAutoNum type="arabicParenR"/>
            </a:pPr>
            <a:r>
              <a:rPr lang="en-US" sz="2000" dirty="0">
                <a:latin typeface="Times New Roman" panose="02020603050405020304" pitchFamily="18" charset="0"/>
                <a:cs typeface="Times New Roman" panose="02020603050405020304" pitchFamily="18" charset="0"/>
              </a:rPr>
              <a:t>STORE OPERATIONS AND PERFORMANCE</a:t>
            </a:r>
          </a:p>
          <a:p>
            <a:pPr>
              <a:buFont typeface="+mj-lt"/>
              <a:buAutoNum type="arabicParenR"/>
            </a:pPr>
            <a:r>
              <a:rPr lang="en-US" sz="2000" dirty="0">
                <a:latin typeface="Times New Roman" panose="02020603050405020304" pitchFamily="18" charset="0"/>
                <a:cs typeface="Times New Roman" panose="02020603050405020304" pitchFamily="18" charset="0"/>
              </a:rPr>
              <a:t>SALES BY CURRENCY AND YEAR</a:t>
            </a:r>
          </a:p>
          <a:p>
            <a:pPr>
              <a:buFont typeface="+mj-lt"/>
              <a:buAutoNum type="arabicParenR"/>
            </a:pPr>
            <a:r>
              <a:rPr lang="en-US" sz="2000" dirty="0">
                <a:latin typeface="Times New Roman" panose="02020603050405020304" pitchFamily="18" charset="0"/>
                <a:cs typeface="Times New Roman" panose="02020603050405020304" pitchFamily="18" charset="0"/>
              </a:rPr>
              <a:t>ACTIONABLE RECOMMENDATIONS OVERALL</a:t>
            </a:r>
          </a:p>
          <a:p>
            <a:pPr>
              <a:buFont typeface="+mj-lt"/>
              <a:buAutoNum type="arabicParenR"/>
            </a:pPr>
            <a:r>
              <a:rPr lang="en-US" sz="2000" dirty="0">
                <a:latin typeface="Times New Roman" panose="02020603050405020304" pitchFamily="18" charset="0"/>
                <a:cs typeface="Times New Roman" panose="02020603050405020304" pitchFamily="18" charset="0"/>
              </a:rPr>
              <a:t>CONCLUSIONS</a:t>
            </a:r>
          </a:p>
          <a:p>
            <a:pPr>
              <a:buFont typeface="+mj-lt"/>
              <a:buAutoNum type="arabicParenR"/>
            </a:pPr>
            <a:endParaRPr lang="en-US" sz="2000" dirty="0">
              <a:latin typeface="Times New Roman" panose="02020603050405020304" pitchFamily="18" charset="0"/>
              <a:cs typeface="Times New Roman" panose="02020603050405020304" pitchFamily="18" charset="0"/>
            </a:endParaRPr>
          </a:p>
          <a:p>
            <a:pPr>
              <a:buFont typeface="+mj-lt"/>
              <a:buAutoNum type="arabicParenR"/>
            </a:pPr>
            <a:endParaRPr lang="en-US" sz="2000" dirty="0">
              <a:latin typeface="Times New Roman" panose="02020603050405020304" pitchFamily="18" charset="0"/>
              <a:cs typeface="Times New Roman" panose="02020603050405020304" pitchFamily="18" charset="0"/>
            </a:endParaRPr>
          </a:p>
          <a:p>
            <a:pPr>
              <a:buFont typeface="+mj-lt"/>
              <a:buAutoNum type="arabicParenR"/>
            </a:pPr>
            <a:endParaRPr lang="en-US" sz="2000" dirty="0">
              <a:latin typeface="Times New Roman" panose="02020603050405020304" pitchFamily="18" charset="0"/>
              <a:cs typeface="Times New Roman" panose="02020603050405020304" pitchFamily="18" charset="0"/>
            </a:endParaRPr>
          </a:p>
          <a:p>
            <a:pPr>
              <a:buFont typeface="+mj-lt"/>
              <a:buAutoNum type="arabicParen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21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8C55-2DC6-435D-8DA3-CC82C47F8383}"/>
              </a:ext>
            </a:extLst>
          </p:cNvPr>
          <p:cNvSpPr>
            <a:spLocks noGrp="1"/>
          </p:cNvSpPr>
          <p:nvPr>
            <p:ph type="title"/>
          </p:nvPr>
        </p:nvSpPr>
        <p:spPr>
          <a:xfrm>
            <a:off x="677333" y="609600"/>
            <a:ext cx="3578144" cy="700454"/>
          </a:xfrm>
        </p:spPr>
        <p:txBody>
          <a:bodyPr>
            <a:noAutofit/>
          </a:bodyPr>
          <a:lstStyle/>
          <a:p>
            <a:r>
              <a:rPr lang="en-US" sz="3200" dirty="0">
                <a:solidFill>
                  <a:schemeClr val="accent5"/>
                </a:solidFill>
                <a:latin typeface="Times New Roman" panose="02020603050405020304" pitchFamily="18" charset="0"/>
                <a:cs typeface="Times New Roman" panose="02020603050405020304" pitchFamily="18" charset="0"/>
              </a:rPr>
              <a:t>INTRODUCTION:</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40AD1-866B-4D1F-8E43-0A8640F72FE7}"/>
              </a:ext>
            </a:extLst>
          </p:cNvPr>
          <p:cNvSpPr>
            <a:spLocks noGrp="1"/>
          </p:cNvSpPr>
          <p:nvPr>
            <p:ph idx="1"/>
          </p:nvPr>
        </p:nvSpPr>
        <p:spPr>
          <a:xfrm>
            <a:off x="1758462" y="1468314"/>
            <a:ext cx="7515540" cy="4976447"/>
          </a:xfrm>
        </p:spPr>
        <p:txBody>
          <a:bodyPr/>
          <a:lstStyle/>
          <a:p>
            <a:pPr>
              <a:lnSpc>
                <a:spcPct val="150000"/>
              </a:lnSpc>
            </a:pPr>
            <a:r>
              <a:rPr lang="en-US" sz="2000" b="1" dirty="0">
                <a:latin typeface="Times New Roman" panose="02020603050405020304" pitchFamily="18" charset="0"/>
                <a:cs typeface="Times New Roman" panose="02020603050405020304" pitchFamily="18" charset="0"/>
              </a:rPr>
              <a:t>Global Electronics</a:t>
            </a:r>
            <a:r>
              <a:rPr lang="en-US" sz="2000" dirty="0">
                <a:latin typeface="Times New Roman" panose="02020603050405020304" pitchFamily="18" charset="0"/>
                <a:cs typeface="Times New Roman" panose="02020603050405020304" pitchFamily="18" charset="0"/>
              </a:rPr>
              <a:t>, a leading retailer of consumer electronics, has provided you with several datasets containing information about their customers, products, sales, stores, and currency exchange rates. The company seeks to leverage this data to better understand their business and identify areas for improvement.</a:t>
            </a:r>
          </a:p>
          <a:p>
            <a:pPr>
              <a:lnSpc>
                <a:spcPct val="150000"/>
              </a:lnSpc>
            </a:pPr>
            <a:r>
              <a:rPr lang="en-US" sz="2000" b="1" dirty="0">
                <a:latin typeface="Times New Roman" panose="02020603050405020304" pitchFamily="18" charset="0"/>
                <a:cs typeface="Times New Roman" panose="02020603050405020304" pitchFamily="18" charset="0"/>
              </a:rPr>
              <a:t>SCOPE OF ANALYSIS: </a:t>
            </a:r>
            <a:r>
              <a:rPr lang="en-US" sz="2000" dirty="0">
                <a:latin typeface="Times New Roman" panose="02020603050405020304" pitchFamily="18" charset="0"/>
                <a:cs typeface="Times New Roman" panose="02020603050405020304" pitchFamily="18" charset="0"/>
              </a:rPr>
              <a:t>The main area covered here are </a:t>
            </a:r>
            <a:r>
              <a:rPr lang="en-US" sz="2000" b="1" dirty="0">
                <a:latin typeface="Times New Roman" panose="02020603050405020304" pitchFamily="18" charset="0"/>
                <a:cs typeface="Times New Roman" panose="02020603050405020304" pitchFamily="18" charset="0"/>
              </a:rPr>
              <a:t>Customer Analysis, Product Analysis, Store Analysis, Sales Analysis.</a:t>
            </a:r>
            <a:br>
              <a:rPr lang="en-US" b="1" dirty="0"/>
            </a:br>
            <a:endParaRPr lang="en-IN" b="1" dirty="0"/>
          </a:p>
        </p:txBody>
      </p:sp>
    </p:spTree>
    <p:extLst>
      <p:ext uri="{BB962C8B-B14F-4D97-AF65-F5344CB8AC3E}">
        <p14:creationId xmlns:p14="http://schemas.microsoft.com/office/powerpoint/2010/main" val="420848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3D3C-7AC1-461F-85B4-815B426D13AF}"/>
              </a:ext>
            </a:extLst>
          </p:cNvPr>
          <p:cNvSpPr>
            <a:spLocks noGrp="1"/>
          </p:cNvSpPr>
          <p:nvPr>
            <p:ph type="title"/>
          </p:nvPr>
        </p:nvSpPr>
        <p:spPr>
          <a:xfrm>
            <a:off x="677334" y="609600"/>
            <a:ext cx="8596668" cy="647700"/>
          </a:xfrm>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METHODOLOGY:</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B6275D-AE13-4AF5-9100-6C167A6EE75E}"/>
              </a:ext>
            </a:extLst>
          </p:cNvPr>
          <p:cNvSpPr>
            <a:spLocks noGrp="1"/>
          </p:cNvSpPr>
          <p:nvPr>
            <p:ph idx="1"/>
          </p:nvPr>
        </p:nvSpPr>
        <p:spPr>
          <a:xfrm>
            <a:off x="1538654" y="1318846"/>
            <a:ext cx="7621048" cy="5055576"/>
          </a:xfrm>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C890D8B5-EA5B-42F9-827B-C3C8F470BF6F}"/>
              </a:ext>
            </a:extLst>
          </p:cNvPr>
          <p:cNvSpPr/>
          <p:nvPr/>
        </p:nvSpPr>
        <p:spPr>
          <a:xfrm>
            <a:off x="4229100" y="1415562"/>
            <a:ext cx="2901462" cy="43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Collection</a:t>
            </a:r>
            <a:endParaRPr lang="en-IN" sz="2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8A68F9E-D43B-46A8-8B67-3CE2BE85D685}"/>
              </a:ext>
            </a:extLst>
          </p:cNvPr>
          <p:cNvSpPr/>
          <p:nvPr/>
        </p:nvSpPr>
        <p:spPr>
          <a:xfrm>
            <a:off x="4229100" y="2189285"/>
            <a:ext cx="2901462" cy="43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Integration</a:t>
            </a:r>
            <a:endParaRPr lang="en-IN" sz="2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F2FEE3-65CF-4D35-BB32-012511D17AB9}"/>
              </a:ext>
            </a:extLst>
          </p:cNvPr>
          <p:cNvSpPr/>
          <p:nvPr/>
        </p:nvSpPr>
        <p:spPr>
          <a:xfrm>
            <a:off x="4229100" y="2936631"/>
            <a:ext cx="2901462" cy="492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Analysis</a:t>
            </a:r>
            <a:endParaRPr lang="en-IN" sz="2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AEA31BB-B0CA-413E-8DCB-71A42DCBE808}"/>
              </a:ext>
            </a:extLst>
          </p:cNvPr>
          <p:cNvSpPr/>
          <p:nvPr/>
        </p:nvSpPr>
        <p:spPr>
          <a:xfrm>
            <a:off x="4229100" y="3745523"/>
            <a:ext cx="2901462" cy="931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Visualization and Interpretation</a:t>
            </a:r>
            <a:endParaRPr lang="en-IN" sz="20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78BA56A-B4D2-422E-A6FD-CC85B4C4636C}"/>
              </a:ext>
            </a:extLst>
          </p:cNvPr>
          <p:cNvSpPr/>
          <p:nvPr/>
        </p:nvSpPr>
        <p:spPr>
          <a:xfrm>
            <a:off x="4229101" y="5046786"/>
            <a:ext cx="2901462" cy="800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Reporting and Presentation</a:t>
            </a:r>
            <a:endParaRPr lang="en-IN" sz="2000" b="1"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E45CF799-2E61-4640-87FF-AA1E2261875F}"/>
              </a:ext>
            </a:extLst>
          </p:cNvPr>
          <p:cNvCxnSpPr>
            <a:cxnSpLocks/>
          </p:cNvCxnSpPr>
          <p:nvPr/>
        </p:nvCxnSpPr>
        <p:spPr>
          <a:xfrm>
            <a:off x="5679831" y="1846385"/>
            <a:ext cx="0" cy="316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76FBB5-A45F-4E19-A9A2-7F67FD00256B}"/>
              </a:ext>
            </a:extLst>
          </p:cNvPr>
          <p:cNvCxnSpPr>
            <a:cxnSpLocks/>
            <a:stCxn id="6" idx="2"/>
            <a:endCxn id="7" idx="0"/>
          </p:cNvCxnSpPr>
          <p:nvPr/>
        </p:nvCxnSpPr>
        <p:spPr>
          <a:xfrm>
            <a:off x="5679831" y="2620108"/>
            <a:ext cx="0" cy="316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90F8219-0775-4F21-A966-534A6DB52AF8}"/>
              </a:ext>
            </a:extLst>
          </p:cNvPr>
          <p:cNvCxnSpPr>
            <a:cxnSpLocks/>
            <a:stCxn id="7" idx="2"/>
            <a:endCxn id="8" idx="0"/>
          </p:cNvCxnSpPr>
          <p:nvPr/>
        </p:nvCxnSpPr>
        <p:spPr>
          <a:xfrm>
            <a:off x="5679831" y="3429000"/>
            <a:ext cx="0" cy="316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0B9F365-0F84-4406-9067-2465DC7BCD45}"/>
              </a:ext>
            </a:extLst>
          </p:cNvPr>
          <p:cNvCxnSpPr>
            <a:cxnSpLocks/>
            <a:stCxn id="8" idx="2"/>
            <a:endCxn id="9" idx="0"/>
          </p:cNvCxnSpPr>
          <p:nvPr/>
        </p:nvCxnSpPr>
        <p:spPr>
          <a:xfrm>
            <a:off x="5679831" y="4677507"/>
            <a:ext cx="1"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48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4E8-4A17-4C72-8BEF-2020C4ABEFDD}"/>
              </a:ext>
            </a:extLst>
          </p:cNvPr>
          <p:cNvSpPr>
            <a:spLocks noGrp="1"/>
          </p:cNvSpPr>
          <p:nvPr>
            <p:ph type="title"/>
          </p:nvPr>
        </p:nvSpPr>
        <p:spPr>
          <a:xfrm>
            <a:off x="677334" y="609600"/>
            <a:ext cx="4606843" cy="858715"/>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1) CUSTOMER INSIGHTS:</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B94130-CE25-455C-92F8-8D428847881C}"/>
              </a:ext>
            </a:extLst>
          </p:cNvPr>
          <p:cNvSpPr>
            <a:spLocks noGrp="1"/>
          </p:cNvSpPr>
          <p:nvPr>
            <p:ph idx="1"/>
          </p:nvPr>
        </p:nvSpPr>
        <p:spPr>
          <a:xfrm>
            <a:off x="1538653" y="1327638"/>
            <a:ext cx="8387861" cy="5310554"/>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It is compared based on Age, Gender, Location, and Customer Count.</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37C1CD1-3F7E-4F0E-85F5-3D1BC9CC0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69" y="2730232"/>
            <a:ext cx="4988018" cy="2800130"/>
          </a:xfrm>
          <a:prstGeom prst="rect">
            <a:avLst/>
          </a:prstGeom>
        </p:spPr>
      </p:pic>
      <p:sp>
        <p:nvSpPr>
          <p:cNvPr id="9" name="TextBox 8">
            <a:extLst>
              <a:ext uri="{FF2B5EF4-FFF2-40B4-BE49-F238E27FC236}">
                <a16:creationId xmlns:a16="http://schemas.microsoft.com/office/drawing/2014/main" id="{3CFB9FE6-1CC0-43D2-931A-66721E63A5A7}"/>
              </a:ext>
            </a:extLst>
          </p:cNvPr>
          <p:cNvSpPr txBox="1"/>
          <p:nvPr/>
        </p:nvSpPr>
        <p:spPr>
          <a:xfrm>
            <a:off x="4422529" y="5530362"/>
            <a:ext cx="65063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1.1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6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03C20-A640-4575-85A7-19DFE48DB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62" y="257109"/>
            <a:ext cx="7060223" cy="3549960"/>
          </a:xfrm>
          <a:prstGeom prst="rect">
            <a:avLst/>
          </a:prstGeom>
        </p:spPr>
      </p:pic>
      <p:pic>
        <p:nvPicPr>
          <p:cNvPr id="7" name="Picture 6">
            <a:extLst>
              <a:ext uri="{FF2B5EF4-FFF2-40B4-BE49-F238E27FC236}">
                <a16:creationId xmlns:a16="http://schemas.microsoft.com/office/drawing/2014/main" id="{BA98FE80-EDA7-4713-AA43-387605FAD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872" y="4193932"/>
            <a:ext cx="3635619" cy="2013437"/>
          </a:xfrm>
          <a:prstGeom prst="rect">
            <a:avLst/>
          </a:prstGeom>
        </p:spPr>
      </p:pic>
      <p:sp>
        <p:nvSpPr>
          <p:cNvPr id="8" name="TextBox 7">
            <a:extLst>
              <a:ext uri="{FF2B5EF4-FFF2-40B4-BE49-F238E27FC236}">
                <a16:creationId xmlns:a16="http://schemas.microsoft.com/office/drawing/2014/main" id="{404C1866-C785-44DF-A01C-78FE84C3227C}"/>
              </a:ext>
            </a:extLst>
          </p:cNvPr>
          <p:cNvSpPr txBox="1"/>
          <p:nvPr/>
        </p:nvSpPr>
        <p:spPr>
          <a:xfrm>
            <a:off x="3450979" y="3807069"/>
            <a:ext cx="80889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1.2</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B210F15-4496-403B-8A1C-6D89BA9E66BB}"/>
              </a:ext>
            </a:extLst>
          </p:cNvPr>
          <p:cNvSpPr txBox="1"/>
          <p:nvPr/>
        </p:nvSpPr>
        <p:spPr>
          <a:xfrm>
            <a:off x="5565531" y="6435969"/>
            <a:ext cx="72976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1.3</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57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D46C-F4CD-4ED1-9391-C19638156F7E}"/>
              </a:ext>
            </a:extLst>
          </p:cNvPr>
          <p:cNvSpPr>
            <a:spLocks noGrp="1"/>
          </p:cNvSpPr>
          <p:nvPr>
            <p:ph type="title"/>
          </p:nvPr>
        </p:nvSpPr>
        <p:spPr>
          <a:xfrm>
            <a:off x="677334" y="609600"/>
            <a:ext cx="3129735" cy="770792"/>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INSIGHTS:</a:t>
            </a:r>
            <a:br>
              <a:rPr lang="en-US" sz="3200" dirty="0">
                <a:solidFill>
                  <a:schemeClr val="accent5"/>
                </a:solidFill>
                <a:latin typeface="Times New Roman" panose="02020603050405020304" pitchFamily="18" charset="0"/>
                <a:cs typeface="Times New Roman" panose="02020603050405020304" pitchFamily="18" charset="0"/>
              </a:rPr>
            </a:b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C4D5E9-F336-4233-AFFA-9EC48C6E85A6}"/>
              </a:ext>
            </a:extLst>
          </p:cNvPr>
          <p:cNvSpPr>
            <a:spLocks noGrp="1"/>
          </p:cNvSpPr>
          <p:nvPr>
            <p:ph idx="1"/>
          </p:nvPr>
        </p:nvSpPr>
        <p:spPr>
          <a:xfrm>
            <a:off x="1336432" y="1134209"/>
            <a:ext cx="7937570" cy="5345722"/>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From above </a:t>
            </a:r>
            <a:r>
              <a:rPr lang="en-US" sz="2000" b="1" dirty="0">
                <a:latin typeface="Times New Roman" panose="02020603050405020304" pitchFamily="18" charset="0"/>
                <a:cs typeface="Times New Roman" panose="02020603050405020304" pitchFamily="18" charset="0"/>
              </a:rPr>
              <a:t>Fig1.1,1.2,1.3</a:t>
            </a:r>
            <a:r>
              <a:rPr lang="en-US" sz="2000" dirty="0">
                <a:latin typeface="Times New Roman" panose="02020603050405020304" pitchFamily="18" charset="0"/>
                <a:cs typeface="Times New Roman" panose="02020603050405020304" pitchFamily="18" charset="0"/>
              </a:rPr>
              <a:t>, it is cleared that our least customers are at Age 18-25 and high customers are at Age 60+ when compared to other Ages.</a:t>
            </a:r>
          </a:p>
          <a:p>
            <a:pPr>
              <a:lnSpc>
                <a:spcPct val="150000"/>
              </a:lnSpc>
            </a:pPr>
            <a:r>
              <a:rPr lang="en-US" sz="2000" dirty="0">
                <a:latin typeface="Times New Roman" panose="02020603050405020304" pitchFamily="18" charset="0"/>
                <a:cs typeface="Times New Roman" panose="02020603050405020304" pitchFamily="18" charset="0"/>
              </a:rPr>
              <a:t>Our Top selling countries are </a:t>
            </a:r>
            <a:r>
              <a:rPr lang="en-US" sz="2000" b="1" dirty="0">
                <a:latin typeface="Times New Roman" panose="02020603050405020304" pitchFamily="18" charset="0"/>
                <a:cs typeface="Times New Roman" panose="02020603050405020304" pitchFamily="18" charset="0"/>
              </a:rPr>
              <a:t>America and Australia </a:t>
            </a:r>
            <a:r>
              <a:rPr lang="en-US" sz="2000" dirty="0">
                <a:latin typeface="Times New Roman" panose="02020603050405020304" pitchFamily="18" charset="0"/>
                <a:cs typeface="Times New Roman" panose="02020603050405020304" pitchFamily="18" charset="0"/>
              </a:rPr>
              <a:t>and least selling country is Canada.</a:t>
            </a:r>
          </a:p>
          <a:p>
            <a:pPr>
              <a:lnSpc>
                <a:spcPct val="150000"/>
              </a:lnSpc>
            </a:pPr>
            <a:r>
              <a:rPr lang="en-US" sz="2000" b="1" dirty="0">
                <a:latin typeface="Times New Roman" panose="02020603050405020304" pitchFamily="18" charset="0"/>
                <a:cs typeface="Times New Roman" panose="02020603050405020304" pitchFamily="18" charset="0"/>
              </a:rPr>
              <a:t>Male and Female </a:t>
            </a:r>
            <a:r>
              <a:rPr lang="en-US" sz="2000" dirty="0">
                <a:latin typeface="Times New Roman" panose="02020603050405020304" pitchFamily="18" charset="0"/>
                <a:cs typeface="Times New Roman" panose="02020603050405020304" pitchFamily="18" charset="0"/>
              </a:rPr>
              <a:t>customers are equally balanced in many cases.</a:t>
            </a: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r>
              <a:rPr lang="en-IN" sz="2000" b="1" dirty="0">
                <a:solidFill>
                  <a:srgbClr val="002060"/>
                </a:solidFill>
                <a:latin typeface="Times New Roman" panose="02020603050405020304" pitchFamily="18" charset="0"/>
                <a:cs typeface="Times New Roman" panose="02020603050405020304" pitchFamily="18" charset="0"/>
              </a:rPr>
              <a:t>ACTIONABLE RECOMMENDATIONS</a:t>
            </a:r>
            <a:r>
              <a:rPr lang="en-IN" sz="2000" dirty="0">
                <a:solidFill>
                  <a:srgbClr val="00206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Refine targeted marketing campaigns based on demographics.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Focus on key demographic groups for personalized promotions.</a:t>
            </a:r>
            <a:endParaRPr lang="en-US" sz="2000" dirty="0">
              <a:solidFill>
                <a:schemeClr val="accent5"/>
              </a:solidFill>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30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4F42-2B9E-461F-9A81-2C07F1F8088C}"/>
              </a:ext>
            </a:extLst>
          </p:cNvPr>
          <p:cNvSpPr>
            <a:spLocks noGrp="1"/>
          </p:cNvSpPr>
          <p:nvPr>
            <p:ph type="title"/>
          </p:nvPr>
        </p:nvSpPr>
        <p:spPr>
          <a:xfrm>
            <a:off x="677333" y="609600"/>
            <a:ext cx="5354190" cy="920262"/>
          </a:xfrm>
        </p:spPr>
        <p:txBody>
          <a:bodyPr>
            <a:normAutofit fontScale="90000"/>
          </a:bodyPr>
          <a:lstStyle/>
          <a:p>
            <a:r>
              <a:rPr lang="en-US" sz="3200" dirty="0">
                <a:solidFill>
                  <a:schemeClr val="accent5"/>
                </a:solidFill>
                <a:latin typeface="Times New Roman" panose="02020603050405020304" pitchFamily="18" charset="0"/>
                <a:cs typeface="Times New Roman" panose="02020603050405020304" pitchFamily="18" charset="0"/>
              </a:rPr>
              <a:t>2) PURCHASING BEHAVIOUR:</a:t>
            </a:r>
            <a:endParaRPr lang="en-IN"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0B24BB-D6BF-455E-A4EC-06184647BE8C}"/>
              </a:ext>
            </a:extLst>
          </p:cNvPr>
          <p:cNvSpPr>
            <a:spLocks noGrp="1"/>
          </p:cNvSpPr>
          <p:nvPr>
            <p:ph idx="1"/>
          </p:nvPr>
        </p:nvSpPr>
        <p:spPr>
          <a:xfrm>
            <a:off x="1468315" y="1327638"/>
            <a:ext cx="7805687" cy="5002823"/>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It is compared based on Purchase Frequency, Average order by Age, Gender, Location.</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AFC5D7-CCB2-43BC-B881-933AEA9A5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593731"/>
            <a:ext cx="4665842" cy="1809196"/>
          </a:xfrm>
          <a:prstGeom prst="rect">
            <a:avLst/>
          </a:prstGeom>
        </p:spPr>
      </p:pic>
      <p:pic>
        <p:nvPicPr>
          <p:cNvPr id="6" name="Picture 5">
            <a:extLst>
              <a:ext uri="{FF2B5EF4-FFF2-40B4-BE49-F238E27FC236}">
                <a16:creationId xmlns:a16="http://schemas.microsoft.com/office/drawing/2014/main" id="{1B4D3B70-3D8A-496C-9332-A7C5D9E7C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461" y="4598015"/>
            <a:ext cx="4850353" cy="2013440"/>
          </a:xfrm>
          <a:prstGeom prst="rect">
            <a:avLst/>
          </a:prstGeom>
        </p:spPr>
      </p:pic>
      <p:sp>
        <p:nvSpPr>
          <p:cNvPr id="7" name="TextBox 6">
            <a:extLst>
              <a:ext uri="{FF2B5EF4-FFF2-40B4-BE49-F238E27FC236}">
                <a16:creationId xmlns:a16="http://schemas.microsoft.com/office/drawing/2014/main" id="{20EF3072-7F3E-4183-A6FC-73EB130E923F}"/>
              </a:ext>
            </a:extLst>
          </p:cNvPr>
          <p:cNvSpPr txBox="1"/>
          <p:nvPr/>
        </p:nvSpPr>
        <p:spPr>
          <a:xfrm>
            <a:off x="2444713" y="4457542"/>
            <a:ext cx="72976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2.1</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CC8E32-6EAE-4A27-A24D-D4927E1771E9}"/>
              </a:ext>
            </a:extLst>
          </p:cNvPr>
          <p:cNvSpPr txBox="1"/>
          <p:nvPr/>
        </p:nvSpPr>
        <p:spPr>
          <a:xfrm>
            <a:off x="6318669" y="4149765"/>
            <a:ext cx="77372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2.2</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806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838</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GLOBAL ELECTRONICS:DATA-DRIVEN INSIGHTS FOR BUSINESS GROWTH</vt:lpstr>
      <vt:lpstr>PURPOSE OF THE REPORT:</vt:lpstr>
      <vt:lpstr>SYNOPSIS:</vt:lpstr>
      <vt:lpstr>INTRODUCTION:</vt:lpstr>
      <vt:lpstr>METHODOLOGY:</vt:lpstr>
      <vt:lpstr>1) CUSTOMER INSIGHTS:</vt:lpstr>
      <vt:lpstr>PowerPoint Presentation</vt:lpstr>
      <vt:lpstr>INSIGHTS: </vt:lpstr>
      <vt:lpstr>2) PURCHASING BEHAVIOUR:</vt:lpstr>
      <vt:lpstr>INSIGHTS:</vt:lpstr>
      <vt:lpstr>3)PRODUCT PERFORMANCE INSIGHTS:</vt:lpstr>
      <vt:lpstr>PowerPoint Presentation</vt:lpstr>
      <vt:lpstr>INSIGHTS:</vt:lpstr>
      <vt:lpstr>4)STORE OPERATIONS AND PERFORMANCE:</vt:lpstr>
      <vt:lpstr>PowerPoint Presentation</vt:lpstr>
      <vt:lpstr>INSIGHTS:</vt:lpstr>
      <vt:lpstr>5)SALES BY CURRENCY AND YEAR:</vt:lpstr>
      <vt:lpstr>PowerPoint Presentation</vt:lpstr>
      <vt:lpstr>INSIGHTS:</vt:lpstr>
      <vt:lpstr>ACTIONABLE RECOMMENDATIONS OVERALL:</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ELECTRONICS:DATA-DRIVEN INSIGH</dc:title>
  <dc:creator>Sridhar Balakrishnan</dc:creator>
  <cp:lastModifiedBy>Sridhar Balakrishnan</cp:lastModifiedBy>
  <cp:revision>40</cp:revision>
  <dcterms:created xsi:type="dcterms:W3CDTF">2024-12-04T10:33:26Z</dcterms:created>
  <dcterms:modified xsi:type="dcterms:W3CDTF">2024-12-04T19:43:32Z</dcterms:modified>
</cp:coreProperties>
</file>