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2DFA68-07ED-4377-9B3B-3344A7D289E3}" type="datetimeFigureOut">
              <a:rPr lang="en-IN" smtClean="0"/>
              <a:t>18-04-2025</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E36D5885-1887-40BD-9F5D-7A9A5DB847D3}"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4080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2DFA68-07ED-4377-9B3B-3344A7D289E3}" type="datetimeFigureOut">
              <a:rPr lang="en-IN" smtClean="0"/>
              <a:t>18-04-2025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6D5885-1887-40BD-9F5D-7A9A5DB847D3}"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5905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2DFA68-07ED-4377-9B3B-3344A7D289E3}" type="datetimeFigureOut">
              <a:rPr lang="en-IN" smtClean="0"/>
              <a:t>18-04-2025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6D5885-1887-40BD-9F5D-7A9A5DB847D3}"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8570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2DFA68-07ED-4377-9B3B-3344A7D289E3}" type="datetimeFigureOut">
              <a:rPr lang="en-IN" smtClean="0"/>
              <a:t>18-04-2025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6D5885-1887-40BD-9F5D-7A9A5DB847D3}"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9550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2DFA68-07ED-4377-9B3B-3344A7D289E3}" type="datetimeFigureOut">
              <a:rPr lang="en-IN" smtClean="0"/>
              <a:t>18-04-2025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6D5885-1887-40BD-9F5D-7A9A5DB847D3}"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7467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2DFA68-07ED-4377-9B3B-3344A7D289E3}" type="datetimeFigureOut">
              <a:rPr lang="en-IN" smtClean="0"/>
              <a:t>18-04-2025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6D5885-1887-40BD-9F5D-7A9A5DB847D3}"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00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2DFA68-07ED-4377-9B3B-3344A7D289E3}" type="datetimeFigureOut">
              <a:rPr lang="en-IN" smtClean="0"/>
              <a:t>18-04-2025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6D5885-1887-40BD-9F5D-7A9A5DB847D3}"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075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2DFA68-07ED-4377-9B3B-3344A7D289E3}" type="datetimeFigureOut">
              <a:rPr lang="en-IN" smtClean="0"/>
              <a:t>18-04-2025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6D5885-1887-40BD-9F5D-7A9A5DB847D3}"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8919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2DFA68-07ED-4377-9B3B-3344A7D289E3}" type="datetimeFigureOut">
              <a:rPr lang="en-IN" smtClean="0"/>
              <a:t>18-04-2025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6D5885-1887-40BD-9F5D-7A9A5DB847D3}" type="slidenum">
              <a:rPr lang="en-IN" smtClean="0"/>
              <a:t>‹#›</a:t>
            </a:fld>
            <a:endParaRPr lang="en-IN"/>
          </a:p>
        </p:txBody>
      </p:sp>
    </p:spTree>
    <p:extLst>
      <p:ext uri="{BB962C8B-B14F-4D97-AF65-F5344CB8AC3E}">
        <p14:creationId xmlns:p14="http://schemas.microsoft.com/office/powerpoint/2010/main" val="1617068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D2DFA68-07ED-4377-9B3B-3344A7D289E3}" type="datetimeFigureOut">
              <a:rPr lang="en-IN" smtClean="0"/>
              <a:t>18-04-2025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6D5885-1887-40BD-9F5D-7A9A5DB847D3}"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4306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D2DFA68-07ED-4377-9B3B-3344A7D289E3}" type="datetimeFigureOut">
              <a:rPr lang="en-IN" smtClean="0"/>
              <a:t>18-04-2025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E36D5885-1887-40BD-9F5D-7A9A5DB847D3}"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071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D2DFA68-07ED-4377-9B3B-3344A7D289E3}" type="datetimeFigureOut">
              <a:rPr lang="en-IN" smtClean="0"/>
              <a:t>18-04-2025</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36D5885-1887-40BD-9F5D-7A9A5DB847D3}"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45267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EECD0A-CE9A-4ACB-900F-A89F495B7D19}"/>
              </a:ext>
            </a:extLst>
          </p:cNvPr>
          <p:cNvSpPr>
            <a:spLocks noGrp="1"/>
          </p:cNvSpPr>
          <p:nvPr>
            <p:ph type="ctrTitle"/>
          </p:nvPr>
        </p:nvSpPr>
        <p:spPr/>
        <p:txBody>
          <a:bodyPr>
            <a:normAutofit/>
          </a:bodyPr>
          <a:lstStyle/>
          <a:p>
            <a:r>
              <a:rPr lang="en-IN" sz="4400" dirty="0"/>
              <a:t>Sea Ice Extent Analysis (1978–2015)</a:t>
            </a:r>
          </a:p>
        </p:txBody>
      </p:sp>
      <p:sp>
        <p:nvSpPr>
          <p:cNvPr id="5" name="Subtitle 4">
            <a:extLst>
              <a:ext uri="{FF2B5EF4-FFF2-40B4-BE49-F238E27FC236}">
                <a16:creationId xmlns:a16="http://schemas.microsoft.com/office/drawing/2014/main" id="{1AEAC254-A89B-424C-8B15-5A89A31D235C}"/>
              </a:ext>
            </a:extLst>
          </p:cNvPr>
          <p:cNvSpPr>
            <a:spLocks noGrp="1"/>
          </p:cNvSpPr>
          <p:nvPr>
            <p:ph type="subTitle" idx="1"/>
          </p:nvPr>
        </p:nvSpPr>
        <p:spPr/>
        <p:txBody>
          <a:bodyPr>
            <a:normAutofit/>
          </a:bodyPr>
          <a:lstStyle/>
          <a:p>
            <a:r>
              <a:rPr lang="en-US" sz="2000" dirty="0">
                <a:solidFill>
                  <a:srgbClr val="FF0000"/>
                </a:solidFill>
                <a:latin typeface="Times New Roman" panose="02020603050405020304" pitchFamily="18" charset="0"/>
                <a:cs typeface="Times New Roman" panose="02020603050405020304" pitchFamily="18" charset="0"/>
              </a:rPr>
              <a:t>Exploring the long-term trends and seasonal patterns of sea ice in both the Arctic and Antarctic regions.</a:t>
            </a:r>
            <a:endParaRPr lang="en-IN"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2157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A440D-43E1-4516-BF3A-BDDFB5538068}"/>
              </a:ext>
            </a:extLst>
          </p:cNvPr>
          <p:cNvSpPr>
            <a:spLocks noGrp="1"/>
          </p:cNvSpPr>
          <p:nvPr>
            <p:ph type="title"/>
          </p:nvPr>
        </p:nvSpPr>
        <p:spPr>
          <a:xfrm>
            <a:off x="1363656" y="1200173"/>
            <a:ext cx="9603275" cy="857227"/>
          </a:xfrm>
        </p:spPr>
        <p:txBody>
          <a:bodyPr>
            <a:normAutofit/>
          </a:bodyPr>
          <a:lstStyle/>
          <a:p>
            <a:r>
              <a:rPr lang="en-IN" dirty="0">
                <a:solidFill>
                  <a:srgbClr val="FF0000"/>
                </a:solidFill>
                <a:latin typeface="Times New Roman" panose="02020603050405020304" pitchFamily="18" charset="0"/>
                <a:cs typeface="Times New Roman" panose="02020603050405020304" pitchFamily="18" charset="0"/>
              </a:rPr>
              <a:t>Project Objective</a:t>
            </a:r>
            <a:r>
              <a:rPr lang="en-IN" sz="2800"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4120ACE3-1409-432B-85FF-E34A7E2D9514}"/>
              </a:ext>
            </a:extLst>
          </p:cNvPr>
          <p:cNvSpPr>
            <a:spLocks noGrp="1"/>
          </p:cNvSpPr>
          <p:nvPr>
            <p:ph idx="1"/>
          </p:nvPr>
        </p:nvSpPr>
        <p:spPr>
          <a:xfrm>
            <a:off x="2180492" y="1899138"/>
            <a:ext cx="8874362" cy="3567207"/>
          </a:xfrm>
        </p:spPr>
        <p:txBody>
          <a:bodyPr>
            <a:normAutofit/>
          </a:bodyPr>
          <a:lstStyle/>
          <a:p>
            <a:r>
              <a:rPr lang="en-US" sz="1800" dirty="0">
                <a:latin typeface="Times New Roman" panose="02020603050405020304" pitchFamily="18" charset="0"/>
                <a:cs typeface="Times New Roman" panose="02020603050405020304" pitchFamily="18" charset="0"/>
              </a:rPr>
              <a:t>To analyze historical sea ice extent data from 1978 to 2015 in both the Arctic and Antarctic regions, identify long-term trends and seasonal patterns, and build an interactive </a:t>
            </a:r>
            <a:r>
              <a:rPr lang="en-US" sz="1800" dirty="0" err="1">
                <a:latin typeface="Times New Roman" panose="02020603050405020304" pitchFamily="18" charset="0"/>
                <a:cs typeface="Times New Roman" panose="02020603050405020304" pitchFamily="18" charset="0"/>
              </a:rPr>
              <a:t>Streamlit</a:t>
            </a:r>
            <a:r>
              <a:rPr lang="en-US" sz="1800" dirty="0">
                <a:latin typeface="Times New Roman" panose="02020603050405020304" pitchFamily="18" charset="0"/>
                <a:cs typeface="Times New Roman" panose="02020603050405020304" pitchFamily="18" charset="0"/>
              </a:rPr>
              <a:t> dashboard that visualizes these changes. The goal is to better understand the impact of climate change on polar ice coverage and provide an accessible tool for exploring sea ice variations over time. </a:t>
            </a:r>
          </a:p>
          <a:p>
            <a:r>
              <a:rPr lang="en-US" sz="1800" b="1" dirty="0">
                <a:latin typeface="Times New Roman" panose="02020603050405020304" pitchFamily="18" charset="0"/>
                <a:cs typeface="Times New Roman" panose="02020603050405020304" pitchFamily="18" charset="0"/>
              </a:rPr>
              <a:t>The dataset used in this project was sourced from the National Snow and Ice Data Center (NSIDC), which provides scientific data on the cryosphere including snow, glaciers, and sea ice.</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5164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6E45D-E52F-4634-AE72-B8CA30B088F1}"/>
              </a:ext>
            </a:extLst>
          </p:cNvPr>
          <p:cNvSpPr>
            <a:spLocks noGrp="1"/>
          </p:cNvSpPr>
          <p:nvPr>
            <p:ph type="title"/>
          </p:nvPr>
        </p:nvSpPr>
        <p:spPr>
          <a:xfrm>
            <a:off x="1451579" y="1178169"/>
            <a:ext cx="9603275" cy="675585"/>
          </a:xfrm>
        </p:spPr>
        <p:txBody>
          <a:bodyPr>
            <a:normAutofit/>
          </a:bodyPr>
          <a:lstStyle/>
          <a:p>
            <a:r>
              <a:rPr lang="en-IN" dirty="0">
                <a:solidFill>
                  <a:srgbClr val="FF0000"/>
                </a:solidFill>
                <a:latin typeface="Times New Roman" panose="02020603050405020304" pitchFamily="18" charset="0"/>
                <a:cs typeface="Times New Roman" panose="02020603050405020304" pitchFamily="18" charset="0"/>
              </a:rPr>
              <a:t>STEPS OF ANALYSIS</a:t>
            </a:r>
            <a:r>
              <a:rPr lang="en-IN" sz="2800"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5147CC25-02F6-4F01-82DD-D5824D719D1D}"/>
              </a:ext>
            </a:extLst>
          </p:cNvPr>
          <p:cNvSpPr>
            <a:spLocks noGrp="1"/>
          </p:cNvSpPr>
          <p:nvPr>
            <p:ph idx="1"/>
          </p:nvPr>
        </p:nvSpPr>
        <p:spPr/>
        <p:txBody>
          <a:bodyPr>
            <a:normAutofit/>
          </a:bodyPr>
          <a:lstStyle/>
          <a:p>
            <a:pPr algn="just"/>
            <a:r>
              <a:rPr lang="en-US" sz="1800" b="1" dirty="0">
                <a:solidFill>
                  <a:schemeClr val="accent1"/>
                </a:solidFill>
                <a:latin typeface="Times New Roman" panose="02020603050405020304" pitchFamily="18" charset="0"/>
                <a:cs typeface="Times New Roman" panose="02020603050405020304" pitchFamily="18" charset="0"/>
              </a:rPr>
              <a:t>Data collection</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sea ice extent dataset was obtained from the </a:t>
            </a:r>
            <a:r>
              <a:rPr lang="en-US" sz="1800" b="1" dirty="0">
                <a:latin typeface="Times New Roman" panose="02020603050405020304" pitchFamily="18" charset="0"/>
                <a:cs typeface="Times New Roman" panose="02020603050405020304" pitchFamily="18" charset="0"/>
              </a:rPr>
              <a:t>National Snow and Ice Data Center (NSIDC)</a:t>
            </a:r>
            <a:r>
              <a:rPr lang="en-US" sz="1800" dirty="0">
                <a:latin typeface="Times New Roman" panose="02020603050405020304" pitchFamily="18" charset="0"/>
                <a:cs typeface="Times New Roman" panose="02020603050405020304" pitchFamily="18" charset="0"/>
              </a:rPr>
              <a:t>. It contains daily records of sea ice extent from 1978 to 2015 for both hemispheres. </a:t>
            </a:r>
          </a:p>
          <a:p>
            <a:pPr algn="just"/>
            <a:r>
              <a:rPr lang="en-US" sz="1800" b="1" dirty="0">
                <a:solidFill>
                  <a:schemeClr val="accent1"/>
                </a:solidFill>
                <a:latin typeface="Times New Roman" panose="02020603050405020304" pitchFamily="18" charset="0"/>
                <a:cs typeface="Times New Roman" panose="02020603050405020304" pitchFamily="18" charset="0"/>
              </a:rPr>
              <a:t>Data cleaning</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 the initial phase, unnecessary columns such as Missing and Source Data were removed from the dataset, as they were not relevant to the analysis. A new column named Date was created by combining the original year, month, and day columns into a single date format. This helped streamline time-based analysis. The dataset was then refined to retain only the essential columns: Date, Extent, and Hemisphere, simplifying the structure for further analysis and visualization.</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6749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139E0-D468-49D1-A6FC-3BC7030D5CCF}"/>
              </a:ext>
            </a:extLst>
          </p:cNvPr>
          <p:cNvSpPr>
            <a:spLocks noGrp="1"/>
          </p:cNvSpPr>
          <p:nvPr>
            <p:ph type="title"/>
          </p:nvPr>
        </p:nvSpPr>
        <p:spPr>
          <a:xfrm>
            <a:off x="1451579" y="1151792"/>
            <a:ext cx="9603275" cy="701962"/>
          </a:xfrm>
        </p:spPr>
        <p:txBody>
          <a:bodyPr/>
          <a:lstStyle/>
          <a:p>
            <a:r>
              <a:rPr lang="en-US" dirty="0">
                <a:solidFill>
                  <a:srgbClr val="FF0000"/>
                </a:solidFill>
                <a:latin typeface="Times New Roman" panose="02020603050405020304" pitchFamily="18" charset="0"/>
                <a:cs typeface="Times New Roman" panose="02020603050405020304" pitchFamily="18" charset="0"/>
              </a:rPr>
              <a:t>S</a:t>
            </a:r>
            <a:r>
              <a:rPr lang="en-IN" dirty="0">
                <a:solidFill>
                  <a:srgbClr val="FF0000"/>
                </a:solidFill>
                <a:latin typeface="Times New Roman" panose="02020603050405020304" pitchFamily="18" charset="0"/>
                <a:cs typeface="Times New Roman" panose="02020603050405020304" pitchFamily="18" charset="0"/>
              </a:rPr>
              <a:t>TEPS OF ANALYSIS:</a:t>
            </a:r>
            <a:endParaRPr lang="en-IN" dirty="0"/>
          </a:p>
        </p:txBody>
      </p:sp>
      <p:sp>
        <p:nvSpPr>
          <p:cNvPr id="3" name="Content Placeholder 2">
            <a:extLst>
              <a:ext uri="{FF2B5EF4-FFF2-40B4-BE49-F238E27FC236}">
                <a16:creationId xmlns:a16="http://schemas.microsoft.com/office/drawing/2014/main" id="{83F9F51F-90B9-4402-9B0C-8DE0675DE102}"/>
              </a:ext>
            </a:extLst>
          </p:cNvPr>
          <p:cNvSpPr>
            <a:spLocks noGrp="1"/>
          </p:cNvSpPr>
          <p:nvPr>
            <p:ph idx="1"/>
          </p:nvPr>
        </p:nvSpPr>
        <p:spPr>
          <a:xfrm>
            <a:off x="1451579" y="1853754"/>
            <a:ext cx="9603275" cy="4160184"/>
          </a:xfrm>
        </p:spPr>
        <p:txBody>
          <a:bodyPr>
            <a:normAutofit/>
          </a:bodyPr>
          <a:lstStyle/>
          <a:p>
            <a:pPr algn="just"/>
            <a:r>
              <a:rPr lang="en-US" sz="1800" b="1" dirty="0">
                <a:solidFill>
                  <a:schemeClr val="accent1"/>
                </a:solidFill>
                <a:latin typeface="Times New Roman" panose="02020603050405020304" pitchFamily="18" charset="0"/>
                <a:cs typeface="Times New Roman" panose="02020603050405020304" pitchFamily="18" charset="0"/>
              </a:rPr>
              <a:t>EDA: </a:t>
            </a:r>
            <a:r>
              <a:rPr lang="en-US" sz="1800" dirty="0">
                <a:latin typeface="Times New Roman" panose="02020603050405020304" pitchFamily="18" charset="0"/>
                <a:cs typeface="Times New Roman" panose="02020603050405020304" pitchFamily="18" charset="0"/>
              </a:rPr>
              <a:t>Exploratory Data Analysis was conducted to uncover key trends and seasonal patterns in the sea ice extent data. The analysis focused on two main aspects. First, the yearly average sea ice extent was calculated to observe long-term changes and trends over the years. Second, the monthly average extent was analyzed to understand the seasonality of sea ice formation and melting in each hemisphere. These insights helped highlight both gradual climate-driven shifts and regular annual variations in sea ice coverage.</a:t>
            </a:r>
            <a:r>
              <a:rPr lang="en-US" sz="1800" b="1" dirty="0">
                <a:solidFill>
                  <a:schemeClr val="accent1"/>
                </a:solidFill>
                <a:latin typeface="Times New Roman" panose="02020603050405020304" pitchFamily="18" charset="0"/>
                <a:cs typeface="Times New Roman" panose="02020603050405020304" pitchFamily="18" charset="0"/>
              </a:rPr>
              <a:t> </a:t>
            </a:r>
          </a:p>
          <a:p>
            <a:pPr algn="just"/>
            <a:r>
              <a:rPr lang="en-IN" sz="1800" b="1" dirty="0">
                <a:solidFill>
                  <a:schemeClr val="accent1"/>
                </a:solidFill>
                <a:latin typeface="Times New Roman" panose="02020603050405020304" pitchFamily="18" charset="0"/>
                <a:cs typeface="Times New Roman" panose="02020603050405020304" pitchFamily="18" charset="0"/>
              </a:rPr>
              <a:t>Interactive Dashboard Development: </a:t>
            </a:r>
            <a:r>
              <a:rPr lang="en-US" sz="1800" dirty="0">
                <a:latin typeface="Times New Roman" panose="02020603050405020304" pitchFamily="18" charset="0"/>
                <a:cs typeface="Times New Roman" panose="02020603050405020304" pitchFamily="18" charset="0"/>
              </a:rPr>
              <a:t>An interactive dashboard was developed using </a:t>
            </a:r>
            <a:r>
              <a:rPr lang="en-US" sz="1800" dirty="0" err="1">
                <a:latin typeface="Times New Roman" panose="02020603050405020304" pitchFamily="18" charset="0"/>
                <a:cs typeface="Times New Roman" panose="02020603050405020304" pitchFamily="18" charset="0"/>
              </a:rPr>
              <a:t>Streamlit</a:t>
            </a:r>
            <a:r>
              <a:rPr lang="en-US" sz="1800" dirty="0">
                <a:latin typeface="Times New Roman" panose="02020603050405020304" pitchFamily="18" charset="0"/>
                <a:cs typeface="Times New Roman" panose="02020603050405020304" pitchFamily="18" charset="0"/>
              </a:rPr>
              <a:t> to make the analysis accessible and user-friendly. The application allows users to select a hemisphere through a sidebar filter and dynamically view visualizations of yearly and monthly sea ice extent. Additionally, users can explore the filtered raw data directly within the dashboard. This interactive approach enhances user engagement and makes it easier to interpret patterns and trends in the data.</a:t>
            </a:r>
            <a:endParaRPr lang="en-US" sz="1800" b="1" dirty="0">
              <a:solidFill>
                <a:schemeClr val="accent1"/>
              </a:solidFill>
              <a:latin typeface="Times New Roman" panose="02020603050405020304" pitchFamily="18" charset="0"/>
              <a:cs typeface="Times New Roman" panose="02020603050405020304" pitchFamily="18" charset="0"/>
            </a:endParaRPr>
          </a:p>
          <a:p>
            <a:pPr algn="just"/>
            <a:endParaRPr lang="en-IN" sz="18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7175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8C90D-E22F-4C29-9612-05685107D051}"/>
              </a:ext>
            </a:extLst>
          </p:cNvPr>
          <p:cNvSpPr>
            <a:spLocks noGrp="1"/>
          </p:cNvSpPr>
          <p:nvPr>
            <p:ph type="title"/>
          </p:nvPr>
        </p:nvSpPr>
        <p:spPr>
          <a:xfrm>
            <a:off x="1451579" y="1195754"/>
            <a:ext cx="9603275" cy="658000"/>
          </a:xfrm>
        </p:spPr>
        <p:txBody>
          <a:bodyPr/>
          <a:lstStyle/>
          <a:p>
            <a:r>
              <a:rPr lang="en-US" dirty="0">
                <a:solidFill>
                  <a:srgbClr val="FF0000"/>
                </a:solidFill>
                <a:latin typeface="Times New Roman" panose="02020603050405020304" pitchFamily="18" charset="0"/>
                <a:cs typeface="Times New Roman" panose="02020603050405020304" pitchFamily="18" charset="0"/>
              </a:rPr>
              <a:t>S</a:t>
            </a:r>
            <a:r>
              <a:rPr lang="en-IN" dirty="0">
                <a:solidFill>
                  <a:srgbClr val="FF0000"/>
                </a:solidFill>
                <a:latin typeface="Times New Roman" panose="02020603050405020304" pitchFamily="18" charset="0"/>
                <a:cs typeface="Times New Roman" panose="02020603050405020304" pitchFamily="18" charset="0"/>
              </a:rPr>
              <a:t>TEPS OF ANALYSIS:</a:t>
            </a:r>
            <a:endParaRPr lang="en-IN" dirty="0"/>
          </a:p>
        </p:txBody>
      </p:sp>
      <p:sp>
        <p:nvSpPr>
          <p:cNvPr id="3" name="Content Placeholder 2">
            <a:extLst>
              <a:ext uri="{FF2B5EF4-FFF2-40B4-BE49-F238E27FC236}">
                <a16:creationId xmlns:a16="http://schemas.microsoft.com/office/drawing/2014/main" id="{3674A4F7-D8D0-4E74-BCAC-6368F3D397B7}"/>
              </a:ext>
            </a:extLst>
          </p:cNvPr>
          <p:cNvSpPr>
            <a:spLocks noGrp="1"/>
          </p:cNvSpPr>
          <p:nvPr>
            <p:ph idx="1"/>
          </p:nvPr>
        </p:nvSpPr>
        <p:spPr/>
        <p:txBody>
          <a:bodyPr>
            <a:normAutofit/>
          </a:bodyPr>
          <a:lstStyle/>
          <a:p>
            <a:pPr algn="just"/>
            <a:r>
              <a:rPr lang="en-IN" sz="1800" b="1" dirty="0">
                <a:solidFill>
                  <a:schemeClr val="accent1"/>
                </a:solidFill>
                <a:latin typeface="Times New Roman" panose="02020603050405020304" pitchFamily="18" charset="0"/>
                <a:cs typeface="Times New Roman" panose="02020603050405020304" pitchFamily="18" charset="0"/>
              </a:rPr>
              <a:t>Insights &amp; Interpretation: </a:t>
            </a:r>
            <a:r>
              <a:rPr lang="en-US" sz="1800" dirty="0">
                <a:latin typeface="Times New Roman" panose="02020603050405020304" pitchFamily="18" charset="0"/>
                <a:cs typeface="Times New Roman" panose="02020603050405020304" pitchFamily="18" charset="0"/>
              </a:rPr>
              <a:t>The analysis revealed a noticeable decline in sea ice extent over the years, particularly in the Arctic region. This downward trend reflects the long-term impact of rising global temperatures. Seasonal patterns showed predictable fluctuations, with lower extents during warmer months. Overall, the results emphasize the influence of climate change on polar ice coverage.</a:t>
            </a:r>
            <a:endParaRPr lang="en-IN" sz="18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7163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9B39-46BB-4D72-89C6-26D2F7DE061A}"/>
              </a:ext>
            </a:extLst>
          </p:cNvPr>
          <p:cNvSpPr>
            <a:spLocks noGrp="1"/>
          </p:cNvSpPr>
          <p:nvPr>
            <p:ph type="title"/>
          </p:nvPr>
        </p:nvSpPr>
        <p:spPr>
          <a:xfrm>
            <a:off x="1451579" y="1222131"/>
            <a:ext cx="9603275" cy="631623"/>
          </a:xfrm>
        </p:spPr>
        <p:txBody>
          <a:bodyPr/>
          <a:lstStyle/>
          <a:p>
            <a:r>
              <a:rPr lang="en-US" dirty="0">
                <a:solidFill>
                  <a:srgbClr val="FF0000"/>
                </a:solidFill>
                <a:latin typeface="Times New Roman" panose="02020603050405020304" pitchFamily="18" charset="0"/>
                <a:cs typeface="Times New Roman" panose="02020603050405020304" pitchFamily="18" charset="0"/>
              </a:rPr>
              <a:t>CONCLUSION: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8FA0845-85DB-4B75-B628-22E92F37E32A}"/>
              </a:ext>
            </a:extLst>
          </p:cNvPr>
          <p:cNvSpPr>
            <a:spLocks noGrp="1"/>
          </p:cNvSpPr>
          <p:nvPr>
            <p:ph idx="1"/>
          </p:nvPr>
        </p:nvSpPr>
        <p:spPr/>
        <p:txBody>
          <a:bodyPr>
            <a:normAutofit lnSpcReduction="10000"/>
          </a:bodyPr>
          <a:lstStyle/>
          <a:p>
            <a:pPr algn="just"/>
            <a:r>
              <a:rPr lang="en-US" b="1" dirty="0">
                <a:latin typeface="Times New Roman" panose="02020603050405020304" pitchFamily="18" charset="0"/>
                <a:cs typeface="Times New Roman" panose="02020603050405020304" pitchFamily="18" charset="0"/>
              </a:rPr>
              <a:t>The Sea Ice Extent Analysis (1978–2015) </a:t>
            </a:r>
            <a:r>
              <a:rPr lang="en-US" dirty="0">
                <a:latin typeface="Times New Roman" panose="02020603050405020304" pitchFamily="18" charset="0"/>
                <a:cs typeface="Times New Roman" panose="02020603050405020304" pitchFamily="18" charset="0"/>
              </a:rPr>
              <a:t>project highlights significant trends in the reduction of sea ice in the Arctic, while also revealing the complex seasonal patterns in both the Arctic and Antarctic regions. Through a combination of data cleaning, exploratory data analysis (EDA), and the development of an interactive </a:t>
            </a:r>
            <a:r>
              <a:rPr lang="en-US"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dashboard, this project provides a clear understanding of the impact of climate change on sea ice extent over time. </a:t>
            </a:r>
          </a:p>
          <a:p>
            <a:pPr algn="just"/>
            <a:r>
              <a:rPr lang="en-US" dirty="0">
                <a:latin typeface="Times New Roman" panose="02020603050405020304" pitchFamily="18" charset="0"/>
                <a:cs typeface="Times New Roman" panose="02020603050405020304" pitchFamily="18" charset="0"/>
              </a:rPr>
              <a:t>By providing both a detailed historical analysis and a user-friendly interface, this project plays a crucial role in raising awareness about the changing climate and its effects on the Earth's polar regions.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470260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37</TotalTime>
  <Words>610</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Gill Sans MT</vt:lpstr>
      <vt:lpstr>Times New Roman</vt:lpstr>
      <vt:lpstr>Gallery</vt:lpstr>
      <vt:lpstr>Sea Ice Extent Analysis (1978–2015)</vt:lpstr>
      <vt:lpstr>Project Objective:</vt:lpstr>
      <vt:lpstr>STEPS OF ANALYSIS:</vt:lpstr>
      <vt:lpstr>STEPS OF ANALYSIS:</vt:lpstr>
      <vt:lpstr>STEPS OF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 Ice Extent Analysis (1978–2015)</dc:title>
  <dc:creator>Sridhar Balakrishnan</dc:creator>
  <cp:lastModifiedBy>Sridhar Balakrishnan</cp:lastModifiedBy>
  <cp:revision>5</cp:revision>
  <dcterms:created xsi:type="dcterms:W3CDTF">2025-04-18T09:18:44Z</dcterms:created>
  <dcterms:modified xsi:type="dcterms:W3CDTF">2025-04-18T09:56:10Z</dcterms:modified>
</cp:coreProperties>
</file>