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08FF-4513-28A4-48C9-FB427FF2E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0FCFA1-AB5E-75E2-824E-EFDF3217C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B602F3-2E18-FBD9-2754-C2108361B60C}"/>
              </a:ext>
            </a:extLst>
          </p:cNvPr>
          <p:cNvSpPr>
            <a:spLocks noGrp="1"/>
          </p:cNvSpPr>
          <p:nvPr>
            <p:ph type="dt" sz="half" idx="10"/>
          </p:nvPr>
        </p:nvSpPr>
        <p:spPr/>
        <p:txBody>
          <a:bodyPr/>
          <a:lstStyle/>
          <a:p>
            <a:fld id="{9D2D2AE6-9660-0B49-8E89-E36359D0C8A1}" type="datetimeFigureOut">
              <a:rPr lang="en-US" smtClean="0"/>
              <a:t>10/17/2023</a:t>
            </a:fld>
            <a:endParaRPr lang="en-US"/>
          </a:p>
        </p:txBody>
      </p:sp>
      <p:sp>
        <p:nvSpPr>
          <p:cNvPr id="5" name="Footer Placeholder 4">
            <a:extLst>
              <a:ext uri="{FF2B5EF4-FFF2-40B4-BE49-F238E27FC236}">
                <a16:creationId xmlns:a16="http://schemas.microsoft.com/office/drawing/2014/main" id="{2A3DA971-EF79-ECD7-1DD5-E0FDF1876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5439C-E2F4-F88F-E394-0F0E092D4E7A}"/>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398630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1988-955A-2603-A3DA-564D80FCA2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33124-6417-359E-104F-03AFA7360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03033-ABCC-52DE-B349-E06D27CE227E}"/>
              </a:ext>
            </a:extLst>
          </p:cNvPr>
          <p:cNvSpPr>
            <a:spLocks noGrp="1"/>
          </p:cNvSpPr>
          <p:nvPr>
            <p:ph type="dt" sz="half" idx="10"/>
          </p:nvPr>
        </p:nvSpPr>
        <p:spPr/>
        <p:txBody>
          <a:bodyPr/>
          <a:lstStyle/>
          <a:p>
            <a:fld id="{9D2D2AE6-9660-0B49-8E89-E36359D0C8A1}" type="datetimeFigureOut">
              <a:rPr lang="en-US" smtClean="0"/>
              <a:t>10/17/2023</a:t>
            </a:fld>
            <a:endParaRPr lang="en-US"/>
          </a:p>
        </p:txBody>
      </p:sp>
      <p:sp>
        <p:nvSpPr>
          <p:cNvPr id="5" name="Footer Placeholder 4">
            <a:extLst>
              <a:ext uri="{FF2B5EF4-FFF2-40B4-BE49-F238E27FC236}">
                <a16:creationId xmlns:a16="http://schemas.microsoft.com/office/drawing/2014/main" id="{2799985A-0C82-1784-592C-4064F54EE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10C92-4D16-AC2A-E374-179E718B5383}"/>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3472483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B7168-7D63-C3A7-C6EE-A4F05FF221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C6318-9DA1-FF4F-BC83-41CAB5CB3D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AFCEA-3BF5-23E4-685D-2C50F34E694C}"/>
              </a:ext>
            </a:extLst>
          </p:cNvPr>
          <p:cNvSpPr>
            <a:spLocks noGrp="1"/>
          </p:cNvSpPr>
          <p:nvPr>
            <p:ph type="dt" sz="half" idx="10"/>
          </p:nvPr>
        </p:nvSpPr>
        <p:spPr/>
        <p:txBody>
          <a:bodyPr/>
          <a:lstStyle/>
          <a:p>
            <a:fld id="{9D2D2AE6-9660-0B49-8E89-E36359D0C8A1}" type="datetimeFigureOut">
              <a:rPr lang="en-US" smtClean="0"/>
              <a:t>10/17/2023</a:t>
            </a:fld>
            <a:endParaRPr lang="en-US"/>
          </a:p>
        </p:txBody>
      </p:sp>
      <p:sp>
        <p:nvSpPr>
          <p:cNvPr id="5" name="Footer Placeholder 4">
            <a:extLst>
              <a:ext uri="{FF2B5EF4-FFF2-40B4-BE49-F238E27FC236}">
                <a16:creationId xmlns:a16="http://schemas.microsoft.com/office/drawing/2014/main" id="{1C16CF1D-AB25-B8B7-4209-64C43D45E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B419E-AE00-9BB4-D6C4-C5CFD3E4E685}"/>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246394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5D55-70F2-E934-8926-CB2CF5115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8BD53-7DD7-BE63-667B-F4EE35954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F0245-55FC-459F-FF8C-8550D00CE165}"/>
              </a:ext>
            </a:extLst>
          </p:cNvPr>
          <p:cNvSpPr>
            <a:spLocks noGrp="1"/>
          </p:cNvSpPr>
          <p:nvPr>
            <p:ph type="dt" sz="half" idx="10"/>
          </p:nvPr>
        </p:nvSpPr>
        <p:spPr/>
        <p:txBody>
          <a:bodyPr/>
          <a:lstStyle/>
          <a:p>
            <a:fld id="{9D2D2AE6-9660-0B49-8E89-E36359D0C8A1}" type="datetimeFigureOut">
              <a:rPr lang="en-US" smtClean="0"/>
              <a:t>10/17/2023</a:t>
            </a:fld>
            <a:endParaRPr lang="en-US"/>
          </a:p>
        </p:txBody>
      </p:sp>
      <p:sp>
        <p:nvSpPr>
          <p:cNvPr id="5" name="Footer Placeholder 4">
            <a:extLst>
              <a:ext uri="{FF2B5EF4-FFF2-40B4-BE49-F238E27FC236}">
                <a16:creationId xmlns:a16="http://schemas.microsoft.com/office/drawing/2014/main" id="{2091B03B-5C13-2E9A-3E99-8FAEB8E12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A1FEA-7148-2E1C-0EC8-C8CE0004A2ED}"/>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121079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8DD7-29B3-5D15-F7B3-97BFFE6D4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039FB2-2E13-19B9-D301-E5B8C24A8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0C4C7-E5E4-C9D9-419B-EF95DD92C059}"/>
              </a:ext>
            </a:extLst>
          </p:cNvPr>
          <p:cNvSpPr>
            <a:spLocks noGrp="1"/>
          </p:cNvSpPr>
          <p:nvPr>
            <p:ph type="dt" sz="half" idx="10"/>
          </p:nvPr>
        </p:nvSpPr>
        <p:spPr/>
        <p:txBody>
          <a:bodyPr/>
          <a:lstStyle/>
          <a:p>
            <a:fld id="{9D2D2AE6-9660-0B49-8E89-E36359D0C8A1}" type="datetimeFigureOut">
              <a:rPr lang="en-US" smtClean="0"/>
              <a:t>10/17/2023</a:t>
            </a:fld>
            <a:endParaRPr lang="en-US"/>
          </a:p>
        </p:txBody>
      </p:sp>
      <p:sp>
        <p:nvSpPr>
          <p:cNvPr id="5" name="Footer Placeholder 4">
            <a:extLst>
              <a:ext uri="{FF2B5EF4-FFF2-40B4-BE49-F238E27FC236}">
                <a16:creationId xmlns:a16="http://schemas.microsoft.com/office/drawing/2014/main" id="{2CE1A508-C3E4-68B2-69A7-ED39C497E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BB02D-A179-4F54-FD39-F3F9A2853DC4}"/>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253108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97EB-A6B6-902D-8873-263C92BC2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251DA-E12F-9A52-BC3D-D272E8E529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E007EA-5BB2-5067-6689-E11A773A9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6B0C5A-99F9-C4B1-9DB2-46F19C1A8BD1}"/>
              </a:ext>
            </a:extLst>
          </p:cNvPr>
          <p:cNvSpPr>
            <a:spLocks noGrp="1"/>
          </p:cNvSpPr>
          <p:nvPr>
            <p:ph type="dt" sz="half" idx="10"/>
          </p:nvPr>
        </p:nvSpPr>
        <p:spPr/>
        <p:txBody>
          <a:bodyPr/>
          <a:lstStyle/>
          <a:p>
            <a:fld id="{9D2D2AE6-9660-0B49-8E89-E36359D0C8A1}" type="datetimeFigureOut">
              <a:rPr lang="en-US" smtClean="0"/>
              <a:t>10/17/2023</a:t>
            </a:fld>
            <a:endParaRPr lang="en-US"/>
          </a:p>
        </p:txBody>
      </p:sp>
      <p:sp>
        <p:nvSpPr>
          <p:cNvPr id="6" name="Footer Placeholder 5">
            <a:extLst>
              <a:ext uri="{FF2B5EF4-FFF2-40B4-BE49-F238E27FC236}">
                <a16:creationId xmlns:a16="http://schemas.microsoft.com/office/drawing/2014/main" id="{A596527E-CBE4-A226-89BF-BE9D7D9F0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73182-6888-7DD4-D594-B0F931B0928F}"/>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367897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9A1B-E906-8358-1D06-39375DCFF5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C89572-9700-B67D-DF9E-9AB8A9AF6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3034D-9685-9E4C-B63B-A6D033495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9FED1-77D7-B617-C046-5752D15ABB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DC023-DDD4-AFE2-1142-940C9CF783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A5BD86-E0D5-5129-BE6D-09C1E45442D9}"/>
              </a:ext>
            </a:extLst>
          </p:cNvPr>
          <p:cNvSpPr>
            <a:spLocks noGrp="1"/>
          </p:cNvSpPr>
          <p:nvPr>
            <p:ph type="dt" sz="half" idx="10"/>
          </p:nvPr>
        </p:nvSpPr>
        <p:spPr/>
        <p:txBody>
          <a:bodyPr/>
          <a:lstStyle/>
          <a:p>
            <a:fld id="{9D2D2AE6-9660-0B49-8E89-E36359D0C8A1}" type="datetimeFigureOut">
              <a:rPr lang="en-US" smtClean="0"/>
              <a:t>10/17/2023</a:t>
            </a:fld>
            <a:endParaRPr lang="en-US"/>
          </a:p>
        </p:txBody>
      </p:sp>
      <p:sp>
        <p:nvSpPr>
          <p:cNvPr id="8" name="Footer Placeholder 7">
            <a:extLst>
              <a:ext uri="{FF2B5EF4-FFF2-40B4-BE49-F238E27FC236}">
                <a16:creationId xmlns:a16="http://schemas.microsoft.com/office/drawing/2014/main" id="{E514B23A-18B2-7C32-0098-916AC56BD5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B550CE-4557-C17E-AA34-B2E444D3DFC6}"/>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191943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6143-E018-54ED-ED60-57EAB676E3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9C5AC8-36D1-6605-470F-8BC740FCD4F1}"/>
              </a:ext>
            </a:extLst>
          </p:cNvPr>
          <p:cNvSpPr>
            <a:spLocks noGrp="1"/>
          </p:cNvSpPr>
          <p:nvPr>
            <p:ph type="dt" sz="half" idx="10"/>
          </p:nvPr>
        </p:nvSpPr>
        <p:spPr/>
        <p:txBody>
          <a:bodyPr/>
          <a:lstStyle/>
          <a:p>
            <a:fld id="{9D2D2AE6-9660-0B49-8E89-E36359D0C8A1}" type="datetimeFigureOut">
              <a:rPr lang="en-US" smtClean="0"/>
              <a:t>10/17/2023</a:t>
            </a:fld>
            <a:endParaRPr lang="en-US"/>
          </a:p>
        </p:txBody>
      </p:sp>
      <p:sp>
        <p:nvSpPr>
          <p:cNvPr id="4" name="Footer Placeholder 3">
            <a:extLst>
              <a:ext uri="{FF2B5EF4-FFF2-40B4-BE49-F238E27FC236}">
                <a16:creationId xmlns:a16="http://schemas.microsoft.com/office/drawing/2014/main" id="{46B79349-51AC-5D7C-C7A7-7E95424CA2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47CF67-17DB-0859-CB13-9AB654DA6724}"/>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157323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EE4F77-E9D4-3FFB-8F43-6C906D8EB64D}"/>
              </a:ext>
            </a:extLst>
          </p:cNvPr>
          <p:cNvSpPr>
            <a:spLocks noGrp="1"/>
          </p:cNvSpPr>
          <p:nvPr>
            <p:ph type="dt" sz="half" idx="10"/>
          </p:nvPr>
        </p:nvSpPr>
        <p:spPr/>
        <p:txBody>
          <a:bodyPr/>
          <a:lstStyle/>
          <a:p>
            <a:fld id="{9D2D2AE6-9660-0B49-8E89-E36359D0C8A1}" type="datetimeFigureOut">
              <a:rPr lang="en-US" smtClean="0"/>
              <a:t>10/17/2023</a:t>
            </a:fld>
            <a:endParaRPr lang="en-US"/>
          </a:p>
        </p:txBody>
      </p:sp>
      <p:sp>
        <p:nvSpPr>
          <p:cNvPr id="3" name="Footer Placeholder 2">
            <a:extLst>
              <a:ext uri="{FF2B5EF4-FFF2-40B4-BE49-F238E27FC236}">
                <a16:creationId xmlns:a16="http://schemas.microsoft.com/office/drawing/2014/main" id="{B0083943-353A-0F10-3FA6-C6A64565BF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14D2D-1CBD-AF83-BBA0-E337A98A47CC}"/>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176661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6B9E-0DBF-89B4-5705-DE2E8F2F4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F88404-9D05-59D9-7AFF-ACECE525C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4D59D6-1DC9-0BA8-3084-8AA9900F3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19A4B-50FD-FD91-0096-61797D0882D1}"/>
              </a:ext>
            </a:extLst>
          </p:cNvPr>
          <p:cNvSpPr>
            <a:spLocks noGrp="1"/>
          </p:cNvSpPr>
          <p:nvPr>
            <p:ph type="dt" sz="half" idx="10"/>
          </p:nvPr>
        </p:nvSpPr>
        <p:spPr/>
        <p:txBody>
          <a:bodyPr/>
          <a:lstStyle/>
          <a:p>
            <a:fld id="{9D2D2AE6-9660-0B49-8E89-E36359D0C8A1}" type="datetimeFigureOut">
              <a:rPr lang="en-US" smtClean="0"/>
              <a:t>10/17/2023</a:t>
            </a:fld>
            <a:endParaRPr lang="en-US"/>
          </a:p>
        </p:txBody>
      </p:sp>
      <p:sp>
        <p:nvSpPr>
          <p:cNvPr id="6" name="Footer Placeholder 5">
            <a:extLst>
              <a:ext uri="{FF2B5EF4-FFF2-40B4-BE49-F238E27FC236}">
                <a16:creationId xmlns:a16="http://schemas.microsoft.com/office/drawing/2014/main" id="{423DAF6A-E0BF-5869-80DD-2FE6C6C42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AD3F5-C46F-0D87-AB2C-FB1B45078060}"/>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395001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3444-2A35-1117-C5DE-FBCDC26D5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1E9EF6-B3F7-90D8-A793-A94CC296CD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9908B5-58A8-4B70-E493-6B8E49183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68CCE-340F-CDC0-1B23-C3DA34853005}"/>
              </a:ext>
            </a:extLst>
          </p:cNvPr>
          <p:cNvSpPr>
            <a:spLocks noGrp="1"/>
          </p:cNvSpPr>
          <p:nvPr>
            <p:ph type="dt" sz="half" idx="10"/>
          </p:nvPr>
        </p:nvSpPr>
        <p:spPr/>
        <p:txBody>
          <a:bodyPr/>
          <a:lstStyle/>
          <a:p>
            <a:fld id="{9D2D2AE6-9660-0B49-8E89-E36359D0C8A1}" type="datetimeFigureOut">
              <a:rPr lang="en-US" smtClean="0"/>
              <a:t>10/17/2023</a:t>
            </a:fld>
            <a:endParaRPr lang="en-US"/>
          </a:p>
        </p:txBody>
      </p:sp>
      <p:sp>
        <p:nvSpPr>
          <p:cNvPr id="6" name="Footer Placeholder 5">
            <a:extLst>
              <a:ext uri="{FF2B5EF4-FFF2-40B4-BE49-F238E27FC236}">
                <a16:creationId xmlns:a16="http://schemas.microsoft.com/office/drawing/2014/main" id="{BF239C35-B0B0-0B2B-0C75-7D01EFAA27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05F81-975F-65B3-4577-A2BB11A48242}"/>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178208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BD626-8E87-5675-1027-D9963EAFA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6A6A6C-D5E5-C8BC-A310-094845A56A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64C70-5583-D96E-1FD7-0D81E8288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D2AE6-9660-0B49-8E89-E36359D0C8A1}" type="datetimeFigureOut">
              <a:rPr lang="en-US" smtClean="0"/>
              <a:t>10/17/2023</a:t>
            </a:fld>
            <a:endParaRPr lang="en-US"/>
          </a:p>
        </p:txBody>
      </p:sp>
      <p:sp>
        <p:nvSpPr>
          <p:cNvPr id="5" name="Footer Placeholder 4">
            <a:extLst>
              <a:ext uri="{FF2B5EF4-FFF2-40B4-BE49-F238E27FC236}">
                <a16:creationId xmlns:a16="http://schemas.microsoft.com/office/drawing/2014/main" id="{C098F13F-9B6D-5398-4FFB-F5F2AB50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54D64E-F361-A4D8-CB7A-2388DA3E6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38B29-D86A-354D-8D91-C9089661A3BE}" type="slidenum">
              <a:rPr lang="en-US" smtClean="0"/>
              <a:t>‹#›</a:t>
            </a:fld>
            <a:endParaRPr lang="en-US"/>
          </a:p>
        </p:txBody>
      </p:sp>
    </p:spTree>
    <p:extLst>
      <p:ext uri="{BB962C8B-B14F-4D97-AF65-F5344CB8AC3E}">
        <p14:creationId xmlns:p14="http://schemas.microsoft.com/office/powerpoint/2010/main" val="3853960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3.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CCF01BB-F98F-2160-A2B1-B96E300F21C3}"/>
              </a:ext>
            </a:extLst>
          </p:cNvPr>
          <p:cNvSpPr/>
          <p:nvPr/>
        </p:nvSpPr>
        <p:spPr>
          <a:xfrm>
            <a:off x="2313881" y="1600200"/>
            <a:ext cx="7564237" cy="26584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AC75EBA-D5C3-47A1-F533-45BB9136CD06}"/>
              </a:ext>
            </a:extLst>
          </p:cNvPr>
          <p:cNvSpPr/>
          <p:nvPr/>
        </p:nvSpPr>
        <p:spPr>
          <a:xfrm>
            <a:off x="2708822" y="1979199"/>
            <a:ext cx="7564237" cy="2465278"/>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8206330-3395-BA63-C2A2-3E1E9CA83B0E}"/>
              </a:ext>
            </a:extLst>
          </p:cNvPr>
          <p:cNvSpPr>
            <a:spLocks noGrp="1"/>
          </p:cNvSpPr>
          <p:nvPr>
            <p:ph type="ctrTitle"/>
          </p:nvPr>
        </p:nvSpPr>
        <p:spPr>
          <a:xfrm>
            <a:off x="1744383" y="1735644"/>
            <a:ext cx="9144000" cy="2387600"/>
          </a:xfrm>
        </p:spPr>
        <p:txBody>
          <a:bodyPr/>
          <a:lstStyle/>
          <a:p>
            <a:r>
              <a:rPr lang="en-US" dirty="0"/>
              <a:t>Public Transport Optimization </a:t>
            </a:r>
          </a:p>
        </p:txBody>
      </p:sp>
    </p:spTree>
    <p:extLst>
      <p:ext uri="{BB962C8B-B14F-4D97-AF65-F5344CB8AC3E}">
        <p14:creationId xmlns:p14="http://schemas.microsoft.com/office/powerpoint/2010/main" val="68748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2A78-8A45-5AA0-0ECB-ACAC466DD172}"/>
              </a:ext>
            </a:extLst>
          </p:cNvPr>
          <p:cNvSpPr>
            <a:spLocks noGrp="1"/>
          </p:cNvSpPr>
          <p:nvPr>
            <p:ph type="title"/>
          </p:nvPr>
        </p:nvSpPr>
        <p:spPr/>
        <p:txBody>
          <a:bodyPr/>
          <a:lstStyle/>
          <a:p>
            <a:r>
              <a:rPr lang="en-US" dirty="0"/>
              <a:t>Sensor and its Features</a:t>
            </a:r>
          </a:p>
        </p:txBody>
      </p:sp>
      <p:sp>
        <p:nvSpPr>
          <p:cNvPr id="3" name="Content Placeholder 2">
            <a:extLst>
              <a:ext uri="{FF2B5EF4-FFF2-40B4-BE49-F238E27FC236}">
                <a16:creationId xmlns:a16="http://schemas.microsoft.com/office/drawing/2014/main" id="{A2AE9E4A-C861-E0FF-5483-2CB985D31D59}"/>
              </a:ext>
            </a:extLst>
          </p:cNvPr>
          <p:cNvSpPr>
            <a:spLocks noGrp="1"/>
          </p:cNvSpPr>
          <p:nvPr>
            <p:ph idx="1"/>
          </p:nvPr>
        </p:nvSpPr>
        <p:spPr/>
        <p:txBody>
          <a:bodyPr>
            <a:normAutofit fontScale="77500" lnSpcReduction="20000"/>
          </a:bodyPr>
          <a:lstStyle/>
          <a:p>
            <a:r>
              <a:rPr lang="en-US" dirty="0"/>
              <a:t>GPS </a:t>
            </a:r>
          </a:p>
          <a:p>
            <a:pPr lvl="1"/>
            <a:r>
              <a:rPr lang="en-US" dirty="0"/>
              <a:t> Visualization of the GPS data can be challenging when using a programming language to automate it. There are some interesting Python packages that can be used for such purposes. But, in some cases, it can be hard to install and use them, especially if you have only a simple task to do.</a:t>
            </a:r>
          </a:p>
          <a:p>
            <a:r>
              <a:rPr lang="en-US" dirty="0"/>
              <a:t>RADAR</a:t>
            </a:r>
          </a:p>
          <a:p>
            <a:pPr lvl="1"/>
            <a:r>
              <a:rPr lang="en-US" dirty="0"/>
              <a:t>An Arduino-based radar project was implemented in this tutorial using an Arduino, HC-SR04 ultrasonic distance sensor, MG90S micro servo motor, and Python code run on a Raspberry Pi. The goal of this project was to introduce a novel concept related to real-world technology, but implemented through inexpensive tools available to the maker and aspiring engineer. The HC-SR04 uses sound waves to approximate the distance between its receiver and an object in the distance, while the MG90S servo rotates in a prescribed fashion according to pulse-width modulation signals controlled by the Arduino board. In order to visualize the outputted angular position and approximate ranging of the HC-SR04 – Python code was implemented on a Raspberry Pi to create a plan position indicator on a polar plot. This PPI gives the user a way of visualizing the objects that surround the motor and ultrasonic sensor, much like a radar approximates the objects surrounding its base station. Several skills used in this tutorial can be applied to real-world applications, whether through obstacle detection, motor control, distancing and ranging, or even a new tool for visualizing data.</a:t>
            </a:r>
          </a:p>
          <a:p>
            <a:endParaRPr lang="en-US" dirty="0"/>
          </a:p>
        </p:txBody>
      </p:sp>
      <p:sp>
        <p:nvSpPr>
          <p:cNvPr id="4" name="Half Frame 3">
            <a:extLst>
              <a:ext uri="{FF2B5EF4-FFF2-40B4-BE49-F238E27FC236}">
                <a16:creationId xmlns:a16="http://schemas.microsoft.com/office/drawing/2014/main" id="{7526B396-4823-EAA5-4B86-10CD0F4E83DB}"/>
              </a:ext>
            </a:extLst>
          </p:cNvPr>
          <p:cNvSpPr/>
          <p:nvPr/>
        </p:nvSpPr>
        <p:spPr>
          <a:xfrm rot="10800000">
            <a:off x="5208532" y="681037"/>
            <a:ext cx="1305099" cy="835778"/>
          </a:xfrm>
          <a:prstGeom prst="halfFrame">
            <a:avLst>
              <a:gd name="adj1" fmla="val 11275"/>
              <a:gd name="adj2" fmla="val 1906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a:extLst>
              <a:ext uri="{FF2B5EF4-FFF2-40B4-BE49-F238E27FC236}">
                <a16:creationId xmlns:a16="http://schemas.microsoft.com/office/drawing/2014/main" id="{C6367707-0A17-6398-2A47-71E9A0955653}"/>
              </a:ext>
            </a:extLst>
          </p:cNvPr>
          <p:cNvSpPr/>
          <p:nvPr/>
        </p:nvSpPr>
        <p:spPr>
          <a:xfrm>
            <a:off x="649881" y="570918"/>
            <a:ext cx="1212851" cy="740104"/>
          </a:xfrm>
          <a:prstGeom prst="halfFrame">
            <a:avLst>
              <a:gd name="adj1" fmla="val 11275"/>
              <a:gd name="adj2" fmla="val 185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5071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5E56-9ABF-0F96-1C2F-22832DDC19FC}"/>
              </a:ext>
            </a:extLst>
          </p:cNvPr>
          <p:cNvSpPr>
            <a:spLocks noGrp="1"/>
          </p:cNvSpPr>
          <p:nvPr>
            <p:ph type="title"/>
          </p:nvPr>
        </p:nvSpPr>
        <p:spPr/>
        <p:txBody>
          <a:bodyPr/>
          <a:lstStyle/>
          <a:p>
            <a:r>
              <a:rPr lang="en-US" dirty="0"/>
              <a:t>Main Sensor in intelligent Transport system</a:t>
            </a:r>
          </a:p>
        </p:txBody>
      </p:sp>
      <p:sp>
        <p:nvSpPr>
          <p:cNvPr id="3" name="Content Placeholder 2">
            <a:extLst>
              <a:ext uri="{FF2B5EF4-FFF2-40B4-BE49-F238E27FC236}">
                <a16:creationId xmlns:a16="http://schemas.microsoft.com/office/drawing/2014/main" id="{E8C7397A-A4A3-5737-5061-3A436EE4B09C}"/>
              </a:ext>
            </a:extLst>
          </p:cNvPr>
          <p:cNvSpPr>
            <a:spLocks noGrp="1"/>
          </p:cNvSpPr>
          <p:nvPr>
            <p:ph idx="1"/>
          </p:nvPr>
        </p:nvSpPr>
        <p:spPr>
          <a:xfrm>
            <a:off x="838200" y="1825625"/>
            <a:ext cx="6422898" cy="4351338"/>
          </a:xfrm>
        </p:spPr>
        <p:txBody>
          <a:bodyPr>
            <a:normAutofit fontScale="62500" lnSpcReduction="20000"/>
          </a:bodyPr>
          <a:lstStyle/>
          <a:p>
            <a:r>
              <a:rPr lang="en-US" dirty="0"/>
              <a:t>Positon sensor</a:t>
            </a:r>
          </a:p>
          <a:p>
            <a:pPr lvl="1"/>
            <a:r>
              <a:rPr lang="en-US" dirty="0"/>
              <a:t>The term position sensor is used for a sensor that gives a measure of the distance between a reference point and the current location of the target, while a displacement sensor gives a measure of the distance between the present position of the target and the previously recorded position</a:t>
            </a:r>
          </a:p>
          <a:p>
            <a:r>
              <a:rPr lang="en-US" dirty="0"/>
              <a:t>Chemical sensor</a:t>
            </a:r>
          </a:p>
          <a:p>
            <a:pPr lvl="1"/>
            <a:r>
              <a:rPr lang="en-US" dirty="0"/>
              <a:t>A chemical sensor is a device that transforms chemical data into a valuable output signal. Generally, it converts physicochemical properties or chemical interactions (e.g., concentration or total composition of specific species into an output signal).</a:t>
            </a:r>
          </a:p>
          <a:p>
            <a:r>
              <a:rPr lang="en-US" dirty="0"/>
              <a:t>Air Bag Sensor</a:t>
            </a:r>
          </a:p>
          <a:p>
            <a:pPr lvl="1"/>
            <a:r>
              <a:rPr lang="en-US" dirty="0"/>
              <a:t>Airbag sensors are small pieces of electronics are designed to tell when the vehicle has been damaged in an accident. These sensors respond to several different sets of stimuli, including sudden stopping, increased pressure as pieces of the car are moved due to the force of the collision, and more.</a:t>
            </a:r>
          </a:p>
          <a:p>
            <a:r>
              <a:rPr lang="en-US" dirty="0"/>
              <a:t>Gas Composition Sensor</a:t>
            </a:r>
          </a:p>
          <a:p>
            <a:pPr lvl="1"/>
            <a:r>
              <a:rPr lang="en-US" dirty="0"/>
              <a:t>Gas sensors are devices that can detect the presence and concentration of various hazardous gases and vapors, such as toxic or explosive gases, volatile organic compounds (VOCs), humidity, and odors.</a:t>
            </a:r>
          </a:p>
        </p:txBody>
      </p:sp>
      <p:pic>
        <p:nvPicPr>
          <p:cNvPr id="8" name="Picture 7">
            <a:extLst>
              <a:ext uri="{FF2B5EF4-FFF2-40B4-BE49-F238E27FC236}">
                <a16:creationId xmlns:a16="http://schemas.microsoft.com/office/drawing/2014/main" id="{85BBE97B-856B-1C2A-541D-F42C16C1B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558" y="2942558"/>
            <a:ext cx="2041221" cy="1677203"/>
          </a:xfrm>
          <a:prstGeom prst="rect">
            <a:avLst/>
          </a:prstGeom>
        </p:spPr>
      </p:pic>
      <p:pic>
        <p:nvPicPr>
          <p:cNvPr id="9" name="Picture 8">
            <a:extLst>
              <a:ext uri="{FF2B5EF4-FFF2-40B4-BE49-F238E27FC236}">
                <a16:creationId xmlns:a16="http://schemas.microsoft.com/office/drawing/2014/main" id="{7FF73C6C-63A9-575A-74D1-A4B7C372F2D4}"/>
              </a:ext>
            </a:extLst>
          </p:cNvPr>
          <p:cNvPicPr>
            <a:picLocks noChangeAspect="1"/>
          </p:cNvPicPr>
          <p:nvPr/>
        </p:nvPicPr>
        <p:blipFill rotWithShape="1">
          <a:blip r:embed="rId3">
            <a:extLst>
              <a:ext uri="{28A0092B-C50C-407E-A947-70E740481C1C}">
                <a14:useLocalDpi xmlns:a14="http://schemas.microsoft.com/office/drawing/2010/main" val="0"/>
              </a:ext>
            </a:extLst>
          </a:blip>
          <a:srcRect l="17271" t="19105" r="3183" b="22329"/>
          <a:stretch/>
        </p:blipFill>
        <p:spPr>
          <a:xfrm>
            <a:off x="7509691" y="5514181"/>
            <a:ext cx="1800390" cy="1325563"/>
          </a:xfrm>
          <a:prstGeom prst="rect">
            <a:avLst/>
          </a:prstGeom>
        </p:spPr>
      </p:pic>
      <p:pic>
        <p:nvPicPr>
          <p:cNvPr id="10" name="Picture 9">
            <a:extLst>
              <a:ext uri="{FF2B5EF4-FFF2-40B4-BE49-F238E27FC236}">
                <a16:creationId xmlns:a16="http://schemas.microsoft.com/office/drawing/2014/main" id="{A29D32C5-6EB1-F70D-3ABB-8130EB473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0081" y="3803374"/>
            <a:ext cx="2821277" cy="2115958"/>
          </a:xfrm>
          <a:prstGeom prst="rect">
            <a:avLst/>
          </a:prstGeom>
        </p:spPr>
      </p:pic>
      <p:pic>
        <p:nvPicPr>
          <p:cNvPr id="11" name="Picture 10">
            <a:extLst>
              <a:ext uri="{FF2B5EF4-FFF2-40B4-BE49-F238E27FC236}">
                <a16:creationId xmlns:a16="http://schemas.microsoft.com/office/drawing/2014/main" id="{8F237B5B-D165-51A7-6789-2B7B73E71F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7201" y="1394483"/>
            <a:ext cx="2381250" cy="2381250"/>
          </a:xfrm>
          <a:prstGeom prst="rect">
            <a:avLst/>
          </a:prstGeom>
        </p:spPr>
      </p:pic>
      <p:sp>
        <p:nvSpPr>
          <p:cNvPr id="12" name="Half Frame 11">
            <a:extLst>
              <a:ext uri="{FF2B5EF4-FFF2-40B4-BE49-F238E27FC236}">
                <a16:creationId xmlns:a16="http://schemas.microsoft.com/office/drawing/2014/main" id="{1BC87D71-6037-E332-F4F7-33F75B63F97B}"/>
              </a:ext>
            </a:extLst>
          </p:cNvPr>
          <p:cNvSpPr/>
          <p:nvPr/>
        </p:nvSpPr>
        <p:spPr>
          <a:xfrm>
            <a:off x="592397" y="365125"/>
            <a:ext cx="997452" cy="1241464"/>
          </a:xfrm>
          <a:prstGeom prst="halfFrame">
            <a:avLst>
              <a:gd name="adj1" fmla="val 14519"/>
              <a:gd name="adj2" fmla="val 216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Half Frame 13">
            <a:extLst>
              <a:ext uri="{FF2B5EF4-FFF2-40B4-BE49-F238E27FC236}">
                <a16:creationId xmlns:a16="http://schemas.microsoft.com/office/drawing/2014/main" id="{07D9618B-89AC-695D-C173-9F8FF8426E21}"/>
              </a:ext>
            </a:extLst>
          </p:cNvPr>
          <p:cNvSpPr/>
          <p:nvPr/>
        </p:nvSpPr>
        <p:spPr>
          <a:xfrm rot="10800000">
            <a:off x="9924948" y="230188"/>
            <a:ext cx="997452" cy="1241464"/>
          </a:xfrm>
          <a:prstGeom prst="halfFrame">
            <a:avLst>
              <a:gd name="adj1" fmla="val 14519"/>
              <a:gd name="adj2" fmla="val 216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95308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AEBD-36AF-BCAD-A48E-6B0D6C4815F6}"/>
              </a:ext>
            </a:extLst>
          </p:cNvPr>
          <p:cNvSpPr>
            <a:spLocks noGrp="1"/>
          </p:cNvSpPr>
          <p:nvPr>
            <p:ph type="title"/>
          </p:nvPr>
        </p:nvSpPr>
        <p:spPr>
          <a:xfrm>
            <a:off x="891591" y="63338"/>
            <a:ext cx="10515600" cy="1325563"/>
          </a:xfrm>
        </p:spPr>
        <p:txBody>
          <a:bodyPr/>
          <a:lstStyle/>
          <a:p>
            <a:pPr lvl="0"/>
            <a:r>
              <a:rPr lang="en-US" dirty="0"/>
              <a:t>Python Code For Sensors used in Transport.</a:t>
            </a:r>
          </a:p>
        </p:txBody>
      </p:sp>
      <p:sp>
        <p:nvSpPr>
          <p:cNvPr id="3" name="Content Placeholder 2">
            <a:extLst>
              <a:ext uri="{FF2B5EF4-FFF2-40B4-BE49-F238E27FC236}">
                <a16:creationId xmlns:a16="http://schemas.microsoft.com/office/drawing/2014/main" id="{350C4812-8A16-5707-EF62-4ECD9F0D8FDE}"/>
              </a:ext>
            </a:extLst>
          </p:cNvPr>
          <p:cNvSpPr>
            <a:spLocks noGrp="1"/>
          </p:cNvSpPr>
          <p:nvPr>
            <p:ph idx="1"/>
          </p:nvPr>
        </p:nvSpPr>
        <p:spPr>
          <a:xfrm>
            <a:off x="784809" y="1031606"/>
            <a:ext cx="10515600" cy="4794788"/>
          </a:xfrm>
        </p:spPr>
        <p:txBody>
          <a:bodyPr>
            <a:noAutofit/>
          </a:bodyPr>
          <a:lstStyle/>
          <a:p>
            <a:r>
              <a:rPr lang="en-US" sz="900" dirty="0"/>
              <a:t>Traffic Light .</a:t>
            </a:r>
          </a:p>
          <a:p>
            <a:pPr lvl="1"/>
            <a:r>
              <a:rPr lang="en-US" sz="900" dirty="0"/>
              <a:t>Code:</a:t>
            </a:r>
          </a:p>
          <a:p>
            <a:pPr lvl="1"/>
            <a:r>
              <a:rPr lang="en-US" sz="900" dirty="0"/>
              <a:t>#Function to simulate a traffic light
#It is required to make 2 user defined functions </a:t>
            </a:r>
            <a:r>
              <a:rPr lang="en-US" sz="900" dirty="0" err="1"/>
              <a:t>trafficLight</a:t>
            </a:r>
            <a:r>
              <a:rPr lang="en-US" sz="900" dirty="0"/>
              <a:t>() and light().
Def </a:t>
            </a:r>
            <a:r>
              <a:rPr lang="en-US" sz="900" dirty="0" err="1"/>
              <a:t>trafficLight</a:t>
            </a:r>
            <a:r>
              <a:rPr lang="en-US" sz="900" dirty="0"/>
              <a:t>():
 signal = input(“Enter the </a:t>
            </a:r>
            <a:r>
              <a:rPr lang="en-US" sz="900" dirty="0" err="1"/>
              <a:t>colour</a:t>
            </a:r>
            <a:r>
              <a:rPr lang="en-US" sz="900" dirty="0"/>
              <a:t> of the traffic light: “)
 if (signal not in (“RED”,”YELLOW”,”GREEN”)):
  print(“Please enter a valid Traffic Light </a:t>
            </a:r>
            <a:r>
              <a:rPr lang="en-US" sz="900" dirty="0" err="1"/>
              <a:t>colour</a:t>
            </a:r>
            <a:r>
              <a:rPr lang="en-US" sz="900" dirty="0"/>
              <a:t> in CAPITALS”)
 else:
  value = light(signal) #function call to light()
 if (value == 0):
  print(“STOP, Your Life is Precious.”)
 </a:t>
            </a:r>
            <a:r>
              <a:rPr lang="en-US" sz="900" dirty="0" err="1"/>
              <a:t>elif</a:t>
            </a:r>
            <a:r>
              <a:rPr lang="en-US" sz="900" dirty="0"/>
              <a:t> (value == 1):
  print (“PLEASE GO SLOW.”)
 else:
  print(“</a:t>
            </a:r>
            <a:r>
              <a:rPr lang="en-US" sz="900" dirty="0" err="1"/>
              <a:t>GO!,Thank</a:t>
            </a:r>
            <a:r>
              <a:rPr lang="en-US" sz="900" dirty="0"/>
              <a:t> you for being patient.”)
#function ends here
</a:t>
            </a:r>
            <a:r>
              <a:rPr lang="en-US" sz="900" dirty="0" err="1"/>
              <a:t>def</a:t>
            </a:r>
            <a:r>
              <a:rPr lang="en-US" sz="900" dirty="0"/>
              <a:t> light(</a:t>
            </a:r>
            <a:r>
              <a:rPr lang="en-US" sz="900" dirty="0" err="1"/>
              <a:t>colour</a:t>
            </a:r>
            <a:r>
              <a:rPr lang="en-US" sz="900" dirty="0"/>
              <a:t>):
 if (</a:t>
            </a:r>
            <a:r>
              <a:rPr lang="en-US" sz="900" dirty="0" err="1"/>
              <a:t>colour</a:t>
            </a:r>
            <a:r>
              <a:rPr lang="en-US" sz="900" dirty="0"/>
              <a:t> == “RED”):
  return(0);
 </a:t>
            </a:r>
            <a:r>
              <a:rPr lang="en-US" sz="900" dirty="0" err="1"/>
              <a:t>elif</a:t>
            </a:r>
            <a:r>
              <a:rPr lang="en-US" sz="900" dirty="0"/>
              <a:t> (</a:t>
            </a:r>
            <a:r>
              <a:rPr lang="en-US" sz="900" dirty="0" err="1"/>
              <a:t>colour</a:t>
            </a:r>
            <a:r>
              <a:rPr lang="en-US" sz="900" dirty="0"/>
              <a:t> == “YELLOW”):
  return (1)
 else:
  return(2)
#function ends here
</a:t>
            </a:r>
            <a:r>
              <a:rPr lang="en-US" sz="900" dirty="0" err="1"/>
              <a:t>trafficLight</a:t>
            </a:r>
            <a:r>
              <a:rPr lang="en-US" sz="900" dirty="0"/>
              <a:t>()
print(“SPEED THRILLS</a:t>
            </a:r>
            <a:r>
              <a:rPr lang="en-US" sz="800" dirty="0"/>
              <a:t> BUT KILLS”)</a:t>
            </a:r>
          </a:p>
          <a:p>
            <a:endParaRPr lang="en-US" sz="800" dirty="0"/>
          </a:p>
        </p:txBody>
      </p:sp>
      <p:sp>
        <p:nvSpPr>
          <p:cNvPr id="4" name="TextBox 3">
            <a:extLst>
              <a:ext uri="{FF2B5EF4-FFF2-40B4-BE49-F238E27FC236}">
                <a16:creationId xmlns:a16="http://schemas.microsoft.com/office/drawing/2014/main" id="{E305FB11-5218-E8F8-C44D-0287DB564187}"/>
              </a:ext>
            </a:extLst>
          </p:cNvPr>
          <p:cNvSpPr txBox="1"/>
          <p:nvPr/>
        </p:nvSpPr>
        <p:spPr>
          <a:xfrm>
            <a:off x="5181007" y="2514451"/>
            <a:ext cx="1828800" cy="923330"/>
          </a:xfrm>
          <a:prstGeom prst="rect">
            <a:avLst/>
          </a:prstGeom>
          <a:noFill/>
        </p:spPr>
        <p:txBody>
          <a:bodyPr wrap="square" rtlCol="0">
            <a:spAutoFit/>
          </a:bodyPr>
          <a:lstStyle/>
          <a:p>
            <a:pPr algn="l"/>
            <a:endParaRPr lang="en-US" dirty="0"/>
          </a:p>
          <a:p>
            <a:pPr algn="l"/>
            <a:endParaRPr lang="en-US" dirty="0"/>
          </a:p>
          <a:p>
            <a:pPr algn="l"/>
            <a:endParaRPr lang="en-US" dirty="0"/>
          </a:p>
        </p:txBody>
      </p:sp>
      <p:sp>
        <p:nvSpPr>
          <p:cNvPr id="5" name="TextBox 4">
            <a:extLst>
              <a:ext uri="{FF2B5EF4-FFF2-40B4-BE49-F238E27FC236}">
                <a16:creationId xmlns:a16="http://schemas.microsoft.com/office/drawing/2014/main" id="{B41E9954-B44B-FB7D-4550-B8F1E8E7CF2E}"/>
              </a:ext>
            </a:extLst>
          </p:cNvPr>
          <p:cNvSpPr txBox="1"/>
          <p:nvPr/>
        </p:nvSpPr>
        <p:spPr>
          <a:xfrm>
            <a:off x="7450099" y="4664038"/>
            <a:ext cx="4490995" cy="1600438"/>
          </a:xfrm>
          <a:prstGeom prst="rect">
            <a:avLst/>
          </a:prstGeom>
          <a:noFill/>
        </p:spPr>
        <p:txBody>
          <a:bodyPr wrap="square" rtlCol="0">
            <a:spAutoFit/>
          </a:bodyPr>
          <a:lstStyle/>
          <a:p>
            <a:pPr algn="l"/>
            <a:r>
              <a:rPr lang="en-US" sz="1400" dirty="0"/>
              <a:t>Output:</a:t>
            </a:r>
          </a:p>
          <a:p>
            <a:pPr algn="l"/>
            <a:endParaRPr lang="en-US" sz="1400" dirty="0"/>
          </a:p>
          <a:p>
            <a:pPr algn="l"/>
            <a:r>
              <a:rPr lang="en-US" sz="1400" dirty="0"/>
              <a:t>&gt;&gt; Enter the </a:t>
            </a:r>
            <a:r>
              <a:rPr lang="en-US" sz="1400" dirty="0" err="1"/>
              <a:t>colour</a:t>
            </a:r>
            <a:r>
              <a:rPr lang="en-US" sz="1400" dirty="0"/>
              <a:t> of the traffic light: RED
&gt;&gt; STOP, Your Life is Precious.
&gt;&gt; SPEED THRILLS BUT KILLS</a:t>
            </a:r>
          </a:p>
        </p:txBody>
      </p:sp>
      <p:sp>
        <p:nvSpPr>
          <p:cNvPr id="7" name="Half Frame 6">
            <a:extLst>
              <a:ext uri="{FF2B5EF4-FFF2-40B4-BE49-F238E27FC236}">
                <a16:creationId xmlns:a16="http://schemas.microsoft.com/office/drawing/2014/main" id="{7C6E7DEF-C16A-13E5-F5F9-AC221C07333F}"/>
              </a:ext>
            </a:extLst>
          </p:cNvPr>
          <p:cNvSpPr/>
          <p:nvPr/>
        </p:nvSpPr>
        <p:spPr>
          <a:xfrm rot="5400000" flipH="1">
            <a:off x="9900393" y="36796"/>
            <a:ext cx="1091538" cy="1174590"/>
          </a:xfrm>
          <a:prstGeom prst="halfFrame">
            <a:avLst>
              <a:gd name="adj1" fmla="val 13144"/>
              <a:gd name="adj2" fmla="val 2004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Half Frame 8">
            <a:extLst>
              <a:ext uri="{FF2B5EF4-FFF2-40B4-BE49-F238E27FC236}">
                <a16:creationId xmlns:a16="http://schemas.microsoft.com/office/drawing/2014/main" id="{7A8F04C0-3157-A027-83DA-84C6E377A973}"/>
              </a:ext>
            </a:extLst>
          </p:cNvPr>
          <p:cNvSpPr/>
          <p:nvPr/>
        </p:nvSpPr>
        <p:spPr>
          <a:xfrm>
            <a:off x="526990" y="147140"/>
            <a:ext cx="997452" cy="1241464"/>
          </a:xfrm>
          <a:prstGeom prst="halfFrame">
            <a:avLst>
              <a:gd name="adj1" fmla="val 14519"/>
              <a:gd name="adj2" fmla="val 216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5331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9360-E19B-94D1-8E4F-809F80A9E2A1}"/>
              </a:ext>
            </a:extLst>
          </p:cNvPr>
          <p:cNvSpPr>
            <a:spLocks noGrp="1"/>
          </p:cNvSpPr>
          <p:nvPr>
            <p:ph type="title"/>
          </p:nvPr>
        </p:nvSpPr>
        <p:spPr>
          <a:xfrm>
            <a:off x="280567" y="37860"/>
            <a:ext cx="7300873" cy="1049891"/>
          </a:xfrm>
        </p:spPr>
        <p:txBody>
          <a:bodyPr/>
          <a:lstStyle/>
          <a:p>
            <a:pPr lvl="0"/>
            <a:r>
              <a:rPr lang="en-US" dirty="0"/>
              <a:t>Gas Sensor:</a:t>
            </a:r>
          </a:p>
        </p:txBody>
      </p:sp>
      <p:sp>
        <p:nvSpPr>
          <p:cNvPr id="3" name="Content Placeholder 2">
            <a:extLst>
              <a:ext uri="{FF2B5EF4-FFF2-40B4-BE49-F238E27FC236}">
                <a16:creationId xmlns:a16="http://schemas.microsoft.com/office/drawing/2014/main" id="{EBCF6430-9EAC-11AC-E9D1-91B28BAFAAE7}"/>
              </a:ext>
            </a:extLst>
          </p:cNvPr>
          <p:cNvSpPr>
            <a:spLocks noGrp="1"/>
          </p:cNvSpPr>
          <p:nvPr>
            <p:ph idx="1"/>
          </p:nvPr>
        </p:nvSpPr>
        <p:spPr>
          <a:xfrm rot="10800000" flipV="1">
            <a:off x="3370996" y="788235"/>
            <a:ext cx="5639808" cy="820165"/>
          </a:xfrm>
        </p:spPr>
        <p:txBody>
          <a:bodyPr>
            <a:normAutofit fontScale="25000" lnSpcReduction="20000"/>
          </a:bodyPr>
          <a:lstStyle/>
          <a:p>
            <a:r>
              <a:rPr lang="en-US" sz="3600" b="1" dirty="0">
                <a:latin typeface="ADLaM Display" panose="02000000000000000000" pitchFamily="2" charset="0"/>
                <a:ea typeface="ADLaM Display" panose="02000000000000000000" pitchFamily="2" charset="0"/>
              </a:rPr>
              <a:t>Code:</a:t>
            </a:r>
          </a:p>
          <a:p>
            <a:r>
              <a:rPr lang="en-US" sz="3600" b="1" dirty="0">
                <a:latin typeface="ADLaM Display" panose="02000000000000000000" pitchFamily="2" charset="0"/>
                <a:ea typeface="ADLaM Display" panose="02000000000000000000" pitchFamily="2" charset="0"/>
              </a:rPr>
              <a:t>Import time
import board
import </a:t>
            </a:r>
            <a:r>
              <a:rPr lang="en-US" sz="3600" b="1" dirty="0" err="1">
                <a:latin typeface="ADLaM Display" panose="02000000000000000000" pitchFamily="2" charset="0"/>
                <a:ea typeface="ADLaM Display" panose="02000000000000000000" pitchFamily="2" charset="0"/>
              </a:rPr>
              <a:t>busio</a:t>
            </a:r>
            <a:r>
              <a:rPr lang="en-US" sz="3600" b="1" dirty="0">
                <a:latin typeface="ADLaM Display" panose="02000000000000000000" pitchFamily="2" charset="0"/>
                <a:ea typeface="ADLaM Display" panose="02000000000000000000" pitchFamily="2" charset="0"/>
              </a:rPr>
              <a:t>
import adafruit_sgp30
i2c = busio.I2C(</a:t>
            </a:r>
            <a:r>
              <a:rPr lang="en-US" sz="3600" b="1" dirty="0" err="1">
                <a:latin typeface="ADLaM Display" panose="02000000000000000000" pitchFamily="2" charset="0"/>
                <a:ea typeface="ADLaM Display" panose="02000000000000000000" pitchFamily="2" charset="0"/>
              </a:rPr>
              <a:t>board.SCL</a:t>
            </a:r>
            <a:r>
              <a:rPr lang="en-US" sz="3600" b="1" dirty="0">
                <a:latin typeface="ADLaM Display" panose="02000000000000000000" pitchFamily="2" charset="0"/>
                <a:ea typeface="ADLaM Display" panose="02000000000000000000" pitchFamily="2" charset="0"/>
              </a:rPr>
              <a:t>, </a:t>
            </a:r>
            <a:r>
              <a:rPr lang="en-US" sz="3600" b="1" dirty="0" err="1">
                <a:latin typeface="ADLaM Display" panose="02000000000000000000" pitchFamily="2" charset="0"/>
                <a:ea typeface="ADLaM Display" panose="02000000000000000000" pitchFamily="2" charset="0"/>
              </a:rPr>
              <a:t>board.SDA</a:t>
            </a:r>
            <a:r>
              <a:rPr lang="en-US" sz="3600" b="1" dirty="0">
                <a:latin typeface="ADLaM Display" panose="02000000000000000000" pitchFamily="2" charset="0"/>
                <a:ea typeface="ADLaM Display" panose="02000000000000000000" pitchFamily="2" charset="0"/>
              </a:rPr>
              <a:t>, frequency=100000)
# Create library object on our I2C port
sgp30 = adafruit_sgp30.Adafruit_SGP30(i2c)
print(“SGP30 serial #”, [hex(</a:t>
            </a:r>
            <a:r>
              <a:rPr lang="en-US" sz="3600" b="1" dirty="0" err="1">
                <a:latin typeface="ADLaM Display" panose="02000000000000000000" pitchFamily="2" charset="0"/>
                <a:ea typeface="ADLaM Display" panose="02000000000000000000" pitchFamily="2" charset="0"/>
              </a:rPr>
              <a:t>i</a:t>
            </a:r>
            <a:r>
              <a:rPr lang="en-US" sz="3600" b="1" dirty="0">
                <a:latin typeface="ADLaM Display" panose="02000000000000000000" pitchFamily="2" charset="0"/>
                <a:ea typeface="ADLaM Display" panose="02000000000000000000" pitchFamily="2" charset="0"/>
              </a:rPr>
              <a:t>) for I in sgp30.serial])
sgp30.set_iaq_baseline(0x8973, 0x8AAE)
sgp30.set_iaq_relative_humidity(</a:t>
            </a:r>
            <a:r>
              <a:rPr lang="en-US" sz="3600" b="1" dirty="0" err="1">
                <a:latin typeface="ADLaM Display" panose="02000000000000000000" pitchFamily="2" charset="0"/>
                <a:ea typeface="ADLaM Display" panose="02000000000000000000" pitchFamily="2" charset="0"/>
              </a:rPr>
              <a:t>celsius</a:t>
            </a:r>
            <a:r>
              <a:rPr lang="en-US" sz="3600" b="1" dirty="0">
                <a:latin typeface="ADLaM Display" panose="02000000000000000000" pitchFamily="2" charset="0"/>
                <a:ea typeface="ADLaM Display" panose="02000000000000000000" pitchFamily="2" charset="0"/>
              </a:rPr>
              <a:t>=22.1, </a:t>
            </a:r>
            <a:r>
              <a:rPr lang="en-US" sz="3600" b="1" dirty="0" err="1">
                <a:latin typeface="ADLaM Display" panose="02000000000000000000" pitchFamily="2" charset="0"/>
                <a:ea typeface="ADLaM Display" panose="02000000000000000000" pitchFamily="2" charset="0"/>
              </a:rPr>
              <a:t>relative_humidity</a:t>
            </a:r>
            <a:r>
              <a:rPr lang="en-US" sz="3600" b="1" dirty="0">
                <a:latin typeface="ADLaM Display" panose="02000000000000000000" pitchFamily="2" charset="0"/>
                <a:ea typeface="ADLaM Display" panose="02000000000000000000" pitchFamily="2" charset="0"/>
              </a:rPr>
              <a:t>=44)
</a:t>
            </a:r>
            <a:r>
              <a:rPr lang="en-US" sz="3600" b="1" dirty="0" err="1">
                <a:latin typeface="ADLaM Display" panose="02000000000000000000" pitchFamily="2" charset="0"/>
                <a:ea typeface="ADLaM Display" panose="02000000000000000000" pitchFamily="2" charset="0"/>
              </a:rPr>
              <a:t>elapsed_sec</a:t>
            </a:r>
            <a:r>
              <a:rPr lang="en-US" sz="3600" b="1" dirty="0">
                <a:latin typeface="ADLaM Display" panose="02000000000000000000" pitchFamily="2" charset="0"/>
                <a:ea typeface="ADLaM Display" panose="02000000000000000000" pitchFamily="2" charset="0"/>
              </a:rPr>
              <a:t> = 0
while True:
    print(“eCO2 = %d ppm \t TVOC = %d ppb” % (sgp30.eCO2, sgp30.TVOC))
    </a:t>
            </a:r>
            <a:r>
              <a:rPr lang="en-US" sz="3600" b="1" dirty="0" err="1">
                <a:latin typeface="ADLaM Display" panose="02000000000000000000" pitchFamily="2" charset="0"/>
                <a:ea typeface="ADLaM Display" panose="02000000000000000000" pitchFamily="2" charset="0"/>
              </a:rPr>
              <a:t>time.sleep</a:t>
            </a:r>
            <a:r>
              <a:rPr lang="en-US" sz="3600" b="1" dirty="0">
                <a:latin typeface="ADLaM Display" panose="02000000000000000000" pitchFamily="2" charset="0"/>
                <a:ea typeface="ADLaM Display" panose="02000000000000000000" pitchFamily="2" charset="0"/>
              </a:rPr>
              <a:t>(1)
    </a:t>
            </a:r>
            <a:r>
              <a:rPr lang="en-US" sz="3600" b="1" dirty="0" err="1">
                <a:latin typeface="ADLaM Display" panose="02000000000000000000" pitchFamily="2" charset="0"/>
                <a:ea typeface="ADLaM Display" panose="02000000000000000000" pitchFamily="2" charset="0"/>
              </a:rPr>
              <a:t>elapsed_sec</a:t>
            </a:r>
            <a:r>
              <a:rPr lang="en-US" sz="3600" b="1" dirty="0">
                <a:latin typeface="ADLaM Display" panose="02000000000000000000" pitchFamily="2" charset="0"/>
                <a:ea typeface="ADLaM Display" panose="02000000000000000000" pitchFamily="2" charset="0"/>
              </a:rPr>
              <a:t> += 1
    if </a:t>
            </a:r>
            <a:r>
              <a:rPr lang="en-US" sz="3600" b="1" dirty="0" err="1">
                <a:latin typeface="ADLaM Display" panose="02000000000000000000" pitchFamily="2" charset="0"/>
                <a:ea typeface="ADLaM Display" panose="02000000000000000000" pitchFamily="2" charset="0"/>
              </a:rPr>
              <a:t>elapsed_sec</a:t>
            </a:r>
            <a:r>
              <a:rPr lang="en-US" sz="3600" b="1" dirty="0">
                <a:latin typeface="ADLaM Display" panose="02000000000000000000" pitchFamily="2" charset="0"/>
                <a:ea typeface="ADLaM Display" panose="02000000000000000000" pitchFamily="2" charset="0"/>
              </a:rPr>
              <a:t> &gt; 10:
        </a:t>
            </a:r>
            <a:r>
              <a:rPr lang="en-US" sz="3600" b="1" dirty="0" err="1">
                <a:latin typeface="ADLaM Display" panose="02000000000000000000" pitchFamily="2" charset="0"/>
                <a:ea typeface="ADLaM Display" panose="02000000000000000000" pitchFamily="2" charset="0"/>
              </a:rPr>
              <a:t>elapsed_sec</a:t>
            </a:r>
            <a:r>
              <a:rPr lang="en-US" sz="3600" b="1" dirty="0">
                <a:latin typeface="ADLaM Display" panose="02000000000000000000" pitchFamily="2" charset="0"/>
                <a:ea typeface="ADLaM Display" panose="02000000000000000000" pitchFamily="2" charset="0"/>
              </a:rPr>
              <a:t> = 0
        print(
            “**** Baseline values: eCO2 = 0x%x, TVOC = 0x%x”
            % (sgp30.baseline_eCO2, sgp30.baseline_TVOC)
        )</a:t>
            </a:r>
          </a:p>
          <a:p>
            <a:endParaRPr lang="en-US" dirty="0">
              <a:latin typeface="ADLaM Display" panose="02000000000000000000" pitchFamily="2" charset="0"/>
              <a:ea typeface="ADLaM Display" panose="02000000000000000000" pitchFamily="2" charset="0"/>
            </a:endParaRPr>
          </a:p>
        </p:txBody>
      </p:sp>
      <p:sp>
        <p:nvSpPr>
          <p:cNvPr id="4" name="Half Frame 3">
            <a:extLst>
              <a:ext uri="{FF2B5EF4-FFF2-40B4-BE49-F238E27FC236}">
                <a16:creationId xmlns:a16="http://schemas.microsoft.com/office/drawing/2014/main" id="{577DF978-934D-C56D-22DC-54B50D2C94C0}"/>
              </a:ext>
            </a:extLst>
          </p:cNvPr>
          <p:cNvSpPr/>
          <p:nvPr/>
        </p:nvSpPr>
        <p:spPr>
          <a:xfrm rot="10800000">
            <a:off x="2171209" y="29437"/>
            <a:ext cx="830518" cy="962007"/>
          </a:xfrm>
          <a:prstGeom prst="halfFrame">
            <a:avLst>
              <a:gd name="adj1" fmla="val 17114"/>
              <a:gd name="adj2" fmla="val 1322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a:extLst>
              <a:ext uri="{FF2B5EF4-FFF2-40B4-BE49-F238E27FC236}">
                <a16:creationId xmlns:a16="http://schemas.microsoft.com/office/drawing/2014/main" id="{3243F5C5-FCA4-1D48-C159-77CDAFE9ABF0}"/>
              </a:ext>
            </a:extLst>
          </p:cNvPr>
          <p:cNvSpPr/>
          <p:nvPr/>
        </p:nvSpPr>
        <p:spPr>
          <a:xfrm>
            <a:off x="174864" y="81803"/>
            <a:ext cx="830518" cy="962007"/>
          </a:xfrm>
          <a:prstGeom prst="halfFrame">
            <a:avLst>
              <a:gd name="adj1" fmla="val 17114"/>
              <a:gd name="adj2" fmla="val 1322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E9F39B30-0785-6C9C-B3CC-85D7D344400D}"/>
              </a:ext>
            </a:extLst>
          </p:cNvPr>
          <p:cNvPicPr>
            <a:picLocks noChangeAspect="1"/>
          </p:cNvPicPr>
          <p:nvPr/>
        </p:nvPicPr>
        <p:blipFill rotWithShape="1">
          <a:blip r:embed="rId2">
            <a:extLst>
              <a:ext uri="{28A0092B-C50C-407E-A947-70E740481C1C}">
                <a14:useLocalDpi xmlns:a14="http://schemas.microsoft.com/office/drawing/2010/main" val="0"/>
              </a:ext>
            </a:extLst>
          </a:blip>
          <a:srcRect l="19390" t="16402" r="17332" b="20225"/>
          <a:stretch/>
        </p:blipFill>
        <p:spPr>
          <a:xfrm>
            <a:off x="8542468" y="3429000"/>
            <a:ext cx="3428852" cy="3434029"/>
          </a:xfrm>
          <a:prstGeom prst="rect">
            <a:avLst/>
          </a:prstGeom>
        </p:spPr>
      </p:pic>
    </p:spTree>
    <p:extLst>
      <p:ext uri="{BB962C8B-B14F-4D97-AF65-F5344CB8AC3E}">
        <p14:creationId xmlns:p14="http://schemas.microsoft.com/office/powerpoint/2010/main" val="1933575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Public Transport Optimization </vt:lpstr>
      <vt:lpstr>Sensor and its Features</vt:lpstr>
      <vt:lpstr>Main Sensor in intelligent Transport system</vt:lpstr>
      <vt:lpstr>Python Code For Sensors used in Transport.</vt:lpstr>
      <vt:lpstr>Gas Sensor: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 </dc:title>
  <dc:creator>M. Jegathes</dc:creator>
  <cp:lastModifiedBy>M. Jegathes</cp:lastModifiedBy>
  <cp:revision>1</cp:revision>
  <dcterms:created xsi:type="dcterms:W3CDTF">2023-10-17T14:15:02Z</dcterms:created>
  <dcterms:modified xsi:type="dcterms:W3CDTF">2023-10-17T15:20:11Z</dcterms:modified>
</cp:coreProperties>
</file>