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8" r:id="rId3"/>
    <p:sldId id="270" r:id="rId4"/>
    <p:sldId id="269" r:id="rId5"/>
    <p:sldId id="258" r:id="rId6"/>
    <p:sldId id="257" r:id="rId7"/>
    <p:sldId id="264" r:id="rId8"/>
    <p:sldId id="266" r:id="rId9"/>
    <p:sldId id="267" r:id="rId10"/>
    <p:sldId id="263" r:id="rId11"/>
    <p:sldId id="265" r:id="rId12"/>
    <p:sldId id="260" r:id="rId13"/>
    <p:sldId id="261" r:id="rId14"/>
    <p:sldId id="262" r:id="rId15"/>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055D2-0FDD-4096-B75F-34D32F857040}" v="117" dt="2018-07-31T03:55:50.8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49" autoAdjust="0"/>
    <p:restoredTop sz="95700" autoAdjust="0"/>
  </p:normalViewPr>
  <p:slideViewPr>
    <p:cSldViewPr snapToGrid="0">
      <p:cViewPr varScale="1">
        <p:scale>
          <a:sx n="72" d="100"/>
          <a:sy n="72" d="100"/>
        </p:scale>
        <p:origin x="77" y="605"/>
      </p:cViewPr>
      <p:guideLst/>
    </p:cSldViewPr>
  </p:slideViewPr>
  <p:outlineViewPr>
    <p:cViewPr>
      <p:scale>
        <a:sx n="33" d="100"/>
        <a:sy n="33" d="100"/>
      </p:scale>
      <p:origin x="0" y="-3624"/>
    </p:cViewPr>
  </p:outlineViewPr>
  <p:notesTextViewPr>
    <p:cViewPr>
      <p:scale>
        <a:sx n="1" d="1"/>
        <a:sy n="1" d="1"/>
      </p:scale>
      <p:origin x="0" y="0"/>
    </p:cViewPr>
  </p:notesTextViewPr>
  <p:notesViewPr>
    <p:cSldViewPr snapToGrid="0">
      <p:cViewPr varScale="1">
        <p:scale>
          <a:sx n="85" d="100"/>
          <a:sy n="85" d="100"/>
        </p:scale>
        <p:origin x="205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akar Karlapalem" userId="06492a437841ea42" providerId="LiveId" clId="{3E7055D2-0FDD-4096-B75F-34D32F857040}"/>
    <pc:docChg chg="custSel modSld">
      <pc:chgData name="Kamalakar Karlapalem" userId="06492a437841ea42" providerId="LiveId" clId="{3E7055D2-0FDD-4096-B75F-34D32F857040}" dt="2018-07-31T03:55:50.842" v="313" actId="20577"/>
      <pc:docMkLst>
        <pc:docMk/>
      </pc:docMkLst>
      <pc:sldChg chg="modSp">
        <pc:chgData name="Kamalakar Karlapalem" userId="06492a437841ea42" providerId="LiveId" clId="{3E7055D2-0FDD-4096-B75F-34D32F857040}" dt="2018-07-31T03:55:50.842" v="313" actId="20577"/>
        <pc:sldMkLst>
          <pc:docMk/>
          <pc:sldMk cId="2592106203" sldId="268"/>
        </pc:sldMkLst>
        <pc:spChg chg="mod">
          <ac:chgData name="Kamalakar Karlapalem" userId="06492a437841ea42" providerId="LiveId" clId="{3E7055D2-0FDD-4096-B75F-34D32F857040}" dt="2018-07-31T03:55:50.842" v="313" actId="20577"/>
          <ac:spMkLst>
            <pc:docMk/>
            <pc:sldMk cId="2592106203" sldId="268"/>
            <ac:spMk id="3" creationId="{B0297054-2160-3345-B5BC-7B9EACE48BF9}"/>
          </ac:spMkLst>
        </pc:spChg>
      </pc:sldChg>
      <pc:sldChg chg="modSp">
        <pc:chgData name="Kamalakar Karlapalem" userId="06492a437841ea42" providerId="LiveId" clId="{3E7055D2-0FDD-4096-B75F-34D32F857040}" dt="2018-07-31T03:50:38.198" v="84" actId="20577"/>
        <pc:sldMkLst>
          <pc:docMk/>
          <pc:sldMk cId="3564678807" sldId="269"/>
        </pc:sldMkLst>
        <pc:spChg chg="mod">
          <ac:chgData name="Kamalakar Karlapalem" userId="06492a437841ea42" providerId="LiveId" clId="{3E7055D2-0FDD-4096-B75F-34D32F857040}" dt="2018-07-31T03:50:38.198" v="84" actId="20577"/>
          <ac:spMkLst>
            <pc:docMk/>
            <pc:sldMk cId="3564678807" sldId="269"/>
            <ac:spMk id="3" creationId="{FE997CED-9CC3-EC48-AC50-E84820B9E8E5}"/>
          </ac:spMkLst>
        </pc:spChg>
      </pc:sldChg>
      <pc:sldChg chg="modSp">
        <pc:chgData name="Kamalakar Karlapalem" userId="06492a437841ea42" providerId="LiveId" clId="{3E7055D2-0FDD-4096-B75F-34D32F857040}" dt="2018-07-31T03:55:22.536" v="281" actId="20577"/>
        <pc:sldMkLst>
          <pc:docMk/>
          <pc:sldMk cId="662936783" sldId="270"/>
        </pc:sldMkLst>
        <pc:spChg chg="mod">
          <ac:chgData name="Kamalakar Karlapalem" userId="06492a437841ea42" providerId="LiveId" clId="{3E7055D2-0FDD-4096-B75F-34D32F857040}" dt="2018-07-31T03:55:22.536" v="281" actId="20577"/>
          <ac:spMkLst>
            <pc:docMk/>
            <pc:sldMk cId="662936783" sldId="270"/>
            <ac:spMk id="3" creationId="{2C885008-47EA-B94B-95C6-58B17BBAAA8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37AF28-C9C4-4536-82D2-76718586DD57}"/>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2C555B-969E-4579-B90E-6EDC444BCAD6}"/>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1235D92A-5AA5-4D84-9E20-7D0E8477D24A}" type="datetimeFigureOut">
              <a:rPr lang="en-US" smtClean="0"/>
              <a:t>7/31/2018</a:t>
            </a:fld>
            <a:endParaRPr lang="en-US"/>
          </a:p>
        </p:txBody>
      </p:sp>
      <p:sp>
        <p:nvSpPr>
          <p:cNvPr id="4" name="Footer Placeholder 3">
            <a:extLst>
              <a:ext uri="{FF2B5EF4-FFF2-40B4-BE49-F238E27FC236}">
                <a16:creationId xmlns:a16="http://schemas.microsoft.com/office/drawing/2014/main" id="{48259EC6-40D2-4F2D-A697-A22A200E3C11}"/>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00F3404-5D18-4666-8863-0493813F3680}"/>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AB1614B5-E95B-463D-9B3C-D5FCFAE335C5}" type="slidenum">
              <a:rPr lang="en-US" smtClean="0"/>
              <a:t>‹#›</a:t>
            </a:fld>
            <a:endParaRPr lang="en-US"/>
          </a:p>
        </p:txBody>
      </p:sp>
    </p:spTree>
    <p:extLst>
      <p:ext uri="{BB962C8B-B14F-4D97-AF65-F5344CB8AC3E}">
        <p14:creationId xmlns:p14="http://schemas.microsoft.com/office/powerpoint/2010/main" val="2402155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ECB4130-D394-43AB-B9DC-836B9C2C9F32}" type="datetimeFigureOut">
              <a:rPr lang="en-US" smtClean="0"/>
              <a:t>7/31/2018</a:t>
            </a:fld>
            <a:endParaRPr lang="en-US"/>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7EB70EEF-FB45-400A-AAF8-E732829B6161}" type="slidenum">
              <a:rPr lang="en-US" smtClean="0"/>
              <a:t>‹#›</a:t>
            </a:fld>
            <a:endParaRPr lang="en-US"/>
          </a:p>
        </p:txBody>
      </p:sp>
    </p:spTree>
    <p:extLst>
      <p:ext uri="{BB962C8B-B14F-4D97-AF65-F5344CB8AC3E}">
        <p14:creationId xmlns:p14="http://schemas.microsoft.com/office/powerpoint/2010/main" val="192222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means any aspect of real or imaginary world. Say, from games to </a:t>
            </a:r>
            <a:r>
              <a:rPr lang="en-US" dirty="0" err="1"/>
              <a:t>cern</a:t>
            </a:r>
            <a:r>
              <a:rPr lang="en-US" dirty="0"/>
              <a:t> experiments to astronomical observations</a:t>
            </a:r>
          </a:p>
        </p:txBody>
      </p:sp>
      <p:sp>
        <p:nvSpPr>
          <p:cNvPr id="4" name="Slide Number Placeholder 3"/>
          <p:cNvSpPr>
            <a:spLocks noGrp="1"/>
          </p:cNvSpPr>
          <p:nvPr>
            <p:ph type="sldNum" sz="quarter" idx="10"/>
          </p:nvPr>
        </p:nvSpPr>
        <p:spPr/>
        <p:txBody>
          <a:bodyPr/>
          <a:lstStyle/>
          <a:p>
            <a:fld id="{7EB70EEF-FB45-400A-AAF8-E732829B6161}" type="slidenum">
              <a:rPr lang="en-US" smtClean="0"/>
              <a:t>5</a:t>
            </a:fld>
            <a:endParaRPr lang="en-US"/>
          </a:p>
        </p:txBody>
      </p:sp>
    </p:spTree>
    <p:extLst>
      <p:ext uri="{BB962C8B-B14F-4D97-AF65-F5344CB8AC3E}">
        <p14:creationId xmlns:p14="http://schemas.microsoft.com/office/powerpoint/2010/main" val="4072864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IIIT environment</a:t>
            </a:r>
            <a:r>
              <a:rPr lang="en-US" baseline="0" dirty="0"/>
              <a:t> – squirrels – do we need the data about squirrels or students in IIIT database.</a:t>
            </a:r>
            <a:endParaRPr lang="en-US" dirty="0"/>
          </a:p>
        </p:txBody>
      </p:sp>
      <p:sp>
        <p:nvSpPr>
          <p:cNvPr id="4" name="Slide Number Placeholder 3"/>
          <p:cNvSpPr>
            <a:spLocks noGrp="1"/>
          </p:cNvSpPr>
          <p:nvPr>
            <p:ph type="sldNum" sz="quarter" idx="10"/>
          </p:nvPr>
        </p:nvSpPr>
        <p:spPr/>
        <p:txBody>
          <a:bodyPr/>
          <a:lstStyle/>
          <a:p>
            <a:fld id="{7EB70EEF-FB45-400A-AAF8-E732829B6161}" type="slidenum">
              <a:rPr lang="en-US" smtClean="0"/>
              <a:t>6</a:t>
            </a:fld>
            <a:endParaRPr lang="en-US"/>
          </a:p>
        </p:txBody>
      </p:sp>
    </p:spTree>
    <p:extLst>
      <p:ext uri="{BB962C8B-B14F-4D97-AF65-F5344CB8AC3E}">
        <p14:creationId xmlns:p14="http://schemas.microsoft.com/office/powerpoint/2010/main" val="305371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70EEF-FB45-400A-AAF8-E732829B6161}" type="slidenum">
              <a:rPr lang="en-US" smtClean="0"/>
              <a:t>13</a:t>
            </a:fld>
            <a:endParaRPr lang="en-US"/>
          </a:p>
        </p:txBody>
      </p:sp>
    </p:spTree>
    <p:extLst>
      <p:ext uri="{BB962C8B-B14F-4D97-AF65-F5344CB8AC3E}">
        <p14:creationId xmlns:p14="http://schemas.microsoft.com/office/powerpoint/2010/main" val="159730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70EEF-FB45-400A-AAF8-E732829B6161}" type="slidenum">
              <a:rPr lang="en-US" smtClean="0"/>
              <a:t>14</a:t>
            </a:fld>
            <a:endParaRPr lang="en-US"/>
          </a:p>
        </p:txBody>
      </p:sp>
    </p:spTree>
    <p:extLst>
      <p:ext uri="{BB962C8B-B14F-4D97-AF65-F5344CB8AC3E}">
        <p14:creationId xmlns:p14="http://schemas.microsoft.com/office/powerpoint/2010/main" val="3865563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15E942-6AAD-46E8-88C0-0737BFAE37B1}"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41AD2-9EDE-4AF9-A0D2-22BE2D2B942A}" type="slidenum">
              <a:rPr lang="en-US" smtClean="0"/>
              <a:t>‹#›</a:t>
            </a:fld>
            <a:endParaRPr lang="en-US"/>
          </a:p>
        </p:txBody>
      </p:sp>
    </p:spTree>
    <p:extLst>
      <p:ext uri="{BB962C8B-B14F-4D97-AF65-F5344CB8AC3E}">
        <p14:creationId xmlns:p14="http://schemas.microsoft.com/office/powerpoint/2010/main" val="124864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Dubai" panose="020B0503030403030204" pitchFamily="34" charset="-78"/>
                <a:cs typeface="Dubai" panose="020B0503030403030204" pitchFamily="34" charset="-78"/>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Dubai" panose="020B0503030403030204" pitchFamily="34" charset="-78"/>
                <a:cs typeface="Dubai" panose="020B0503030403030204" pitchFamily="34" charset="-78"/>
              </a:defRPr>
            </a:lvl1pPr>
            <a:lvl2pPr>
              <a:defRPr>
                <a:latin typeface="Dubai" panose="020B0503030403030204" pitchFamily="34" charset="-78"/>
                <a:cs typeface="Dubai" panose="020B0503030403030204" pitchFamily="34" charset="-78"/>
              </a:defRPr>
            </a:lvl2pPr>
            <a:lvl3pPr>
              <a:defRPr>
                <a:latin typeface="Dubai" panose="020B0503030403030204" pitchFamily="34" charset="-78"/>
                <a:cs typeface="Dubai" panose="020B0503030403030204" pitchFamily="34" charset="-78"/>
              </a:defRPr>
            </a:lvl3pPr>
            <a:lvl4pPr>
              <a:defRPr>
                <a:latin typeface="Dubai" panose="020B0503030403030204" pitchFamily="34" charset="-78"/>
                <a:cs typeface="Dubai" panose="020B0503030403030204" pitchFamily="34" charset="-78"/>
              </a:defRPr>
            </a:lvl4pPr>
            <a:lvl5pPr>
              <a:defRPr>
                <a:latin typeface="Dubai" panose="020B0503030403030204" pitchFamily="34" charset="-78"/>
                <a:cs typeface="Dubai" panose="020B050303040303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7/31/2018</a:t>
            </a:fld>
            <a:endParaRPr lang="en-US"/>
          </a:p>
        </p:txBody>
      </p:sp>
      <p:sp>
        <p:nvSpPr>
          <p:cNvPr id="5" name="Footer Placeholder 4"/>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6" name="Slide Number Placeholder 5"/>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142184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Dubai" panose="020B0503030403030204" pitchFamily="34" charset="-78"/>
                <a:cs typeface="Dubai" panose="020B0503030403030204" pitchFamily="34" charset="-78"/>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Dubai" panose="020B0503030403030204" pitchFamily="34" charset="-78"/>
                <a:cs typeface="Dubai" panose="020B0503030403030204" pitchFamily="34" charset="-78"/>
              </a:defRPr>
            </a:lvl1pPr>
            <a:lvl2pPr>
              <a:defRPr>
                <a:latin typeface="Dubai" panose="020B0503030403030204" pitchFamily="34" charset="-78"/>
                <a:cs typeface="Dubai" panose="020B0503030403030204" pitchFamily="34" charset="-78"/>
              </a:defRPr>
            </a:lvl2pPr>
            <a:lvl3pPr>
              <a:defRPr>
                <a:latin typeface="Dubai" panose="020B0503030403030204" pitchFamily="34" charset="-78"/>
                <a:cs typeface="Dubai" panose="020B0503030403030204" pitchFamily="34" charset="-78"/>
              </a:defRPr>
            </a:lvl3pPr>
            <a:lvl4pPr>
              <a:defRPr>
                <a:latin typeface="Dubai" panose="020B0503030403030204" pitchFamily="34" charset="-78"/>
                <a:cs typeface="Dubai" panose="020B0503030403030204" pitchFamily="34" charset="-78"/>
              </a:defRPr>
            </a:lvl4pPr>
            <a:lvl5pPr>
              <a:defRPr>
                <a:latin typeface="Dubai" panose="020B0503030403030204" pitchFamily="34" charset="-78"/>
                <a:cs typeface="Dubai" panose="020B050303040303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7/31/2018</a:t>
            </a:fld>
            <a:endParaRPr lang="en-US"/>
          </a:p>
        </p:txBody>
      </p:sp>
      <p:sp>
        <p:nvSpPr>
          <p:cNvPr id="5" name="Footer Placeholder 4"/>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6" name="Slide Number Placeholder 5"/>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209283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Dubai" panose="020B0503030403030204" pitchFamily="34" charset="-78"/>
                <a:cs typeface="Dubai" panose="020B0503030403030204" pitchFamily="34" charset="-78"/>
              </a:defRPr>
            </a:lvl1pPr>
          </a:lstStyle>
          <a:p>
            <a:r>
              <a:rPr lang="en-US"/>
              <a:t>Click to edit Master title style</a:t>
            </a:r>
          </a:p>
        </p:txBody>
      </p:sp>
      <p:sp>
        <p:nvSpPr>
          <p:cNvPr id="3" name="Content Placeholder 2"/>
          <p:cNvSpPr>
            <a:spLocks noGrp="1"/>
          </p:cNvSpPr>
          <p:nvPr>
            <p:ph idx="1"/>
          </p:nvPr>
        </p:nvSpPr>
        <p:spPr/>
        <p:txBody>
          <a:bodyPr/>
          <a:lstStyle>
            <a:lvl1pPr>
              <a:defRPr>
                <a:latin typeface="Dubai" panose="020B0503030403030204" pitchFamily="34" charset="-78"/>
                <a:cs typeface="Dubai" panose="020B0503030403030204" pitchFamily="34" charset="-78"/>
              </a:defRPr>
            </a:lvl1pPr>
            <a:lvl2pPr>
              <a:defRPr>
                <a:latin typeface="Dubai" panose="020B0503030403030204" pitchFamily="34" charset="-78"/>
                <a:cs typeface="Dubai" panose="020B0503030403030204" pitchFamily="34" charset="-78"/>
              </a:defRPr>
            </a:lvl2pPr>
            <a:lvl3pPr>
              <a:defRPr>
                <a:latin typeface="Dubai" panose="020B0503030403030204" pitchFamily="34" charset="-78"/>
                <a:cs typeface="Dubai" panose="020B0503030403030204" pitchFamily="34" charset="-78"/>
              </a:defRPr>
            </a:lvl3pPr>
            <a:lvl4pPr>
              <a:defRPr>
                <a:latin typeface="Dubai" panose="020B0503030403030204" pitchFamily="34" charset="-78"/>
                <a:cs typeface="Dubai" panose="020B0503030403030204" pitchFamily="34" charset="-78"/>
              </a:defRPr>
            </a:lvl4pPr>
            <a:lvl5pPr>
              <a:defRPr>
                <a:latin typeface="Dubai" panose="020B0503030403030204" pitchFamily="34" charset="-78"/>
                <a:cs typeface="Dubai" panose="020B050303040303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7/31/2018</a:t>
            </a:fld>
            <a:endParaRPr lang="en-US"/>
          </a:p>
        </p:txBody>
      </p:sp>
      <p:sp>
        <p:nvSpPr>
          <p:cNvPr id="5" name="Footer Placeholder 4"/>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6" name="Slide Number Placeholder 5"/>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3294075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Dubai" panose="020B0503030403030204" pitchFamily="34" charset="-78"/>
                <a:cs typeface="Dubai" panose="020B0503030403030204" pitchFamily="34" charset="-78"/>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Dubai" panose="020B0503030403030204" pitchFamily="34" charset="-78"/>
                <a:cs typeface="Dubai" panose="020B0503030403030204" pitchFamily="34" charset="-7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7/31/2018</a:t>
            </a:fld>
            <a:endParaRPr lang="en-US"/>
          </a:p>
        </p:txBody>
      </p:sp>
      <p:sp>
        <p:nvSpPr>
          <p:cNvPr id="5" name="Footer Placeholder 4"/>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6" name="Slide Number Placeholder 5"/>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141463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Dubai" panose="020B0503030403030204" pitchFamily="34" charset="-78"/>
                <a:cs typeface="Dubai" panose="020B0503030403030204" pitchFamily="34" charset="-78"/>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Dubai" panose="020B0503030403030204" pitchFamily="34" charset="-78"/>
                <a:cs typeface="Dubai" panose="020B0503030403030204" pitchFamily="34" charset="-78"/>
              </a:defRPr>
            </a:lvl1pPr>
            <a:lvl2pPr>
              <a:defRPr>
                <a:latin typeface="Dubai" panose="020B0503030403030204" pitchFamily="34" charset="-78"/>
                <a:cs typeface="Dubai" panose="020B0503030403030204" pitchFamily="34" charset="-78"/>
              </a:defRPr>
            </a:lvl2pPr>
            <a:lvl3pPr>
              <a:defRPr>
                <a:latin typeface="Dubai" panose="020B0503030403030204" pitchFamily="34" charset="-78"/>
                <a:cs typeface="Dubai" panose="020B0503030403030204" pitchFamily="34" charset="-78"/>
              </a:defRPr>
            </a:lvl3pPr>
            <a:lvl4pPr>
              <a:defRPr>
                <a:latin typeface="Dubai" panose="020B0503030403030204" pitchFamily="34" charset="-78"/>
                <a:cs typeface="Dubai" panose="020B0503030403030204" pitchFamily="34" charset="-78"/>
              </a:defRPr>
            </a:lvl4pPr>
            <a:lvl5pPr>
              <a:defRPr>
                <a:latin typeface="Dubai" panose="020B0503030403030204" pitchFamily="34" charset="-78"/>
                <a:cs typeface="Dubai" panose="020B050303040303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Dubai" panose="020B0503030403030204" pitchFamily="34" charset="-78"/>
                <a:cs typeface="Dubai" panose="020B0503030403030204" pitchFamily="34" charset="-78"/>
              </a:defRPr>
            </a:lvl1pPr>
            <a:lvl2pPr>
              <a:defRPr>
                <a:latin typeface="Dubai" panose="020B0503030403030204" pitchFamily="34" charset="-78"/>
                <a:cs typeface="Dubai" panose="020B0503030403030204" pitchFamily="34" charset="-78"/>
              </a:defRPr>
            </a:lvl2pPr>
            <a:lvl3pPr>
              <a:defRPr>
                <a:latin typeface="Dubai" panose="020B0503030403030204" pitchFamily="34" charset="-78"/>
                <a:cs typeface="Dubai" panose="020B0503030403030204" pitchFamily="34" charset="-78"/>
              </a:defRPr>
            </a:lvl3pPr>
            <a:lvl4pPr>
              <a:defRPr>
                <a:latin typeface="Dubai" panose="020B0503030403030204" pitchFamily="34" charset="-78"/>
                <a:cs typeface="Dubai" panose="020B0503030403030204" pitchFamily="34" charset="-78"/>
              </a:defRPr>
            </a:lvl4pPr>
            <a:lvl5pPr>
              <a:defRPr>
                <a:latin typeface="Dubai" panose="020B0503030403030204" pitchFamily="34" charset="-78"/>
                <a:cs typeface="Dubai" panose="020B050303040303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7/31/2018</a:t>
            </a:fld>
            <a:endParaRPr lang="en-US"/>
          </a:p>
        </p:txBody>
      </p:sp>
      <p:sp>
        <p:nvSpPr>
          <p:cNvPr id="6" name="Footer Placeholder 5"/>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7" name="Slide Number Placeholder 6"/>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340422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Dubai" panose="020B0503030403030204" pitchFamily="34" charset="-78"/>
                <a:cs typeface="Dubai" panose="020B0503030403030204" pitchFamily="34" charset="-78"/>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Dubai" panose="020B0503030403030204" pitchFamily="34" charset="-78"/>
                <a:cs typeface="Dubai" panose="020B0503030403030204" pitchFamily="34"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Dubai" panose="020B0503030403030204" pitchFamily="34" charset="-78"/>
                <a:cs typeface="Dubai" panose="020B0503030403030204" pitchFamily="34" charset="-78"/>
              </a:defRPr>
            </a:lvl1pPr>
            <a:lvl2pPr>
              <a:defRPr>
                <a:latin typeface="Dubai" panose="020B0503030403030204" pitchFamily="34" charset="-78"/>
                <a:cs typeface="Dubai" panose="020B0503030403030204" pitchFamily="34" charset="-78"/>
              </a:defRPr>
            </a:lvl2pPr>
            <a:lvl3pPr>
              <a:defRPr>
                <a:latin typeface="Dubai" panose="020B0503030403030204" pitchFamily="34" charset="-78"/>
                <a:cs typeface="Dubai" panose="020B0503030403030204" pitchFamily="34" charset="-78"/>
              </a:defRPr>
            </a:lvl3pPr>
            <a:lvl4pPr>
              <a:defRPr>
                <a:latin typeface="Dubai" panose="020B0503030403030204" pitchFamily="34" charset="-78"/>
                <a:cs typeface="Dubai" panose="020B0503030403030204" pitchFamily="34" charset="-78"/>
              </a:defRPr>
            </a:lvl4pPr>
            <a:lvl5pPr>
              <a:defRPr>
                <a:latin typeface="Dubai" panose="020B0503030403030204" pitchFamily="34" charset="-78"/>
                <a:cs typeface="Dubai" panose="020B050303040303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Dubai" panose="020B0503030403030204" pitchFamily="34" charset="-78"/>
                <a:cs typeface="Dubai" panose="020B0503030403030204" pitchFamily="34"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Dubai" panose="020B0503030403030204" pitchFamily="34" charset="-78"/>
                <a:cs typeface="Dubai" panose="020B0503030403030204" pitchFamily="34" charset="-78"/>
              </a:defRPr>
            </a:lvl1pPr>
            <a:lvl2pPr>
              <a:defRPr>
                <a:latin typeface="Dubai" panose="020B0503030403030204" pitchFamily="34" charset="-78"/>
                <a:cs typeface="Dubai" panose="020B0503030403030204" pitchFamily="34" charset="-78"/>
              </a:defRPr>
            </a:lvl2pPr>
            <a:lvl3pPr>
              <a:defRPr>
                <a:latin typeface="Dubai" panose="020B0503030403030204" pitchFamily="34" charset="-78"/>
                <a:cs typeface="Dubai" panose="020B0503030403030204" pitchFamily="34" charset="-78"/>
              </a:defRPr>
            </a:lvl3pPr>
            <a:lvl4pPr>
              <a:defRPr>
                <a:latin typeface="Dubai" panose="020B0503030403030204" pitchFamily="34" charset="-78"/>
                <a:cs typeface="Dubai" panose="020B0503030403030204" pitchFamily="34" charset="-78"/>
              </a:defRPr>
            </a:lvl4pPr>
            <a:lvl5pPr>
              <a:defRPr>
                <a:latin typeface="Dubai" panose="020B0503030403030204" pitchFamily="34" charset="-78"/>
                <a:cs typeface="Dubai" panose="020B050303040303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7/31/2018</a:t>
            </a:fld>
            <a:endParaRPr lang="en-US"/>
          </a:p>
        </p:txBody>
      </p:sp>
      <p:sp>
        <p:nvSpPr>
          <p:cNvPr id="8" name="Footer Placeholder 7"/>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9" name="Slide Number Placeholder 8"/>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2907099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Dubai" panose="020B0503030403030204" pitchFamily="34" charset="-78"/>
                <a:cs typeface="Dubai" panose="020B0503030403030204" pitchFamily="34" charset="-78"/>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7/31/2018</a:t>
            </a:fld>
            <a:endParaRPr lang="en-US"/>
          </a:p>
        </p:txBody>
      </p:sp>
      <p:sp>
        <p:nvSpPr>
          <p:cNvPr id="4" name="Footer Placeholder 3"/>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5" name="Slide Number Placeholder 4"/>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107403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7/31/2018</a:t>
            </a:fld>
            <a:endParaRPr lang="en-US"/>
          </a:p>
        </p:txBody>
      </p:sp>
      <p:sp>
        <p:nvSpPr>
          <p:cNvPr id="3" name="Footer Placeholder 2"/>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4" name="Slide Number Placeholder 3"/>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102844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Dubai" panose="020B0503030403030204" pitchFamily="34" charset="-78"/>
                <a:cs typeface="Dubai" panose="020B0503030403030204" pitchFamily="34" charset="-78"/>
              </a:defRPr>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Dubai" panose="020B0503030403030204" pitchFamily="34" charset="-78"/>
                <a:cs typeface="Dubai" panose="020B0503030403030204" pitchFamily="34" charset="-78"/>
              </a:defRPr>
            </a:lvl1pPr>
            <a:lvl2pPr>
              <a:defRPr sz="2800">
                <a:latin typeface="Dubai" panose="020B0503030403030204" pitchFamily="34" charset="-78"/>
                <a:cs typeface="Dubai" panose="020B0503030403030204" pitchFamily="34" charset="-78"/>
              </a:defRPr>
            </a:lvl2pPr>
            <a:lvl3pPr>
              <a:defRPr sz="2400">
                <a:latin typeface="Dubai" panose="020B0503030403030204" pitchFamily="34" charset="-78"/>
                <a:cs typeface="Dubai" panose="020B0503030403030204" pitchFamily="34" charset="-78"/>
              </a:defRPr>
            </a:lvl3pPr>
            <a:lvl4pPr>
              <a:defRPr sz="2000">
                <a:latin typeface="Dubai" panose="020B0503030403030204" pitchFamily="34" charset="-78"/>
                <a:cs typeface="Dubai" panose="020B0503030403030204" pitchFamily="34" charset="-78"/>
              </a:defRPr>
            </a:lvl4pPr>
            <a:lvl5pPr>
              <a:defRPr sz="2000">
                <a:latin typeface="Dubai" panose="020B0503030403030204" pitchFamily="34" charset="-78"/>
                <a:cs typeface="Dubai" panose="020B0503030403030204" pitchFamily="34" charset="-78"/>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Dubai" panose="020B0503030403030204" pitchFamily="34" charset="-78"/>
                <a:cs typeface="Dubai" panose="020B050303040303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7/31/2018</a:t>
            </a:fld>
            <a:endParaRPr lang="en-US"/>
          </a:p>
        </p:txBody>
      </p:sp>
      <p:sp>
        <p:nvSpPr>
          <p:cNvPr id="6" name="Footer Placeholder 5"/>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7" name="Slide Number Placeholder 6"/>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157962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Dubai" panose="020B0503030403030204" pitchFamily="34" charset="-78"/>
                <a:cs typeface="Dubai" panose="020B0503030403030204" pitchFamily="34" charset="-78"/>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Dubai" panose="020B0503030403030204" pitchFamily="34" charset="-78"/>
                <a:cs typeface="Dubai" panose="020B0503030403030204" pitchFamily="34" charset="-7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Dubai" panose="020B0503030403030204" pitchFamily="34" charset="-78"/>
                <a:cs typeface="Dubai" panose="020B050303040303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Dubai" panose="020B0503030403030204" pitchFamily="34" charset="-78"/>
                <a:cs typeface="Dubai" panose="020B0503030403030204" pitchFamily="34" charset="-78"/>
              </a:defRPr>
            </a:lvl1pPr>
          </a:lstStyle>
          <a:p>
            <a:fld id="{2D15E942-6AAD-46E8-88C0-0737BFAE37B1}" type="datetimeFigureOut">
              <a:rPr lang="en-US" smtClean="0"/>
              <a:pPr/>
              <a:t>7/31/2018</a:t>
            </a:fld>
            <a:endParaRPr lang="en-US"/>
          </a:p>
        </p:txBody>
      </p:sp>
      <p:sp>
        <p:nvSpPr>
          <p:cNvPr id="6" name="Footer Placeholder 5"/>
          <p:cNvSpPr>
            <a:spLocks noGrp="1"/>
          </p:cNvSpPr>
          <p:nvPr>
            <p:ph type="ftr" sz="quarter" idx="11"/>
          </p:nvPr>
        </p:nvSpPr>
        <p:spPr/>
        <p:txBody>
          <a:bodyPr/>
          <a:lstStyle>
            <a:lvl1pPr>
              <a:defRPr>
                <a:latin typeface="Dubai" panose="020B0503030403030204" pitchFamily="34" charset="-78"/>
                <a:cs typeface="Dubai" panose="020B0503030403030204" pitchFamily="34" charset="-78"/>
              </a:defRPr>
            </a:lvl1pPr>
          </a:lstStyle>
          <a:p>
            <a:endParaRPr lang="en-US"/>
          </a:p>
        </p:txBody>
      </p:sp>
      <p:sp>
        <p:nvSpPr>
          <p:cNvPr id="7" name="Slide Number Placeholder 6"/>
          <p:cNvSpPr>
            <a:spLocks noGrp="1"/>
          </p:cNvSpPr>
          <p:nvPr>
            <p:ph type="sldNum" sz="quarter" idx="12"/>
          </p:nvPr>
        </p:nvSpPr>
        <p:spPr/>
        <p:txBody>
          <a:bodyPr/>
          <a:lstStyle>
            <a:lvl1pPr>
              <a:defRPr>
                <a:latin typeface="Dubai" panose="020B0503030403030204" pitchFamily="34" charset="-78"/>
                <a:cs typeface="Dubai" panose="020B0503030403030204" pitchFamily="34" charset="-78"/>
              </a:defRPr>
            </a:lvl1pPr>
          </a:lstStyle>
          <a:p>
            <a:fld id="{D4B41AD2-9EDE-4AF9-A0D2-22BE2D2B942A}" type="slidenum">
              <a:rPr lang="en-US" smtClean="0"/>
              <a:pPr/>
              <a:t>‹#›</a:t>
            </a:fld>
            <a:endParaRPr lang="en-US"/>
          </a:p>
        </p:txBody>
      </p:sp>
    </p:spTree>
    <p:extLst>
      <p:ext uri="{BB962C8B-B14F-4D97-AF65-F5344CB8AC3E}">
        <p14:creationId xmlns:p14="http://schemas.microsoft.com/office/powerpoint/2010/main" val="24918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5E942-6AAD-46E8-88C0-0737BFAE37B1}" type="datetimeFigureOut">
              <a:rPr lang="en-US" smtClean="0"/>
              <a:t>7/31/2018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41AD2-9EDE-4AF9-A0D2-22BE2D2B942A}" type="slidenum">
              <a:rPr lang="en-US" smtClean="0"/>
              <a:t>‹#›</a:t>
            </a:fld>
            <a:endParaRPr lang="en-US"/>
          </a:p>
        </p:txBody>
      </p:sp>
    </p:spTree>
    <p:extLst>
      <p:ext uri="{BB962C8B-B14F-4D97-AF65-F5344CB8AC3E}">
        <p14:creationId xmlns:p14="http://schemas.microsoft.com/office/powerpoint/2010/main" val="3372060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Dubai" panose="020B0503030403030204" pitchFamily="34" charset="-78"/>
                <a:cs typeface="Dubai" panose="020B0503030403030204" pitchFamily="34" charset="-78"/>
              </a:rPr>
              <a:t>Databases</a:t>
            </a:r>
          </a:p>
        </p:txBody>
      </p:sp>
      <p:sp>
        <p:nvSpPr>
          <p:cNvPr id="3" name="Subtitle 2"/>
          <p:cNvSpPr>
            <a:spLocks noGrp="1"/>
          </p:cNvSpPr>
          <p:nvPr>
            <p:ph type="subTitle" idx="1"/>
          </p:nvPr>
        </p:nvSpPr>
        <p:spPr/>
        <p:txBody>
          <a:bodyPr/>
          <a:lstStyle/>
          <a:p>
            <a:endParaRPr lang="en-US">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41269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 - concepts</a:t>
            </a:r>
          </a:p>
        </p:txBody>
      </p:sp>
      <p:sp>
        <p:nvSpPr>
          <p:cNvPr id="3" name="Content Placeholder 2"/>
          <p:cNvSpPr>
            <a:spLocks noGrp="1"/>
          </p:cNvSpPr>
          <p:nvPr>
            <p:ph idx="1"/>
          </p:nvPr>
        </p:nvSpPr>
        <p:spPr/>
        <p:txBody>
          <a:bodyPr/>
          <a:lstStyle/>
          <a:p>
            <a:r>
              <a:rPr lang="en-US" dirty="0"/>
              <a:t>The information about anything involves various objects (real or virtual) and the data about them. </a:t>
            </a:r>
          </a:p>
          <a:p>
            <a:r>
              <a:rPr lang="en-US" dirty="0"/>
              <a:t>Humanity has been able to organize these objects into </a:t>
            </a:r>
            <a:r>
              <a:rPr lang="en-US" dirty="0">
                <a:solidFill>
                  <a:schemeClr val="accent2">
                    <a:lumMod val="50000"/>
                  </a:schemeClr>
                </a:solidFill>
              </a:rPr>
              <a:t>classes</a:t>
            </a:r>
            <a:r>
              <a:rPr lang="en-US" dirty="0"/>
              <a:t> based on some notion of commonality.</a:t>
            </a:r>
          </a:p>
          <a:p>
            <a:pPr lvl="1"/>
            <a:r>
              <a:rPr lang="en-US" dirty="0">
                <a:solidFill>
                  <a:schemeClr val="accent2">
                    <a:lumMod val="50000"/>
                  </a:schemeClr>
                </a:solidFill>
              </a:rPr>
              <a:t>Classification</a:t>
            </a:r>
            <a:r>
              <a:rPr lang="en-US" dirty="0"/>
              <a:t> is used to describe a set of objects belonging to a class.</a:t>
            </a:r>
          </a:p>
          <a:p>
            <a:pPr lvl="1"/>
            <a:r>
              <a:rPr lang="en-US" dirty="0" err="1">
                <a:solidFill>
                  <a:schemeClr val="accent2">
                    <a:lumMod val="50000"/>
                  </a:schemeClr>
                </a:solidFill>
              </a:rPr>
              <a:t>Subsumption</a:t>
            </a:r>
            <a:r>
              <a:rPr lang="en-US" dirty="0"/>
              <a:t> is used to add a new object into existing classes. A class subsumes the object. In case, no class matches, a new class is determined.</a:t>
            </a:r>
          </a:p>
          <a:p>
            <a:r>
              <a:rPr lang="en-US" dirty="0"/>
              <a:t>The above grouping can be natural (like, taxonomy in biology), or discovered based on data.</a:t>
            </a:r>
          </a:p>
          <a:p>
            <a:endParaRPr lang="en-US" dirty="0"/>
          </a:p>
        </p:txBody>
      </p:sp>
    </p:spTree>
    <p:extLst>
      <p:ext uri="{BB962C8B-B14F-4D97-AF65-F5344CB8AC3E}">
        <p14:creationId xmlns:p14="http://schemas.microsoft.com/office/powerpoint/2010/main" val="268858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 - concepts </a:t>
            </a:r>
          </a:p>
        </p:txBody>
      </p:sp>
      <p:sp>
        <p:nvSpPr>
          <p:cNvPr id="3" name="Content Placeholder 2"/>
          <p:cNvSpPr>
            <a:spLocks noGrp="1"/>
          </p:cNvSpPr>
          <p:nvPr>
            <p:ph idx="1"/>
          </p:nvPr>
        </p:nvSpPr>
        <p:spPr/>
        <p:txBody>
          <a:bodyPr/>
          <a:lstStyle/>
          <a:p>
            <a:r>
              <a:rPr lang="en-US" dirty="0">
                <a:solidFill>
                  <a:schemeClr val="accent2">
                    <a:lumMod val="50000"/>
                  </a:schemeClr>
                </a:solidFill>
              </a:rPr>
              <a:t>Subclasses</a:t>
            </a:r>
            <a:r>
              <a:rPr lang="en-US" dirty="0"/>
              <a:t> and </a:t>
            </a:r>
            <a:r>
              <a:rPr lang="en-US" dirty="0" err="1">
                <a:solidFill>
                  <a:schemeClr val="accent2">
                    <a:lumMod val="50000"/>
                  </a:schemeClr>
                </a:solidFill>
              </a:rPr>
              <a:t>superclasses</a:t>
            </a:r>
            <a:r>
              <a:rPr lang="en-US" dirty="0"/>
              <a:t> can exist for a class</a:t>
            </a:r>
          </a:p>
          <a:p>
            <a:r>
              <a:rPr lang="en-US" dirty="0"/>
              <a:t>Each object must have </a:t>
            </a:r>
            <a:r>
              <a:rPr lang="en-US" dirty="0">
                <a:solidFill>
                  <a:schemeClr val="accent2">
                    <a:lumMod val="50000"/>
                  </a:schemeClr>
                </a:solidFill>
              </a:rPr>
              <a:t>identity</a:t>
            </a:r>
          </a:p>
          <a:p>
            <a:r>
              <a:rPr lang="en-US" dirty="0"/>
              <a:t>An object from one class can be </a:t>
            </a:r>
            <a:r>
              <a:rPr lang="en-US" dirty="0">
                <a:solidFill>
                  <a:schemeClr val="accent2">
                    <a:lumMod val="50000"/>
                  </a:schemeClr>
                </a:solidFill>
              </a:rPr>
              <a:t>associated</a:t>
            </a:r>
            <a:r>
              <a:rPr lang="en-US" dirty="0"/>
              <a:t> or </a:t>
            </a:r>
            <a:r>
              <a:rPr lang="en-US" dirty="0">
                <a:solidFill>
                  <a:schemeClr val="accent2">
                    <a:lumMod val="50000"/>
                  </a:schemeClr>
                </a:solidFill>
              </a:rPr>
              <a:t>related</a:t>
            </a:r>
            <a:r>
              <a:rPr lang="en-US" dirty="0"/>
              <a:t> to an object in another class</a:t>
            </a:r>
          </a:p>
          <a:p>
            <a:r>
              <a:rPr lang="en-US" dirty="0"/>
              <a:t>The objects from many classes can be associated by means of an </a:t>
            </a:r>
            <a:r>
              <a:rPr lang="en-US" dirty="0">
                <a:solidFill>
                  <a:schemeClr val="accent2">
                    <a:lumMod val="50000"/>
                  </a:schemeClr>
                </a:solidFill>
              </a:rPr>
              <a:t>aggregation</a:t>
            </a:r>
          </a:p>
          <a:p>
            <a:endParaRPr lang="en-US" dirty="0"/>
          </a:p>
          <a:p>
            <a:pPr marL="0" indent="0">
              <a:buNone/>
            </a:pPr>
            <a:r>
              <a:rPr lang="en-US" dirty="0"/>
              <a:t>The core constructs to describe data are </a:t>
            </a:r>
            <a:r>
              <a:rPr lang="en-US" dirty="0">
                <a:solidFill>
                  <a:schemeClr val="accent2">
                    <a:lumMod val="75000"/>
                  </a:schemeClr>
                </a:solidFill>
              </a:rPr>
              <a:t>class, subclass, superclass, classification, </a:t>
            </a:r>
            <a:r>
              <a:rPr lang="en-US" dirty="0" err="1">
                <a:solidFill>
                  <a:schemeClr val="accent2">
                    <a:lumMod val="75000"/>
                  </a:schemeClr>
                </a:solidFill>
              </a:rPr>
              <a:t>subsumption</a:t>
            </a:r>
            <a:r>
              <a:rPr lang="en-US" dirty="0">
                <a:solidFill>
                  <a:schemeClr val="accent2">
                    <a:lumMod val="75000"/>
                  </a:schemeClr>
                </a:solidFill>
              </a:rPr>
              <a:t>, identity, association, and aggregation</a:t>
            </a:r>
          </a:p>
          <a:p>
            <a:endParaRPr lang="en-US" dirty="0"/>
          </a:p>
        </p:txBody>
      </p:sp>
    </p:spTree>
    <p:extLst>
      <p:ext uri="{BB962C8B-B14F-4D97-AF65-F5344CB8AC3E}">
        <p14:creationId xmlns:p14="http://schemas.microsoft.com/office/powerpoint/2010/main" val="301627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a:t>
            </a:r>
          </a:p>
        </p:txBody>
      </p:sp>
      <p:sp>
        <p:nvSpPr>
          <p:cNvPr id="3" name="Content Placeholder 2"/>
          <p:cNvSpPr>
            <a:spLocks noGrp="1"/>
          </p:cNvSpPr>
          <p:nvPr>
            <p:ph idx="1"/>
          </p:nvPr>
        </p:nvSpPr>
        <p:spPr>
          <a:xfrm>
            <a:off x="815926" y="1378634"/>
            <a:ext cx="11000936" cy="4798329"/>
          </a:xfrm>
        </p:spPr>
        <p:txBody>
          <a:bodyPr>
            <a:normAutofit/>
          </a:bodyPr>
          <a:lstStyle/>
          <a:p>
            <a:r>
              <a:rPr lang="en-US" dirty="0">
                <a:solidFill>
                  <a:schemeClr val="accent2">
                    <a:lumMod val="75000"/>
                  </a:schemeClr>
                </a:solidFill>
              </a:rPr>
              <a:t>Volume </a:t>
            </a:r>
            <a:r>
              <a:rPr lang="en-US" dirty="0"/>
              <a:t>– amount of data that is captured: low, medium, high</a:t>
            </a:r>
          </a:p>
          <a:p>
            <a:r>
              <a:rPr lang="en-US" dirty="0">
                <a:solidFill>
                  <a:schemeClr val="accent2">
                    <a:lumMod val="75000"/>
                  </a:schemeClr>
                </a:solidFill>
              </a:rPr>
              <a:t>Velocity</a:t>
            </a:r>
            <a:r>
              <a:rPr lang="en-US" dirty="0"/>
              <a:t> – is the speed in which data is generated: low, medium, high</a:t>
            </a:r>
          </a:p>
          <a:p>
            <a:r>
              <a:rPr lang="en-US" dirty="0">
                <a:solidFill>
                  <a:schemeClr val="accent2">
                    <a:lumMod val="75000"/>
                  </a:schemeClr>
                </a:solidFill>
              </a:rPr>
              <a:t>Variety</a:t>
            </a:r>
            <a:r>
              <a:rPr lang="en-US" dirty="0"/>
              <a:t> – what kinds and types of data: low, medium, high</a:t>
            </a:r>
          </a:p>
          <a:p>
            <a:r>
              <a:rPr lang="en-US" dirty="0">
                <a:solidFill>
                  <a:schemeClr val="accent2">
                    <a:lumMod val="75000"/>
                  </a:schemeClr>
                </a:solidFill>
              </a:rPr>
              <a:t>Variability</a:t>
            </a:r>
            <a:r>
              <a:rPr lang="en-US" dirty="0"/>
              <a:t> – constant or different meaning of the data: yes, no</a:t>
            </a:r>
          </a:p>
          <a:p>
            <a:r>
              <a:rPr lang="en-US" dirty="0">
                <a:solidFill>
                  <a:schemeClr val="accent2">
                    <a:lumMod val="75000"/>
                  </a:schemeClr>
                </a:solidFill>
              </a:rPr>
              <a:t>Veracity </a:t>
            </a:r>
            <a:r>
              <a:rPr lang="en-US" dirty="0"/>
              <a:t>– whether the data is accurate (correct, factual): yes, possible, no</a:t>
            </a:r>
          </a:p>
          <a:p>
            <a:r>
              <a:rPr lang="en-US" dirty="0">
                <a:solidFill>
                  <a:schemeClr val="accent2">
                    <a:lumMod val="75000"/>
                  </a:schemeClr>
                </a:solidFill>
              </a:rPr>
              <a:t>Visualization</a:t>
            </a:r>
            <a:r>
              <a:rPr lang="en-US" dirty="0"/>
              <a:t> – how to visualize data to comprehend it: low, medium, high</a:t>
            </a:r>
          </a:p>
          <a:p>
            <a:r>
              <a:rPr lang="en-US" dirty="0">
                <a:solidFill>
                  <a:schemeClr val="accent2">
                    <a:lumMod val="75000"/>
                  </a:schemeClr>
                </a:solidFill>
              </a:rPr>
              <a:t>Value</a:t>
            </a:r>
            <a:r>
              <a:rPr lang="en-US" dirty="0"/>
              <a:t> – are you getting value for data or wasting resources and time: low, medium, high, very high</a:t>
            </a:r>
          </a:p>
        </p:txBody>
      </p:sp>
    </p:spTree>
    <p:extLst>
      <p:ext uri="{BB962C8B-B14F-4D97-AF65-F5344CB8AC3E}">
        <p14:creationId xmlns:p14="http://schemas.microsoft.com/office/powerpoint/2010/main" val="248927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graphicFrame>
        <p:nvGraphicFramePr>
          <p:cNvPr id="4" name="Table 3"/>
          <p:cNvGraphicFramePr>
            <a:graphicFrameLocks noGrp="1"/>
          </p:cNvGraphicFramePr>
          <p:nvPr>
            <p:extLst>
              <p:ext uri="{D42A27DB-BD31-4B8C-83A1-F6EECF244321}">
                <p14:modId xmlns:p14="http://schemas.microsoft.com/office/powerpoint/2010/main" val="112384712"/>
              </p:ext>
            </p:extLst>
          </p:nvPr>
        </p:nvGraphicFramePr>
        <p:xfrm>
          <a:off x="777688" y="1336582"/>
          <a:ext cx="10636624" cy="5425440"/>
        </p:xfrm>
        <a:graphic>
          <a:graphicData uri="http://schemas.openxmlformats.org/drawingml/2006/table">
            <a:tbl>
              <a:tblPr firstRow="1" bandRow="1">
                <a:tableStyleId>{5C22544A-7EE6-4342-B048-85BDC9FD1C3A}</a:tableStyleId>
              </a:tblPr>
              <a:tblGrid>
                <a:gridCol w="1423107">
                  <a:extLst>
                    <a:ext uri="{9D8B030D-6E8A-4147-A177-3AD203B41FA5}">
                      <a16:colId xmlns:a16="http://schemas.microsoft.com/office/drawing/2014/main" val="744949885"/>
                    </a:ext>
                  </a:extLst>
                </a:gridCol>
                <a:gridCol w="1135288">
                  <a:extLst>
                    <a:ext uri="{9D8B030D-6E8A-4147-A177-3AD203B41FA5}">
                      <a16:colId xmlns:a16="http://schemas.microsoft.com/office/drawing/2014/main" val="3897857388"/>
                    </a:ext>
                  </a:extLst>
                </a:gridCol>
                <a:gridCol w="1279198">
                  <a:extLst>
                    <a:ext uri="{9D8B030D-6E8A-4147-A177-3AD203B41FA5}">
                      <a16:colId xmlns:a16="http://schemas.microsoft.com/office/drawing/2014/main" val="1871284693"/>
                    </a:ext>
                  </a:extLst>
                </a:gridCol>
                <a:gridCol w="1005017">
                  <a:extLst>
                    <a:ext uri="{9D8B030D-6E8A-4147-A177-3AD203B41FA5}">
                      <a16:colId xmlns:a16="http://schemas.microsoft.com/office/drawing/2014/main" val="267552119"/>
                    </a:ext>
                  </a:extLst>
                </a:gridCol>
                <a:gridCol w="1333282">
                  <a:extLst>
                    <a:ext uri="{9D8B030D-6E8A-4147-A177-3AD203B41FA5}">
                      <a16:colId xmlns:a16="http://schemas.microsoft.com/office/drawing/2014/main" val="497393483"/>
                    </a:ext>
                  </a:extLst>
                </a:gridCol>
                <a:gridCol w="1558408">
                  <a:extLst>
                    <a:ext uri="{9D8B030D-6E8A-4147-A177-3AD203B41FA5}">
                      <a16:colId xmlns:a16="http://schemas.microsoft.com/office/drawing/2014/main" val="4088617270"/>
                    </a:ext>
                  </a:extLst>
                </a:gridCol>
                <a:gridCol w="1411941">
                  <a:extLst>
                    <a:ext uri="{9D8B030D-6E8A-4147-A177-3AD203B41FA5}">
                      <a16:colId xmlns:a16="http://schemas.microsoft.com/office/drawing/2014/main" val="2375508503"/>
                    </a:ext>
                  </a:extLst>
                </a:gridCol>
                <a:gridCol w="1490383">
                  <a:extLst>
                    <a:ext uri="{9D8B030D-6E8A-4147-A177-3AD203B41FA5}">
                      <a16:colId xmlns:a16="http://schemas.microsoft.com/office/drawing/2014/main" val="3052237589"/>
                    </a:ext>
                  </a:extLst>
                </a:gridCol>
              </a:tblGrid>
              <a:tr h="370840">
                <a:tc>
                  <a:txBody>
                    <a:bodyPr/>
                    <a:lstStyle/>
                    <a:p>
                      <a:pPr algn="ctr"/>
                      <a:r>
                        <a:rPr lang="en-US" dirty="0"/>
                        <a:t>Application</a:t>
                      </a:r>
                    </a:p>
                  </a:txBody>
                  <a:tcPr/>
                </a:tc>
                <a:tc>
                  <a:txBody>
                    <a:bodyPr/>
                    <a:lstStyle/>
                    <a:p>
                      <a:pPr algn="ctr"/>
                      <a:r>
                        <a:rPr lang="en-US" dirty="0"/>
                        <a:t>Volume</a:t>
                      </a:r>
                    </a:p>
                  </a:txBody>
                  <a:tcPr/>
                </a:tc>
                <a:tc>
                  <a:txBody>
                    <a:bodyPr/>
                    <a:lstStyle/>
                    <a:p>
                      <a:pPr algn="ctr"/>
                      <a:r>
                        <a:rPr lang="en-US" dirty="0"/>
                        <a:t>Velocity</a:t>
                      </a:r>
                    </a:p>
                  </a:txBody>
                  <a:tcPr/>
                </a:tc>
                <a:tc>
                  <a:txBody>
                    <a:bodyPr/>
                    <a:lstStyle/>
                    <a:p>
                      <a:pPr algn="ctr"/>
                      <a:r>
                        <a:rPr lang="en-US" dirty="0"/>
                        <a:t>Variety</a:t>
                      </a:r>
                    </a:p>
                  </a:txBody>
                  <a:tcPr/>
                </a:tc>
                <a:tc>
                  <a:txBody>
                    <a:bodyPr/>
                    <a:lstStyle/>
                    <a:p>
                      <a:pPr algn="ctr"/>
                      <a:r>
                        <a:rPr lang="en-US" dirty="0"/>
                        <a:t>Variability</a:t>
                      </a:r>
                    </a:p>
                  </a:txBody>
                  <a:tcPr/>
                </a:tc>
                <a:tc>
                  <a:txBody>
                    <a:bodyPr/>
                    <a:lstStyle/>
                    <a:p>
                      <a:pPr algn="ctr"/>
                      <a:r>
                        <a:rPr lang="en-US" dirty="0"/>
                        <a:t>Veracity</a:t>
                      </a:r>
                    </a:p>
                  </a:txBody>
                  <a:tcPr/>
                </a:tc>
                <a:tc>
                  <a:txBody>
                    <a:bodyPr/>
                    <a:lstStyle/>
                    <a:p>
                      <a:pPr algn="ctr"/>
                      <a:r>
                        <a:rPr lang="en-US" dirty="0"/>
                        <a:t>Visualization</a:t>
                      </a:r>
                    </a:p>
                  </a:txBody>
                  <a:tcPr/>
                </a:tc>
                <a:tc>
                  <a:txBody>
                    <a:bodyPr/>
                    <a:lstStyle/>
                    <a:p>
                      <a:pPr algn="ctr"/>
                      <a:r>
                        <a:rPr lang="en-US" dirty="0"/>
                        <a:t>Value</a:t>
                      </a:r>
                    </a:p>
                  </a:txBody>
                  <a:tcPr/>
                </a:tc>
                <a:extLst>
                  <a:ext uri="{0D108BD9-81ED-4DB2-BD59-A6C34878D82A}">
                    <a16:rowId xmlns:a16="http://schemas.microsoft.com/office/drawing/2014/main" val="3807350215"/>
                  </a:ext>
                </a:extLst>
              </a:tr>
              <a:tr h="370840">
                <a:tc>
                  <a:txBody>
                    <a:bodyPr/>
                    <a:lstStyle/>
                    <a:p>
                      <a:pPr algn="ctr"/>
                      <a:r>
                        <a:rPr lang="en-US" dirty="0"/>
                        <a:t>IIIT Admissions</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280797552"/>
                  </a:ext>
                </a:extLst>
              </a:tr>
              <a:tr h="370840">
                <a:tc>
                  <a:txBody>
                    <a:bodyPr/>
                    <a:lstStyle/>
                    <a:p>
                      <a:pPr algn="ctr"/>
                      <a:r>
                        <a:rPr lang="en-US" dirty="0"/>
                        <a:t>SBI Accounts</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68459261"/>
                  </a:ext>
                </a:extLst>
              </a:tr>
              <a:tr h="370840">
                <a:tc>
                  <a:txBody>
                    <a:bodyPr/>
                    <a:lstStyle/>
                    <a:p>
                      <a:pPr algn="ctr"/>
                      <a:r>
                        <a:rPr lang="en-US" dirty="0"/>
                        <a:t>Olympic</a:t>
                      </a:r>
                      <a:r>
                        <a:rPr lang="en-US" baseline="0" dirty="0"/>
                        <a:t> Games</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168027942"/>
                  </a:ext>
                </a:extLst>
              </a:tr>
              <a:tr h="370840">
                <a:tc>
                  <a:txBody>
                    <a:bodyPr/>
                    <a:lstStyle/>
                    <a:p>
                      <a:pPr algn="ctr"/>
                      <a:r>
                        <a:rPr lang="en-US" dirty="0"/>
                        <a:t>Electronic Books</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891318392"/>
                  </a:ext>
                </a:extLst>
              </a:tr>
              <a:tr h="370840">
                <a:tc>
                  <a:txBody>
                    <a:bodyPr/>
                    <a:lstStyle/>
                    <a:p>
                      <a:pPr algn="ctr"/>
                      <a:r>
                        <a:rPr lang="en-US" dirty="0"/>
                        <a:t>Wikipedia</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593075060"/>
                  </a:ext>
                </a:extLst>
              </a:tr>
              <a:tr h="370840">
                <a:tc>
                  <a:txBody>
                    <a:bodyPr/>
                    <a:lstStyle/>
                    <a:p>
                      <a:pPr algn="ctr"/>
                      <a:r>
                        <a:rPr lang="en-US" dirty="0"/>
                        <a:t>IMDB - site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74518573"/>
                  </a:ext>
                </a:extLst>
              </a:tr>
              <a:tr h="370840">
                <a:tc>
                  <a:txBody>
                    <a:bodyPr/>
                    <a:lstStyle/>
                    <a:p>
                      <a:pPr algn="ctr"/>
                      <a:r>
                        <a:rPr lang="en-US" dirty="0"/>
                        <a:t>Facebook</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54932"/>
                  </a:ext>
                </a:extLst>
              </a:tr>
              <a:tr h="370840">
                <a:tc>
                  <a:txBody>
                    <a:bodyPr/>
                    <a:lstStyle/>
                    <a:p>
                      <a:pPr algn="ctr"/>
                      <a:r>
                        <a:rPr lang="en-US" dirty="0"/>
                        <a:t>CERN Experiments</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45282564"/>
                  </a:ext>
                </a:extLst>
              </a:tr>
              <a:tr h="370840">
                <a:tc>
                  <a:txBody>
                    <a:bodyPr/>
                    <a:lstStyle/>
                    <a:p>
                      <a:pPr algn="ctr"/>
                      <a:r>
                        <a:rPr lang="en-US" dirty="0"/>
                        <a:t>Data Analytics</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71286711"/>
                  </a:ext>
                </a:extLst>
              </a:tr>
              <a:tr h="370840">
                <a:tc>
                  <a:txBody>
                    <a:bodyPr/>
                    <a:lstStyle/>
                    <a:p>
                      <a:pPr algn="ctr"/>
                      <a:r>
                        <a:rPr lang="en-US" dirty="0"/>
                        <a:t>IOTs</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252253029"/>
                  </a:ext>
                </a:extLst>
              </a:tr>
            </a:tbl>
          </a:graphicData>
        </a:graphic>
      </p:graphicFrame>
    </p:spTree>
    <p:extLst>
      <p:ext uri="{BB962C8B-B14F-4D97-AF65-F5344CB8AC3E}">
        <p14:creationId xmlns:p14="http://schemas.microsoft.com/office/powerpoint/2010/main" val="276673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Possible Responses</a:t>
            </a:r>
          </a:p>
        </p:txBody>
      </p:sp>
      <p:graphicFrame>
        <p:nvGraphicFramePr>
          <p:cNvPr id="4" name="Table 3"/>
          <p:cNvGraphicFramePr>
            <a:graphicFrameLocks noGrp="1"/>
          </p:cNvGraphicFramePr>
          <p:nvPr/>
        </p:nvGraphicFramePr>
        <p:xfrm>
          <a:off x="777688" y="1336582"/>
          <a:ext cx="10636624" cy="5425440"/>
        </p:xfrm>
        <a:graphic>
          <a:graphicData uri="http://schemas.openxmlformats.org/drawingml/2006/table">
            <a:tbl>
              <a:tblPr firstRow="1" bandRow="1">
                <a:tableStyleId>{5C22544A-7EE6-4342-B048-85BDC9FD1C3A}</a:tableStyleId>
              </a:tblPr>
              <a:tblGrid>
                <a:gridCol w="1423107">
                  <a:extLst>
                    <a:ext uri="{9D8B030D-6E8A-4147-A177-3AD203B41FA5}">
                      <a16:colId xmlns:a16="http://schemas.microsoft.com/office/drawing/2014/main" val="744949885"/>
                    </a:ext>
                  </a:extLst>
                </a:gridCol>
                <a:gridCol w="1135288">
                  <a:extLst>
                    <a:ext uri="{9D8B030D-6E8A-4147-A177-3AD203B41FA5}">
                      <a16:colId xmlns:a16="http://schemas.microsoft.com/office/drawing/2014/main" val="3897857388"/>
                    </a:ext>
                  </a:extLst>
                </a:gridCol>
                <a:gridCol w="1279198">
                  <a:extLst>
                    <a:ext uri="{9D8B030D-6E8A-4147-A177-3AD203B41FA5}">
                      <a16:colId xmlns:a16="http://schemas.microsoft.com/office/drawing/2014/main" val="1871284693"/>
                    </a:ext>
                  </a:extLst>
                </a:gridCol>
                <a:gridCol w="1005017">
                  <a:extLst>
                    <a:ext uri="{9D8B030D-6E8A-4147-A177-3AD203B41FA5}">
                      <a16:colId xmlns:a16="http://schemas.microsoft.com/office/drawing/2014/main" val="267552119"/>
                    </a:ext>
                  </a:extLst>
                </a:gridCol>
                <a:gridCol w="1333282">
                  <a:extLst>
                    <a:ext uri="{9D8B030D-6E8A-4147-A177-3AD203B41FA5}">
                      <a16:colId xmlns:a16="http://schemas.microsoft.com/office/drawing/2014/main" val="497393483"/>
                    </a:ext>
                  </a:extLst>
                </a:gridCol>
                <a:gridCol w="1558408">
                  <a:extLst>
                    <a:ext uri="{9D8B030D-6E8A-4147-A177-3AD203B41FA5}">
                      <a16:colId xmlns:a16="http://schemas.microsoft.com/office/drawing/2014/main" val="4088617270"/>
                    </a:ext>
                  </a:extLst>
                </a:gridCol>
                <a:gridCol w="1411941">
                  <a:extLst>
                    <a:ext uri="{9D8B030D-6E8A-4147-A177-3AD203B41FA5}">
                      <a16:colId xmlns:a16="http://schemas.microsoft.com/office/drawing/2014/main" val="2375508503"/>
                    </a:ext>
                  </a:extLst>
                </a:gridCol>
                <a:gridCol w="1490383">
                  <a:extLst>
                    <a:ext uri="{9D8B030D-6E8A-4147-A177-3AD203B41FA5}">
                      <a16:colId xmlns:a16="http://schemas.microsoft.com/office/drawing/2014/main" val="3052237589"/>
                    </a:ext>
                  </a:extLst>
                </a:gridCol>
              </a:tblGrid>
              <a:tr h="370840">
                <a:tc>
                  <a:txBody>
                    <a:bodyPr/>
                    <a:lstStyle/>
                    <a:p>
                      <a:pPr algn="ctr"/>
                      <a:r>
                        <a:rPr lang="en-US" dirty="0"/>
                        <a:t>Application</a:t>
                      </a:r>
                    </a:p>
                  </a:txBody>
                  <a:tcPr/>
                </a:tc>
                <a:tc>
                  <a:txBody>
                    <a:bodyPr/>
                    <a:lstStyle/>
                    <a:p>
                      <a:pPr algn="ctr"/>
                      <a:r>
                        <a:rPr lang="en-US" dirty="0"/>
                        <a:t>Volume</a:t>
                      </a:r>
                    </a:p>
                  </a:txBody>
                  <a:tcPr/>
                </a:tc>
                <a:tc>
                  <a:txBody>
                    <a:bodyPr/>
                    <a:lstStyle/>
                    <a:p>
                      <a:pPr algn="ctr"/>
                      <a:r>
                        <a:rPr lang="en-US" dirty="0"/>
                        <a:t>Velocity</a:t>
                      </a:r>
                    </a:p>
                  </a:txBody>
                  <a:tcPr/>
                </a:tc>
                <a:tc>
                  <a:txBody>
                    <a:bodyPr/>
                    <a:lstStyle/>
                    <a:p>
                      <a:pPr algn="ctr"/>
                      <a:r>
                        <a:rPr lang="en-US" dirty="0"/>
                        <a:t>Variety</a:t>
                      </a:r>
                    </a:p>
                  </a:txBody>
                  <a:tcPr/>
                </a:tc>
                <a:tc>
                  <a:txBody>
                    <a:bodyPr/>
                    <a:lstStyle/>
                    <a:p>
                      <a:pPr algn="ctr"/>
                      <a:r>
                        <a:rPr lang="en-US" dirty="0"/>
                        <a:t>Variability</a:t>
                      </a:r>
                    </a:p>
                  </a:txBody>
                  <a:tcPr/>
                </a:tc>
                <a:tc>
                  <a:txBody>
                    <a:bodyPr/>
                    <a:lstStyle/>
                    <a:p>
                      <a:pPr algn="ctr"/>
                      <a:r>
                        <a:rPr lang="en-US" dirty="0"/>
                        <a:t>Veracity</a:t>
                      </a:r>
                    </a:p>
                  </a:txBody>
                  <a:tcPr/>
                </a:tc>
                <a:tc>
                  <a:txBody>
                    <a:bodyPr/>
                    <a:lstStyle/>
                    <a:p>
                      <a:pPr algn="ctr"/>
                      <a:r>
                        <a:rPr lang="en-US" dirty="0"/>
                        <a:t>Visualization</a:t>
                      </a:r>
                    </a:p>
                  </a:txBody>
                  <a:tcPr/>
                </a:tc>
                <a:tc>
                  <a:txBody>
                    <a:bodyPr/>
                    <a:lstStyle/>
                    <a:p>
                      <a:pPr algn="ctr"/>
                      <a:r>
                        <a:rPr lang="en-US" dirty="0"/>
                        <a:t>Value</a:t>
                      </a:r>
                    </a:p>
                  </a:txBody>
                  <a:tcPr/>
                </a:tc>
                <a:extLst>
                  <a:ext uri="{0D108BD9-81ED-4DB2-BD59-A6C34878D82A}">
                    <a16:rowId xmlns:a16="http://schemas.microsoft.com/office/drawing/2014/main" val="3807350215"/>
                  </a:ext>
                </a:extLst>
              </a:tr>
              <a:tr h="370840">
                <a:tc>
                  <a:txBody>
                    <a:bodyPr/>
                    <a:lstStyle/>
                    <a:p>
                      <a:pPr algn="ctr"/>
                      <a:r>
                        <a:rPr lang="en-US" dirty="0"/>
                        <a:t>IIIT Admissions</a:t>
                      </a:r>
                    </a:p>
                  </a:txBody>
                  <a:tcPr/>
                </a:tc>
                <a:tc>
                  <a:txBody>
                    <a:bodyPr/>
                    <a:lstStyle/>
                    <a:p>
                      <a:pPr algn="ctr"/>
                      <a:r>
                        <a:rPr lang="en-US" dirty="0"/>
                        <a:t>less</a:t>
                      </a:r>
                    </a:p>
                  </a:txBody>
                  <a:tcPr/>
                </a:tc>
                <a:tc>
                  <a:txBody>
                    <a:bodyPr/>
                    <a:lstStyle/>
                    <a:p>
                      <a:pPr algn="ctr"/>
                      <a:r>
                        <a:rPr lang="en-US" dirty="0"/>
                        <a:t>less</a:t>
                      </a:r>
                    </a:p>
                  </a:txBody>
                  <a:tcPr/>
                </a:tc>
                <a:tc>
                  <a:txBody>
                    <a:bodyPr/>
                    <a:lstStyle/>
                    <a:p>
                      <a:pPr algn="ctr"/>
                      <a:r>
                        <a:rPr lang="en-US" dirty="0"/>
                        <a:t>less</a:t>
                      </a:r>
                    </a:p>
                  </a:txBody>
                  <a:tcPr/>
                </a:tc>
                <a:tc>
                  <a:txBody>
                    <a:bodyPr/>
                    <a:lstStyle/>
                    <a:p>
                      <a:pPr algn="ctr"/>
                      <a:r>
                        <a:rPr lang="en-US" dirty="0"/>
                        <a:t>none</a:t>
                      </a:r>
                    </a:p>
                  </a:txBody>
                  <a:tcPr/>
                </a:tc>
                <a:tc>
                  <a:txBody>
                    <a:bodyPr/>
                    <a:lstStyle/>
                    <a:p>
                      <a:pPr algn="ctr"/>
                      <a:r>
                        <a:rPr lang="en-US" dirty="0"/>
                        <a:t>Good </a:t>
                      </a:r>
                    </a:p>
                  </a:txBody>
                  <a:tcPr/>
                </a:tc>
                <a:tc>
                  <a:txBody>
                    <a:bodyPr/>
                    <a:lstStyle/>
                    <a:p>
                      <a:pPr algn="ctr"/>
                      <a:r>
                        <a:rPr lang="en-US" dirty="0"/>
                        <a:t>minimal</a:t>
                      </a:r>
                    </a:p>
                  </a:txBody>
                  <a:tcPr/>
                </a:tc>
                <a:tc>
                  <a:txBody>
                    <a:bodyPr/>
                    <a:lstStyle/>
                    <a:p>
                      <a:pPr algn="ctr"/>
                      <a:r>
                        <a:rPr lang="en-US" dirty="0"/>
                        <a:t>Very High</a:t>
                      </a:r>
                    </a:p>
                  </a:txBody>
                  <a:tcPr/>
                </a:tc>
                <a:extLst>
                  <a:ext uri="{0D108BD9-81ED-4DB2-BD59-A6C34878D82A}">
                    <a16:rowId xmlns:a16="http://schemas.microsoft.com/office/drawing/2014/main" val="2280797552"/>
                  </a:ext>
                </a:extLst>
              </a:tr>
              <a:tr h="370840">
                <a:tc>
                  <a:txBody>
                    <a:bodyPr/>
                    <a:lstStyle/>
                    <a:p>
                      <a:pPr algn="ctr"/>
                      <a:r>
                        <a:rPr lang="en-US" dirty="0"/>
                        <a:t>SBI Accounts</a:t>
                      </a:r>
                    </a:p>
                  </a:txBody>
                  <a:tcPr/>
                </a:tc>
                <a:tc>
                  <a:txBody>
                    <a:bodyPr/>
                    <a:lstStyle/>
                    <a:p>
                      <a:pPr algn="ctr"/>
                      <a:r>
                        <a:rPr lang="en-US" dirty="0"/>
                        <a:t>medium</a:t>
                      </a:r>
                    </a:p>
                  </a:txBody>
                  <a:tcPr/>
                </a:tc>
                <a:tc>
                  <a:txBody>
                    <a:bodyPr/>
                    <a:lstStyle/>
                    <a:p>
                      <a:pPr algn="ctr"/>
                      <a:r>
                        <a:rPr lang="en-US" dirty="0"/>
                        <a:t>medium</a:t>
                      </a:r>
                    </a:p>
                  </a:txBody>
                  <a:tcPr/>
                </a:tc>
                <a:tc>
                  <a:txBody>
                    <a:bodyPr/>
                    <a:lstStyle/>
                    <a:p>
                      <a:pPr algn="ctr"/>
                      <a:r>
                        <a:rPr lang="en-US" dirty="0"/>
                        <a:t>less</a:t>
                      </a:r>
                    </a:p>
                  </a:txBody>
                  <a:tcPr/>
                </a:tc>
                <a:tc>
                  <a:txBody>
                    <a:bodyPr/>
                    <a:lstStyle/>
                    <a:p>
                      <a:pPr algn="ctr"/>
                      <a:r>
                        <a:rPr lang="en-US" dirty="0"/>
                        <a:t>minimal</a:t>
                      </a:r>
                    </a:p>
                  </a:txBody>
                  <a:tcPr/>
                </a:tc>
                <a:tc>
                  <a:txBody>
                    <a:bodyPr/>
                    <a:lstStyle/>
                    <a:p>
                      <a:pPr algn="ctr"/>
                      <a:r>
                        <a:rPr lang="en-US" dirty="0"/>
                        <a:t>good</a:t>
                      </a:r>
                    </a:p>
                  </a:txBody>
                  <a:tcPr/>
                </a:tc>
                <a:tc>
                  <a:txBody>
                    <a:bodyPr/>
                    <a:lstStyle/>
                    <a:p>
                      <a:pPr algn="ctr"/>
                      <a:r>
                        <a:rPr lang="en-US" dirty="0"/>
                        <a:t>minimal</a:t>
                      </a:r>
                    </a:p>
                  </a:txBody>
                  <a:tcPr/>
                </a:tc>
                <a:tc>
                  <a:txBody>
                    <a:bodyPr/>
                    <a:lstStyle/>
                    <a:p>
                      <a:pPr algn="ctr"/>
                      <a:r>
                        <a:rPr lang="en-US" dirty="0"/>
                        <a:t>Very High </a:t>
                      </a:r>
                    </a:p>
                  </a:txBody>
                  <a:tcPr/>
                </a:tc>
                <a:extLst>
                  <a:ext uri="{0D108BD9-81ED-4DB2-BD59-A6C34878D82A}">
                    <a16:rowId xmlns:a16="http://schemas.microsoft.com/office/drawing/2014/main" val="2168459261"/>
                  </a:ext>
                </a:extLst>
              </a:tr>
              <a:tr h="370840">
                <a:tc>
                  <a:txBody>
                    <a:bodyPr/>
                    <a:lstStyle/>
                    <a:p>
                      <a:pPr algn="ctr"/>
                      <a:r>
                        <a:rPr lang="en-US" dirty="0"/>
                        <a:t>Olympic</a:t>
                      </a:r>
                      <a:r>
                        <a:rPr lang="en-US" baseline="0" dirty="0"/>
                        <a:t> Games</a:t>
                      </a:r>
                      <a:endParaRPr lang="en-US" dirty="0"/>
                    </a:p>
                  </a:txBody>
                  <a:tcPr/>
                </a:tc>
                <a:tc>
                  <a:txBody>
                    <a:bodyPr/>
                    <a:lstStyle/>
                    <a:p>
                      <a:pPr algn="ctr"/>
                      <a:r>
                        <a:rPr lang="en-US" dirty="0"/>
                        <a:t>less</a:t>
                      </a:r>
                    </a:p>
                  </a:txBody>
                  <a:tcPr/>
                </a:tc>
                <a:tc>
                  <a:txBody>
                    <a:bodyPr/>
                    <a:lstStyle/>
                    <a:p>
                      <a:pPr algn="ctr"/>
                      <a:r>
                        <a:rPr lang="en-US" dirty="0"/>
                        <a:t>high</a:t>
                      </a:r>
                    </a:p>
                  </a:txBody>
                  <a:tcPr/>
                </a:tc>
                <a:tc>
                  <a:txBody>
                    <a:bodyPr/>
                    <a:lstStyle/>
                    <a:p>
                      <a:pPr algn="ctr"/>
                      <a:r>
                        <a:rPr lang="en-US" dirty="0"/>
                        <a:t>less</a:t>
                      </a:r>
                    </a:p>
                  </a:txBody>
                  <a:tcPr/>
                </a:tc>
                <a:tc>
                  <a:txBody>
                    <a:bodyPr/>
                    <a:lstStyle/>
                    <a:p>
                      <a:pPr algn="ctr"/>
                      <a:r>
                        <a:rPr lang="en-US" dirty="0"/>
                        <a:t>none</a:t>
                      </a:r>
                    </a:p>
                  </a:txBody>
                  <a:tcPr/>
                </a:tc>
                <a:tc>
                  <a:txBody>
                    <a:bodyPr/>
                    <a:lstStyle/>
                    <a:p>
                      <a:pPr algn="ctr"/>
                      <a:r>
                        <a:rPr lang="en-US" dirty="0"/>
                        <a:t>Good </a:t>
                      </a:r>
                    </a:p>
                  </a:txBody>
                  <a:tcPr/>
                </a:tc>
                <a:tc>
                  <a:txBody>
                    <a:bodyPr/>
                    <a:lstStyle/>
                    <a:p>
                      <a:pPr algn="ctr"/>
                      <a:r>
                        <a:rPr lang="en-US" dirty="0"/>
                        <a:t>medium</a:t>
                      </a:r>
                    </a:p>
                  </a:txBody>
                  <a:tcPr/>
                </a:tc>
                <a:tc>
                  <a:txBody>
                    <a:bodyPr/>
                    <a:lstStyle/>
                    <a:p>
                      <a:pPr algn="ctr"/>
                      <a:r>
                        <a:rPr lang="en-US" dirty="0"/>
                        <a:t>Very High</a:t>
                      </a:r>
                    </a:p>
                  </a:txBody>
                  <a:tcPr/>
                </a:tc>
                <a:extLst>
                  <a:ext uri="{0D108BD9-81ED-4DB2-BD59-A6C34878D82A}">
                    <a16:rowId xmlns:a16="http://schemas.microsoft.com/office/drawing/2014/main" val="4168027942"/>
                  </a:ext>
                </a:extLst>
              </a:tr>
              <a:tr h="370840">
                <a:tc>
                  <a:txBody>
                    <a:bodyPr/>
                    <a:lstStyle/>
                    <a:p>
                      <a:pPr algn="ctr"/>
                      <a:r>
                        <a:rPr lang="en-US" dirty="0"/>
                        <a:t>Electronic Books</a:t>
                      </a:r>
                    </a:p>
                  </a:txBody>
                  <a:tcPr/>
                </a:tc>
                <a:tc>
                  <a:txBody>
                    <a:bodyPr/>
                    <a:lstStyle/>
                    <a:p>
                      <a:pPr algn="ctr"/>
                      <a:r>
                        <a:rPr lang="en-US" dirty="0"/>
                        <a:t>medium</a:t>
                      </a:r>
                    </a:p>
                  </a:txBody>
                  <a:tcPr/>
                </a:tc>
                <a:tc>
                  <a:txBody>
                    <a:bodyPr/>
                    <a:lstStyle/>
                    <a:p>
                      <a:pPr algn="ctr"/>
                      <a:r>
                        <a:rPr lang="en-US" dirty="0"/>
                        <a:t>less</a:t>
                      </a:r>
                    </a:p>
                  </a:txBody>
                  <a:tcPr/>
                </a:tc>
                <a:tc>
                  <a:txBody>
                    <a:bodyPr/>
                    <a:lstStyle/>
                    <a:p>
                      <a:pPr algn="ctr"/>
                      <a:r>
                        <a:rPr lang="en-US" dirty="0"/>
                        <a:t>less</a:t>
                      </a:r>
                    </a:p>
                  </a:txBody>
                  <a:tcPr/>
                </a:tc>
                <a:tc>
                  <a:txBody>
                    <a:bodyPr/>
                    <a:lstStyle/>
                    <a:p>
                      <a:pPr algn="ctr"/>
                      <a:r>
                        <a:rPr lang="en-US" dirty="0"/>
                        <a:t>none</a:t>
                      </a:r>
                    </a:p>
                  </a:txBody>
                  <a:tcPr/>
                </a:tc>
                <a:tc>
                  <a:txBody>
                    <a:bodyPr/>
                    <a:lstStyle/>
                    <a:p>
                      <a:pPr algn="ctr"/>
                      <a:r>
                        <a:rPr lang="en-US" dirty="0"/>
                        <a:t>Good</a:t>
                      </a:r>
                    </a:p>
                  </a:txBody>
                  <a:tcPr/>
                </a:tc>
                <a:tc>
                  <a:txBody>
                    <a:bodyPr/>
                    <a:lstStyle/>
                    <a:p>
                      <a:pPr algn="ctr"/>
                      <a:r>
                        <a:rPr lang="en-US" dirty="0"/>
                        <a:t>none</a:t>
                      </a:r>
                    </a:p>
                  </a:txBody>
                  <a:tcPr/>
                </a:tc>
                <a:tc>
                  <a:txBody>
                    <a:bodyPr/>
                    <a:lstStyle/>
                    <a:p>
                      <a:pPr algn="ctr"/>
                      <a:r>
                        <a:rPr lang="en-US" dirty="0"/>
                        <a:t>High</a:t>
                      </a:r>
                    </a:p>
                  </a:txBody>
                  <a:tcPr/>
                </a:tc>
                <a:extLst>
                  <a:ext uri="{0D108BD9-81ED-4DB2-BD59-A6C34878D82A}">
                    <a16:rowId xmlns:a16="http://schemas.microsoft.com/office/drawing/2014/main" val="891318392"/>
                  </a:ext>
                </a:extLst>
              </a:tr>
              <a:tr h="370840">
                <a:tc>
                  <a:txBody>
                    <a:bodyPr/>
                    <a:lstStyle/>
                    <a:p>
                      <a:pPr algn="ctr"/>
                      <a:r>
                        <a:rPr lang="en-US" dirty="0"/>
                        <a:t>Wikipedia</a:t>
                      </a:r>
                    </a:p>
                  </a:txBody>
                  <a:tcPr/>
                </a:tc>
                <a:tc>
                  <a:txBody>
                    <a:bodyPr/>
                    <a:lstStyle/>
                    <a:p>
                      <a:pPr algn="ctr"/>
                      <a:r>
                        <a:rPr lang="en-US" dirty="0"/>
                        <a:t>Medium</a:t>
                      </a:r>
                    </a:p>
                  </a:txBody>
                  <a:tcPr/>
                </a:tc>
                <a:tc>
                  <a:txBody>
                    <a:bodyPr/>
                    <a:lstStyle/>
                    <a:p>
                      <a:pPr algn="ctr"/>
                      <a:r>
                        <a:rPr lang="en-US" dirty="0"/>
                        <a:t>Less</a:t>
                      </a:r>
                    </a:p>
                  </a:txBody>
                  <a:tcPr/>
                </a:tc>
                <a:tc>
                  <a:txBody>
                    <a:bodyPr/>
                    <a:lstStyle/>
                    <a:p>
                      <a:pPr algn="ctr"/>
                      <a:r>
                        <a:rPr lang="en-US" dirty="0"/>
                        <a:t>Medium</a:t>
                      </a:r>
                    </a:p>
                  </a:txBody>
                  <a:tcPr/>
                </a:tc>
                <a:tc>
                  <a:txBody>
                    <a:bodyPr/>
                    <a:lstStyle/>
                    <a:p>
                      <a:pPr algn="ctr"/>
                      <a:r>
                        <a:rPr lang="en-US" dirty="0"/>
                        <a:t>Less</a:t>
                      </a:r>
                    </a:p>
                  </a:txBody>
                  <a:tcPr/>
                </a:tc>
                <a:tc>
                  <a:txBody>
                    <a:bodyPr/>
                    <a:lstStyle/>
                    <a:p>
                      <a:pPr algn="ctr"/>
                      <a:r>
                        <a:rPr lang="en-US" dirty="0"/>
                        <a:t>Less/Medium</a:t>
                      </a:r>
                    </a:p>
                  </a:txBody>
                  <a:tcPr/>
                </a:tc>
                <a:tc>
                  <a:txBody>
                    <a:bodyPr/>
                    <a:lstStyle/>
                    <a:p>
                      <a:pPr algn="ctr"/>
                      <a:r>
                        <a:rPr lang="en-US" dirty="0"/>
                        <a:t>Less</a:t>
                      </a:r>
                    </a:p>
                  </a:txBody>
                  <a:tcPr/>
                </a:tc>
                <a:tc>
                  <a:txBody>
                    <a:bodyPr/>
                    <a:lstStyle/>
                    <a:p>
                      <a:pPr algn="ctr"/>
                      <a:r>
                        <a:rPr lang="en-US" dirty="0"/>
                        <a:t>High</a:t>
                      </a:r>
                    </a:p>
                  </a:txBody>
                  <a:tcPr/>
                </a:tc>
                <a:extLst>
                  <a:ext uri="{0D108BD9-81ED-4DB2-BD59-A6C34878D82A}">
                    <a16:rowId xmlns:a16="http://schemas.microsoft.com/office/drawing/2014/main" val="1593075060"/>
                  </a:ext>
                </a:extLst>
              </a:tr>
              <a:tr h="370840">
                <a:tc>
                  <a:txBody>
                    <a:bodyPr/>
                    <a:lstStyle/>
                    <a:p>
                      <a:pPr algn="ctr"/>
                      <a:r>
                        <a:rPr lang="en-US" dirty="0"/>
                        <a:t>IMDB - site</a:t>
                      </a:r>
                    </a:p>
                  </a:txBody>
                  <a:tcPr/>
                </a:tc>
                <a:tc>
                  <a:txBody>
                    <a:bodyPr/>
                    <a:lstStyle/>
                    <a:p>
                      <a:pPr algn="ctr"/>
                      <a:r>
                        <a:rPr lang="en-US" dirty="0"/>
                        <a:t>medium</a:t>
                      </a:r>
                    </a:p>
                  </a:txBody>
                  <a:tcPr/>
                </a:tc>
                <a:tc>
                  <a:txBody>
                    <a:bodyPr/>
                    <a:lstStyle/>
                    <a:p>
                      <a:pPr algn="ctr"/>
                      <a:r>
                        <a:rPr lang="en-US" dirty="0"/>
                        <a:t>medium</a:t>
                      </a:r>
                    </a:p>
                  </a:txBody>
                  <a:tcPr/>
                </a:tc>
                <a:tc>
                  <a:txBody>
                    <a:bodyPr/>
                    <a:lstStyle/>
                    <a:p>
                      <a:pPr algn="ctr"/>
                      <a:r>
                        <a:rPr lang="en-US" dirty="0"/>
                        <a:t>high</a:t>
                      </a:r>
                    </a:p>
                  </a:txBody>
                  <a:tcPr/>
                </a:tc>
                <a:tc>
                  <a:txBody>
                    <a:bodyPr/>
                    <a:lstStyle/>
                    <a:p>
                      <a:pPr algn="ctr"/>
                      <a:r>
                        <a:rPr lang="en-US" dirty="0"/>
                        <a:t>none</a:t>
                      </a:r>
                    </a:p>
                  </a:txBody>
                  <a:tcPr/>
                </a:tc>
                <a:tc>
                  <a:txBody>
                    <a:bodyPr/>
                    <a:lstStyle/>
                    <a:p>
                      <a:pPr algn="ctr"/>
                      <a:r>
                        <a:rPr lang="en-US" dirty="0"/>
                        <a:t>medium</a:t>
                      </a:r>
                    </a:p>
                  </a:txBody>
                  <a:tcPr/>
                </a:tc>
                <a:tc>
                  <a:txBody>
                    <a:bodyPr/>
                    <a:lstStyle/>
                    <a:p>
                      <a:pPr algn="ctr"/>
                      <a:r>
                        <a:rPr lang="en-US" dirty="0"/>
                        <a:t>minimal</a:t>
                      </a:r>
                    </a:p>
                  </a:txBody>
                  <a:tcPr/>
                </a:tc>
                <a:tc>
                  <a:txBody>
                    <a:bodyPr/>
                    <a:lstStyle/>
                    <a:p>
                      <a:pPr algn="ctr"/>
                      <a:r>
                        <a:rPr lang="en-US" dirty="0"/>
                        <a:t>medium</a:t>
                      </a:r>
                    </a:p>
                  </a:txBody>
                  <a:tcPr/>
                </a:tc>
                <a:extLst>
                  <a:ext uri="{0D108BD9-81ED-4DB2-BD59-A6C34878D82A}">
                    <a16:rowId xmlns:a16="http://schemas.microsoft.com/office/drawing/2014/main" val="3774518573"/>
                  </a:ext>
                </a:extLst>
              </a:tr>
              <a:tr h="370840">
                <a:tc>
                  <a:txBody>
                    <a:bodyPr/>
                    <a:lstStyle/>
                    <a:p>
                      <a:pPr algn="ctr"/>
                      <a:r>
                        <a:rPr lang="en-US" dirty="0"/>
                        <a:t>Facebook</a:t>
                      </a:r>
                    </a:p>
                  </a:txBody>
                  <a:tcPr/>
                </a:tc>
                <a:tc>
                  <a:txBody>
                    <a:bodyPr/>
                    <a:lstStyle/>
                    <a:p>
                      <a:pPr algn="ctr"/>
                      <a:r>
                        <a:rPr lang="en-US" dirty="0"/>
                        <a:t>High</a:t>
                      </a:r>
                    </a:p>
                  </a:txBody>
                  <a:tcPr/>
                </a:tc>
                <a:tc>
                  <a:txBody>
                    <a:bodyPr/>
                    <a:lstStyle/>
                    <a:p>
                      <a:pPr algn="ctr"/>
                      <a:r>
                        <a:rPr lang="en-US" dirty="0"/>
                        <a:t>High</a:t>
                      </a:r>
                    </a:p>
                  </a:txBody>
                  <a:tcPr/>
                </a:tc>
                <a:tc>
                  <a:txBody>
                    <a:bodyPr/>
                    <a:lstStyle/>
                    <a:p>
                      <a:pPr algn="ctr"/>
                      <a:r>
                        <a:rPr lang="en-US" dirty="0"/>
                        <a:t>High</a:t>
                      </a:r>
                    </a:p>
                  </a:txBody>
                  <a:tcPr/>
                </a:tc>
                <a:tc>
                  <a:txBody>
                    <a:bodyPr/>
                    <a:lstStyle/>
                    <a:p>
                      <a:pPr algn="ctr"/>
                      <a:r>
                        <a:rPr lang="en-US" dirty="0"/>
                        <a:t>Possible</a:t>
                      </a:r>
                    </a:p>
                  </a:txBody>
                  <a:tcPr/>
                </a:tc>
                <a:tc>
                  <a:txBody>
                    <a:bodyPr/>
                    <a:lstStyle/>
                    <a:p>
                      <a:pPr algn="ctr"/>
                      <a:r>
                        <a:rPr lang="en-US" dirty="0"/>
                        <a:t>medium</a:t>
                      </a:r>
                    </a:p>
                  </a:txBody>
                  <a:tcPr/>
                </a:tc>
                <a:tc>
                  <a:txBody>
                    <a:bodyPr/>
                    <a:lstStyle/>
                    <a:p>
                      <a:pPr algn="ctr"/>
                      <a:r>
                        <a:rPr lang="en-US" dirty="0"/>
                        <a:t>minimal</a:t>
                      </a:r>
                    </a:p>
                  </a:txBody>
                  <a:tcPr/>
                </a:tc>
                <a:tc>
                  <a:txBody>
                    <a:bodyPr/>
                    <a:lstStyle/>
                    <a:p>
                      <a:pPr algn="ctr"/>
                      <a:r>
                        <a:rPr lang="en-US" dirty="0"/>
                        <a:t>less</a:t>
                      </a:r>
                    </a:p>
                  </a:txBody>
                  <a:tcPr/>
                </a:tc>
                <a:extLst>
                  <a:ext uri="{0D108BD9-81ED-4DB2-BD59-A6C34878D82A}">
                    <a16:rowId xmlns:a16="http://schemas.microsoft.com/office/drawing/2014/main" val="1000354932"/>
                  </a:ext>
                </a:extLst>
              </a:tr>
              <a:tr h="370840">
                <a:tc>
                  <a:txBody>
                    <a:bodyPr/>
                    <a:lstStyle/>
                    <a:p>
                      <a:pPr algn="ctr"/>
                      <a:r>
                        <a:rPr lang="en-US" dirty="0"/>
                        <a:t>CERN Experiments</a:t>
                      </a:r>
                    </a:p>
                  </a:txBody>
                  <a:tcPr/>
                </a:tc>
                <a:tc>
                  <a:txBody>
                    <a:bodyPr/>
                    <a:lstStyle/>
                    <a:p>
                      <a:pPr algn="ctr"/>
                      <a:r>
                        <a:rPr lang="en-US" dirty="0"/>
                        <a:t>Very High</a:t>
                      </a:r>
                    </a:p>
                  </a:txBody>
                  <a:tcPr/>
                </a:tc>
                <a:tc>
                  <a:txBody>
                    <a:bodyPr/>
                    <a:lstStyle/>
                    <a:p>
                      <a:pPr algn="ctr"/>
                      <a:r>
                        <a:rPr lang="en-US" dirty="0"/>
                        <a:t>High</a:t>
                      </a:r>
                    </a:p>
                  </a:txBody>
                  <a:tcPr/>
                </a:tc>
                <a:tc>
                  <a:txBody>
                    <a:bodyPr/>
                    <a:lstStyle/>
                    <a:p>
                      <a:pPr algn="ctr"/>
                      <a:r>
                        <a:rPr lang="en-US" dirty="0"/>
                        <a:t>medium</a:t>
                      </a:r>
                    </a:p>
                  </a:txBody>
                  <a:tcPr/>
                </a:tc>
                <a:tc>
                  <a:txBody>
                    <a:bodyPr/>
                    <a:lstStyle/>
                    <a:p>
                      <a:pPr algn="ctr"/>
                      <a:r>
                        <a:rPr lang="en-US" dirty="0"/>
                        <a:t>Less</a:t>
                      </a:r>
                    </a:p>
                  </a:txBody>
                  <a:tcPr/>
                </a:tc>
                <a:tc>
                  <a:txBody>
                    <a:bodyPr/>
                    <a:lstStyle/>
                    <a:p>
                      <a:pPr algn="ctr"/>
                      <a:r>
                        <a:rPr lang="en-US" dirty="0"/>
                        <a:t>High</a:t>
                      </a:r>
                    </a:p>
                  </a:txBody>
                  <a:tcPr/>
                </a:tc>
                <a:tc>
                  <a:txBody>
                    <a:bodyPr/>
                    <a:lstStyle/>
                    <a:p>
                      <a:pPr algn="ctr"/>
                      <a:r>
                        <a:rPr lang="en-US" dirty="0"/>
                        <a:t>high</a:t>
                      </a:r>
                    </a:p>
                  </a:txBody>
                  <a:tcPr/>
                </a:tc>
                <a:tc>
                  <a:txBody>
                    <a:bodyPr/>
                    <a:lstStyle/>
                    <a:p>
                      <a:pPr algn="ctr"/>
                      <a:r>
                        <a:rPr lang="en-US" dirty="0"/>
                        <a:t>medium</a:t>
                      </a:r>
                    </a:p>
                  </a:txBody>
                  <a:tcPr/>
                </a:tc>
                <a:extLst>
                  <a:ext uri="{0D108BD9-81ED-4DB2-BD59-A6C34878D82A}">
                    <a16:rowId xmlns:a16="http://schemas.microsoft.com/office/drawing/2014/main" val="3745282564"/>
                  </a:ext>
                </a:extLst>
              </a:tr>
              <a:tr h="370840">
                <a:tc>
                  <a:txBody>
                    <a:bodyPr/>
                    <a:lstStyle/>
                    <a:p>
                      <a:pPr algn="ctr"/>
                      <a:r>
                        <a:rPr lang="en-US" dirty="0"/>
                        <a:t>Data Analytics</a:t>
                      </a:r>
                    </a:p>
                  </a:txBody>
                  <a:tcPr/>
                </a:tc>
                <a:tc>
                  <a:txBody>
                    <a:bodyPr/>
                    <a:lstStyle/>
                    <a:p>
                      <a:pPr algn="ctr"/>
                      <a:r>
                        <a:rPr lang="en-US" dirty="0"/>
                        <a:t>Very High</a:t>
                      </a:r>
                    </a:p>
                  </a:txBody>
                  <a:tcPr/>
                </a:tc>
                <a:tc>
                  <a:txBody>
                    <a:bodyPr/>
                    <a:lstStyle/>
                    <a:p>
                      <a:pPr algn="ctr"/>
                      <a:r>
                        <a:rPr lang="en-US" dirty="0"/>
                        <a:t>High</a:t>
                      </a:r>
                    </a:p>
                  </a:txBody>
                  <a:tcPr/>
                </a:tc>
                <a:tc>
                  <a:txBody>
                    <a:bodyPr/>
                    <a:lstStyle/>
                    <a:p>
                      <a:pPr algn="ctr"/>
                      <a:r>
                        <a:rPr lang="en-US" dirty="0"/>
                        <a:t>High</a:t>
                      </a:r>
                    </a:p>
                  </a:txBody>
                  <a:tcPr/>
                </a:tc>
                <a:tc>
                  <a:txBody>
                    <a:bodyPr/>
                    <a:lstStyle/>
                    <a:p>
                      <a:pPr algn="ctr"/>
                      <a:r>
                        <a:rPr lang="en-US" dirty="0"/>
                        <a:t>Possible</a:t>
                      </a:r>
                    </a:p>
                  </a:txBody>
                  <a:tcPr/>
                </a:tc>
                <a:tc>
                  <a:txBody>
                    <a:bodyPr/>
                    <a:lstStyle/>
                    <a:p>
                      <a:pPr algn="ctr"/>
                      <a:r>
                        <a:rPr lang="en-US" dirty="0"/>
                        <a:t>Medium</a:t>
                      </a:r>
                    </a:p>
                  </a:txBody>
                  <a:tcPr/>
                </a:tc>
                <a:tc>
                  <a:txBody>
                    <a:bodyPr/>
                    <a:lstStyle/>
                    <a:p>
                      <a:pPr algn="ctr"/>
                      <a:r>
                        <a:rPr lang="en-US" dirty="0"/>
                        <a:t>High</a:t>
                      </a:r>
                    </a:p>
                  </a:txBody>
                  <a:tcPr/>
                </a:tc>
                <a:tc>
                  <a:txBody>
                    <a:bodyPr/>
                    <a:lstStyle/>
                    <a:p>
                      <a:pPr algn="ctr"/>
                      <a:r>
                        <a:rPr lang="en-US" dirty="0"/>
                        <a:t>Medium/High</a:t>
                      </a:r>
                    </a:p>
                  </a:txBody>
                  <a:tcPr/>
                </a:tc>
                <a:extLst>
                  <a:ext uri="{0D108BD9-81ED-4DB2-BD59-A6C34878D82A}">
                    <a16:rowId xmlns:a16="http://schemas.microsoft.com/office/drawing/2014/main" val="4071286711"/>
                  </a:ext>
                </a:extLst>
              </a:tr>
              <a:tr h="370840">
                <a:tc>
                  <a:txBody>
                    <a:bodyPr/>
                    <a:lstStyle/>
                    <a:p>
                      <a:pPr algn="ctr"/>
                      <a:r>
                        <a:rPr lang="en-US" dirty="0"/>
                        <a:t>IOTs</a:t>
                      </a:r>
                    </a:p>
                  </a:txBody>
                  <a:tcPr/>
                </a:tc>
                <a:tc>
                  <a:txBody>
                    <a:bodyPr/>
                    <a:lstStyle/>
                    <a:p>
                      <a:pPr algn="ctr"/>
                      <a:r>
                        <a:rPr lang="en-US" dirty="0"/>
                        <a:t>Unlimited</a:t>
                      </a:r>
                    </a:p>
                  </a:txBody>
                  <a:tcPr/>
                </a:tc>
                <a:tc>
                  <a:txBody>
                    <a:bodyPr/>
                    <a:lstStyle/>
                    <a:p>
                      <a:pPr algn="ctr"/>
                      <a:r>
                        <a:rPr lang="en-US" dirty="0"/>
                        <a:t>Very High</a:t>
                      </a:r>
                    </a:p>
                  </a:txBody>
                  <a:tcPr/>
                </a:tc>
                <a:tc>
                  <a:txBody>
                    <a:bodyPr/>
                    <a:lstStyle/>
                    <a:p>
                      <a:pPr algn="ctr"/>
                      <a:r>
                        <a:rPr lang="en-US" dirty="0"/>
                        <a:t>Medium</a:t>
                      </a:r>
                    </a:p>
                  </a:txBody>
                  <a:tcPr/>
                </a:tc>
                <a:tc>
                  <a:txBody>
                    <a:bodyPr/>
                    <a:lstStyle/>
                    <a:p>
                      <a:pPr algn="ctr"/>
                      <a:r>
                        <a:rPr lang="en-US" dirty="0"/>
                        <a:t>Possible</a:t>
                      </a:r>
                    </a:p>
                  </a:txBody>
                  <a:tcPr/>
                </a:tc>
                <a:tc>
                  <a:txBody>
                    <a:bodyPr/>
                    <a:lstStyle/>
                    <a:p>
                      <a:pPr algn="ctr"/>
                      <a:r>
                        <a:rPr lang="en-US" dirty="0"/>
                        <a:t>Medium</a:t>
                      </a:r>
                    </a:p>
                  </a:txBody>
                  <a:tcPr/>
                </a:tc>
                <a:tc>
                  <a:txBody>
                    <a:bodyPr/>
                    <a:lstStyle/>
                    <a:p>
                      <a:pPr algn="ctr"/>
                      <a:r>
                        <a:rPr lang="en-US" dirty="0"/>
                        <a:t>High</a:t>
                      </a:r>
                    </a:p>
                  </a:txBody>
                  <a:tcPr/>
                </a:tc>
                <a:tc>
                  <a:txBody>
                    <a:bodyPr/>
                    <a:lstStyle/>
                    <a:p>
                      <a:pPr algn="ctr"/>
                      <a:r>
                        <a:rPr lang="en-US" dirty="0"/>
                        <a:t>High</a:t>
                      </a:r>
                    </a:p>
                  </a:txBody>
                  <a:tcPr/>
                </a:tc>
                <a:extLst>
                  <a:ext uri="{0D108BD9-81ED-4DB2-BD59-A6C34878D82A}">
                    <a16:rowId xmlns:a16="http://schemas.microsoft.com/office/drawing/2014/main" val="1252253029"/>
                  </a:ext>
                </a:extLst>
              </a:tr>
            </a:tbl>
          </a:graphicData>
        </a:graphic>
      </p:graphicFrame>
    </p:spTree>
    <p:extLst>
      <p:ext uri="{BB962C8B-B14F-4D97-AF65-F5344CB8AC3E}">
        <p14:creationId xmlns:p14="http://schemas.microsoft.com/office/powerpoint/2010/main" val="298675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8B68-4551-4443-B66A-AA0CAFC1066F}"/>
              </a:ext>
            </a:extLst>
          </p:cNvPr>
          <p:cNvSpPr>
            <a:spLocks noGrp="1"/>
          </p:cNvSpPr>
          <p:nvPr>
            <p:ph type="title"/>
          </p:nvPr>
        </p:nvSpPr>
        <p:spPr/>
        <p:txBody>
          <a:bodyPr/>
          <a:lstStyle/>
          <a:p>
            <a:r>
              <a:rPr lang="en-IN" dirty="0"/>
              <a:t>Course organisation </a:t>
            </a:r>
            <a:endParaRPr lang="en-US" dirty="0"/>
          </a:p>
        </p:txBody>
      </p:sp>
      <p:sp>
        <p:nvSpPr>
          <p:cNvPr id="3" name="Content Placeholder 2">
            <a:extLst>
              <a:ext uri="{FF2B5EF4-FFF2-40B4-BE49-F238E27FC236}">
                <a16:creationId xmlns:a16="http://schemas.microsoft.com/office/drawing/2014/main" id="{B0297054-2160-3345-B5BC-7B9EACE48BF9}"/>
              </a:ext>
            </a:extLst>
          </p:cNvPr>
          <p:cNvSpPr>
            <a:spLocks noGrp="1"/>
          </p:cNvSpPr>
          <p:nvPr>
            <p:ph idx="1"/>
          </p:nvPr>
        </p:nvSpPr>
        <p:spPr/>
        <p:txBody>
          <a:bodyPr/>
          <a:lstStyle/>
          <a:p>
            <a:r>
              <a:rPr lang="en-IN" dirty="0"/>
              <a:t>Topics</a:t>
            </a:r>
          </a:p>
          <a:p>
            <a:pPr lvl="1"/>
            <a:r>
              <a:rPr lang="en-IN" dirty="0"/>
              <a:t>Relational model and design</a:t>
            </a:r>
          </a:p>
          <a:p>
            <a:pPr lvl="1"/>
            <a:r>
              <a:rPr lang="en-IN" dirty="0"/>
              <a:t>Query languages </a:t>
            </a:r>
          </a:p>
          <a:p>
            <a:pPr lvl="1"/>
            <a:r>
              <a:rPr lang="en-IN" dirty="0"/>
              <a:t>Data models</a:t>
            </a:r>
          </a:p>
          <a:p>
            <a:pPr lvl="1"/>
            <a:r>
              <a:rPr lang="en-IN" dirty="0"/>
              <a:t>Database design</a:t>
            </a:r>
          </a:p>
          <a:p>
            <a:pPr lvl="1"/>
            <a:r>
              <a:rPr lang="en-IN" dirty="0"/>
              <a:t>XML</a:t>
            </a:r>
          </a:p>
          <a:p>
            <a:pPr lvl="1"/>
            <a:r>
              <a:rPr lang="en-IN" dirty="0"/>
              <a:t>Graph database </a:t>
            </a:r>
          </a:p>
          <a:p>
            <a:pPr lvl="1"/>
            <a:r>
              <a:rPr lang="en-IN" dirty="0" err="1"/>
              <a:t>Lucene</a:t>
            </a:r>
            <a:r>
              <a:rPr lang="en-IN" dirty="0"/>
              <a:t>- text database</a:t>
            </a:r>
          </a:p>
          <a:p>
            <a:r>
              <a:rPr lang="en-IN" dirty="0"/>
              <a:t>Emphasis on retrieval and modification of data using query languages</a:t>
            </a:r>
          </a:p>
          <a:p>
            <a:endParaRPr lang="en-US" dirty="0"/>
          </a:p>
        </p:txBody>
      </p:sp>
    </p:spTree>
    <p:extLst>
      <p:ext uri="{BB962C8B-B14F-4D97-AF65-F5344CB8AC3E}">
        <p14:creationId xmlns:p14="http://schemas.microsoft.com/office/powerpoint/2010/main" val="259210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662C-40D8-F44E-A38F-76E155DE06FD}"/>
              </a:ext>
            </a:extLst>
          </p:cNvPr>
          <p:cNvSpPr>
            <a:spLocks noGrp="1"/>
          </p:cNvSpPr>
          <p:nvPr>
            <p:ph type="title"/>
          </p:nvPr>
        </p:nvSpPr>
        <p:spPr/>
        <p:txBody>
          <a:bodyPr/>
          <a:lstStyle/>
          <a:p>
            <a:r>
              <a:rPr lang="en-IN" dirty="0"/>
              <a:t>Book</a:t>
            </a:r>
            <a:endParaRPr lang="en-US" dirty="0"/>
          </a:p>
        </p:txBody>
      </p:sp>
      <p:sp>
        <p:nvSpPr>
          <p:cNvPr id="3" name="Content Placeholder 2">
            <a:extLst>
              <a:ext uri="{FF2B5EF4-FFF2-40B4-BE49-F238E27FC236}">
                <a16:creationId xmlns:a16="http://schemas.microsoft.com/office/drawing/2014/main" id="{2C885008-47EA-B94B-95C6-58B17BBAAA87}"/>
              </a:ext>
            </a:extLst>
          </p:cNvPr>
          <p:cNvSpPr>
            <a:spLocks noGrp="1"/>
          </p:cNvSpPr>
          <p:nvPr>
            <p:ph idx="1"/>
          </p:nvPr>
        </p:nvSpPr>
        <p:spPr/>
        <p:txBody>
          <a:bodyPr/>
          <a:lstStyle/>
          <a:p>
            <a:pPr marL="0" indent="0">
              <a:buNone/>
            </a:pPr>
            <a:r>
              <a:rPr lang="en-IN" dirty="0" err="1"/>
              <a:t>Elmasri</a:t>
            </a:r>
            <a:r>
              <a:rPr lang="en-IN" dirty="0"/>
              <a:t> and </a:t>
            </a:r>
            <a:r>
              <a:rPr lang="en-IN" dirty="0" err="1"/>
              <a:t>Navathe</a:t>
            </a:r>
            <a:r>
              <a:rPr lang="en-IN" dirty="0"/>
              <a:t> – Latest or from starting from 5</a:t>
            </a:r>
            <a:r>
              <a:rPr lang="en-IN" baseline="30000" dirty="0"/>
              <a:t>th</a:t>
            </a:r>
            <a:r>
              <a:rPr lang="en-IN" dirty="0"/>
              <a:t> edition</a:t>
            </a:r>
          </a:p>
          <a:p>
            <a:pPr marL="0" indent="0">
              <a:buNone/>
            </a:pPr>
            <a:r>
              <a:rPr lang="en-IN" dirty="0"/>
              <a:t>Fundamentals of Database Systems</a:t>
            </a:r>
          </a:p>
          <a:p>
            <a:pPr marL="0" indent="0">
              <a:buNone/>
            </a:pPr>
            <a:r>
              <a:rPr lang="en-IN" dirty="0"/>
              <a:t>Database Systems Models, Languages, Design and Application programming</a:t>
            </a:r>
          </a:p>
          <a:p>
            <a:pPr marL="0" indent="0">
              <a:buNone/>
            </a:pPr>
            <a:endParaRPr lang="en-IN" dirty="0"/>
          </a:p>
          <a:p>
            <a:pPr marL="0" indent="0">
              <a:buNone/>
            </a:pPr>
            <a:r>
              <a:rPr lang="en-IN" dirty="0"/>
              <a:t>Both are equally good.</a:t>
            </a:r>
            <a:endParaRPr lang="en-US" dirty="0"/>
          </a:p>
        </p:txBody>
      </p:sp>
    </p:spTree>
    <p:extLst>
      <p:ext uri="{BB962C8B-B14F-4D97-AF65-F5344CB8AC3E}">
        <p14:creationId xmlns:p14="http://schemas.microsoft.com/office/powerpoint/2010/main" val="66293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4BBB-9DC2-A94A-867B-8E0BB1DDDD80}"/>
              </a:ext>
            </a:extLst>
          </p:cNvPr>
          <p:cNvSpPr>
            <a:spLocks noGrp="1"/>
          </p:cNvSpPr>
          <p:nvPr>
            <p:ph type="title"/>
          </p:nvPr>
        </p:nvSpPr>
        <p:spPr/>
        <p:txBody>
          <a:bodyPr/>
          <a:lstStyle/>
          <a:p>
            <a:r>
              <a:rPr lang="en-IN" dirty="0"/>
              <a:t>Grading</a:t>
            </a:r>
            <a:endParaRPr lang="en-US" dirty="0"/>
          </a:p>
        </p:txBody>
      </p:sp>
      <p:sp>
        <p:nvSpPr>
          <p:cNvPr id="3" name="Content Placeholder 2">
            <a:extLst>
              <a:ext uri="{FF2B5EF4-FFF2-40B4-BE49-F238E27FC236}">
                <a16:creationId xmlns:a16="http://schemas.microsoft.com/office/drawing/2014/main" id="{FE997CED-9CC3-EC48-AC50-E84820B9E8E5}"/>
              </a:ext>
            </a:extLst>
          </p:cNvPr>
          <p:cNvSpPr>
            <a:spLocks noGrp="1"/>
          </p:cNvSpPr>
          <p:nvPr>
            <p:ph idx="1"/>
          </p:nvPr>
        </p:nvSpPr>
        <p:spPr/>
        <p:txBody>
          <a:bodyPr/>
          <a:lstStyle/>
          <a:p>
            <a:r>
              <a:rPr lang="en-IN" dirty="0"/>
              <a:t>Two exams – about 50% of grade</a:t>
            </a:r>
          </a:p>
          <a:p>
            <a:r>
              <a:rPr lang="en-IN" dirty="0"/>
              <a:t>Practice exams – about 30% of grade</a:t>
            </a:r>
          </a:p>
          <a:p>
            <a:r>
              <a:rPr lang="en-IN" dirty="0"/>
              <a:t>Other evaluations – about 20% of grade</a:t>
            </a:r>
          </a:p>
          <a:p>
            <a:r>
              <a:rPr lang="en-IN" dirty="0"/>
              <a:t>The above weightage is tentative and is only an indicator example. The final percentages will depend on class performance and quality of assessments.  Variance proportional grading, and optimized class grading are other possibilities.</a:t>
            </a:r>
            <a:endParaRPr lang="en-US" dirty="0"/>
          </a:p>
        </p:txBody>
      </p:sp>
    </p:spTree>
    <p:extLst>
      <p:ext uri="{BB962C8B-B14F-4D97-AF65-F5344CB8AC3E}">
        <p14:creationId xmlns:p14="http://schemas.microsoft.com/office/powerpoint/2010/main" val="356467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data come from?</a:t>
            </a:r>
          </a:p>
        </p:txBody>
      </p:sp>
      <p:sp>
        <p:nvSpPr>
          <p:cNvPr id="3" name="Content Placeholder 2"/>
          <p:cNvSpPr>
            <a:spLocks noGrp="1"/>
          </p:cNvSpPr>
          <p:nvPr>
            <p:ph idx="1"/>
          </p:nvPr>
        </p:nvSpPr>
        <p:spPr/>
        <p:txBody>
          <a:bodyPr/>
          <a:lstStyle/>
          <a:p>
            <a:r>
              <a:rPr lang="en-US" dirty="0"/>
              <a:t>Observations</a:t>
            </a:r>
          </a:p>
          <a:p>
            <a:r>
              <a:rPr lang="en-US" dirty="0"/>
              <a:t>Activities</a:t>
            </a:r>
          </a:p>
          <a:p>
            <a:r>
              <a:rPr lang="en-US" dirty="0"/>
              <a:t>System generated</a:t>
            </a:r>
          </a:p>
          <a:p>
            <a:pPr marL="0" indent="0">
              <a:buNone/>
            </a:pPr>
            <a:endParaRPr lang="en-US" dirty="0"/>
          </a:p>
          <a:p>
            <a:pPr marL="0" indent="0" algn="ctr">
              <a:buNone/>
            </a:pPr>
            <a:r>
              <a:rPr lang="en-US" dirty="0">
                <a:solidFill>
                  <a:schemeClr val="tx2">
                    <a:lumMod val="50000"/>
                  </a:schemeClr>
                </a:solidFill>
              </a:rPr>
              <a:t>Information is all there is (perceived)!</a:t>
            </a:r>
          </a:p>
          <a:p>
            <a:pPr marL="0" indent="0" algn="ctr">
              <a:buNone/>
            </a:pPr>
            <a:r>
              <a:rPr lang="en-US" dirty="0">
                <a:solidFill>
                  <a:schemeClr val="tx2">
                    <a:lumMod val="50000"/>
                  </a:schemeClr>
                </a:solidFill>
              </a:rPr>
              <a:t>Data is what can be captured from information (represented)!</a:t>
            </a:r>
          </a:p>
          <a:p>
            <a:pPr marL="0" indent="0" algn="ctr">
              <a:buNone/>
            </a:pPr>
            <a:r>
              <a:rPr lang="en-US" dirty="0">
                <a:solidFill>
                  <a:schemeClr val="accent4">
                    <a:lumMod val="75000"/>
                  </a:schemeClr>
                </a:solidFill>
              </a:rPr>
              <a:t>Data captures information from </a:t>
            </a:r>
          </a:p>
          <a:p>
            <a:pPr marL="0" indent="0" algn="ctr">
              <a:buNone/>
            </a:pPr>
            <a:r>
              <a:rPr lang="en-US" dirty="0">
                <a:solidFill>
                  <a:schemeClr val="accent4">
                    <a:lumMod val="75000"/>
                  </a:schemeClr>
                </a:solidFill>
              </a:rPr>
              <a:t>anything, anywhere, anytime and anyhow!</a:t>
            </a:r>
          </a:p>
        </p:txBody>
      </p:sp>
    </p:spTree>
    <p:extLst>
      <p:ext uri="{BB962C8B-B14F-4D97-AF65-F5344CB8AC3E}">
        <p14:creationId xmlns:p14="http://schemas.microsoft.com/office/powerpoint/2010/main" val="194390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Data?</a:t>
            </a:r>
          </a:p>
        </p:txBody>
      </p:sp>
      <p:sp>
        <p:nvSpPr>
          <p:cNvPr id="3" name="Content Placeholder 2"/>
          <p:cNvSpPr>
            <a:spLocks noGrp="1"/>
          </p:cNvSpPr>
          <p:nvPr>
            <p:ph idx="1"/>
          </p:nvPr>
        </p:nvSpPr>
        <p:spPr/>
        <p:txBody>
          <a:bodyPr>
            <a:normAutofit/>
          </a:bodyPr>
          <a:lstStyle/>
          <a:p>
            <a:pPr marL="0" indent="0">
              <a:buNone/>
            </a:pPr>
            <a:r>
              <a:rPr lang="en-US" dirty="0"/>
              <a:t>Not everything that is observed is important, or not everything about anything can be stored. </a:t>
            </a:r>
          </a:p>
          <a:p>
            <a:pPr marL="0" indent="0">
              <a:buNone/>
            </a:pPr>
            <a:r>
              <a:rPr lang="en-US" dirty="0"/>
              <a:t>Data is captured and represented information about anything that is:</a:t>
            </a:r>
          </a:p>
          <a:p>
            <a:pPr marL="0" indent="0">
              <a:buNone/>
            </a:pPr>
            <a:r>
              <a:rPr lang="en-US" dirty="0"/>
              <a:t>	factual</a:t>
            </a:r>
          </a:p>
          <a:p>
            <a:pPr marL="0" indent="0">
              <a:buNone/>
            </a:pPr>
            <a:r>
              <a:rPr lang="en-US" dirty="0"/>
              <a:t>	used for reasoning, discussion, reports, etc.</a:t>
            </a:r>
          </a:p>
          <a:p>
            <a:pPr marL="0" indent="0">
              <a:buNone/>
            </a:pPr>
            <a:r>
              <a:rPr lang="en-US" dirty="0"/>
              <a:t>Scope of anything – cannot have unlimited information (which exists) stored about anything.</a:t>
            </a:r>
          </a:p>
          <a:p>
            <a:pPr marL="0" indent="0" algn="ctr">
              <a:buNone/>
            </a:pPr>
            <a:r>
              <a:rPr lang="en-US" dirty="0">
                <a:solidFill>
                  <a:schemeClr val="accent2">
                    <a:lumMod val="50000"/>
                  </a:schemeClr>
                </a:solidFill>
              </a:rPr>
              <a:t>Therefore, need to scope the notion of anything </a:t>
            </a:r>
          </a:p>
          <a:p>
            <a:pPr marL="0" indent="0" algn="ctr">
              <a:buNone/>
            </a:pPr>
            <a:r>
              <a:rPr lang="en-US" dirty="0">
                <a:solidFill>
                  <a:schemeClr val="accent2">
                    <a:lumMod val="50000"/>
                  </a:schemeClr>
                </a:solidFill>
              </a:rPr>
              <a:t>to the purpose of why the data is captured!</a:t>
            </a:r>
          </a:p>
          <a:p>
            <a:pPr marL="0" indent="0">
              <a:buNone/>
            </a:pPr>
            <a:endParaRPr lang="en-US" dirty="0"/>
          </a:p>
        </p:txBody>
      </p:sp>
    </p:spTree>
    <p:extLst>
      <p:ext uri="{BB962C8B-B14F-4D97-AF65-F5344CB8AC3E}">
        <p14:creationId xmlns:p14="http://schemas.microsoft.com/office/powerpoint/2010/main" val="304277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lnSpcReduction="10000"/>
          </a:bodyPr>
          <a:lstStyle/>
          <a:p>
            <a:r>
              <a:rPr lang="en-US" dirty="0"/>
              <a:t>Data is information captured about anything of interest</a:t>
            </a:r>
          </a:p>
          <a:p>
            <a:r>
              <a:rPr lang="en-US" dirty="0"/>
              <a:t>Data is represented</a:t>
            </a:r>
          </a:p>
          <a:p>
            <a:r>
              <a:rPr lang="en-US" dirty="0"/>
              <a:t>Data can be related to other data</a:t>
            </a:r>
          </a:p>
          <a:p>
            <a:r>
              <a:rPr lang="en-US" dirty="0"/>
              <a:t>Data has a purpose/value</a:t>
            </a:r>
          </a:p>
          <a:p>
            <a:r>
              <a:rPr lang="en-US" dirty="0"/>
              <a:t>Data can be distributed</a:t>
            </a:r>
          </a:p>
          <a:p>
            <a:r>
              <a:rPr lang="en-US" dirty="0"/>
              <a:t>Data has to be managed and maintained (updated, deleted)</a:t>
            </a:r>
          </a:p>
          <a:p>
            <a:r>
              <a:rPr lang="en-US" dirty="0"/>
              <a:t>Data can be queried</a:t>
            </a:r>
          </a:p>
          <a:p>
            <a:r>
              <a:rPr lang="en-US" dirty="0"/>
              <a:t>Analytics on data can be performed</a:t>
            </a:r>
          </a:p>
          <a:p>
            <a:r>
              <a:rPr lang="en-US" dirty="0"/>
              <a:t>Data can be visualized</a:t>
            </a:r>
          </a:p>
          <a:p>
            <a:endParaRPr lang="en-US" dirty="0"/>
          </a:p>
        </p:txBody>
      </p:sp>
    </p:spTree>
    <p:extLst>
      <p:ext uri="{BB962C8B-B14F-4D97-AF65-F5344CB8AC3E}">
        <p14:creationId xmlns:p14="http://schemas.microsoft.com/office/powerpoint/2010/main" val="130104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85D8-5F94-4C87-BBAF-D22A66794227}"/>
              </a:ext>
            </a:extLst>
          </p:cNvPr>
          <p:cNvSpPr>
            <a:spLocks noGrp="1"/>
          </p:cNvSpPr>
          <p:nvPr>
            <p:ph type="title"/>
          </p:nvPr>
        </p:nvSpPr>
        <p:spPr/>
        <p:txBody>
          <a:bodyPr/>
          <a:lstStyle/>
          <a:p>
            <a:r>
              <a:rPr lang="en-US" dirty="0"/>
              <a:t>What Data?</a:t>
            </a:r>
          </a:p>
        </p:txBody>
      </p:sp>
      <p:sp>
        <p:nvSpPr>
          <p:cNvPr id="3" name="Content Placeholder 2">
            <a:extLst>
              <a:ext uri="{FF2B5EF4-FFF2-40B4-BE49-F238E27FC236}">
                <a16:creationId xmlns:a16="http://schemas.microsoft.com/office/drawing/2014/main" id="{7A4A302D-B902-4E0F-9ECE-F4937BBBE55F}"/>
              </a:ext>
            </a:extLst>
          </p:cNvPr>
          <p:cNvSpPr>
            <a:spLocks noGrp="1"/>
          </p:cNvSpPr>
          <p:nvPr>
            <p:ph idx="1"/>
          </p:nvPr>
        </p:nvSpPr>
        <p:spPr/>
        <p:txBody>
          <a:bodyPr/>
          <a:lstStyle/>
          <a:p>
            <a:r>
              <a:rPr lang="en-US" dirty="0"/>
              <a:t>Structured: Records – employee, student,…</a:t>
            </a:r>
          </a:p>
          <a:p>
            <a:r>
              <a:rPr lang="en-US" dirty="0"/>
              <a:t>Semi-Structured – Movies, engineering objects, …</a:t>
            </a:r>
          </a:p>
          <a:p>
            <a:r>
              <a:rPr lang="en-US" dirty="0"/>
              <a:t>Unstructured – text documents, …</a:t>
            </a:r>
          </a:p>
          <a:p>
            <a:r>
              <a:rPr lang="en-US" dirty="0"/>
              <a:t>Multimedia – audio, video, …</a:t>
            </a:r>
          </a:p>
          <a:p>
            <a:r>
              <a:rPr lang="en-US" dirty="0"/>
              <a:t>Hyperlinked – web pages, sites, …</a:t>
            </a:r>
          </a:p>
          <a:p>
            <a:r>
              <a:rPr lang="en-US" dirty="0"/>
              <a:t>Graphs – Facebook, WhatsApp, …</a:t>
            </a:r>
          </a:p>
          <a:p>
            <a:r>
              <a:rPr lang="en-US" dirty="0"/>
              <a:t>Any other kind!</a:t>
            </a:r>
          </a:p>
          <a:p>
            <a:pPr marL="0" indent="0" algn="ctr">
              <a:buNone/>
            </a:pPr>
            <a:r>
              <a:rPr lang="en-US" dirty="0"/>
              <a:t>How to specify the data, as to what the data is?</a:t>
            </a:r>
          </a:p>
        </p:txBody>
      </p:sp>
    </p:spTree>
    <p:extLst>
      <p:ext uri="{BB962C8B-B14F-4D97-AF65-F5344CB8AC3E}">
        <p14:creationId xmlns:p14="http://schemas.microsoft.com/office/powerpoint/2010/main" val="64549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38D7-B240-4E19-91D1-008237DA29B0}"/>
              </a:ext>
            </a:extLst>
          </p:cNvPr>
          <p:cNvSpPr>
            <a:spLocks noGrp="1"/>
          </p:cNvSpPr>
          <p:nvPr>
            <p:ph type="title"/>
          </p:nvPr>
        </p:nvSpPr>
        <p:spPr/>
        <p:txBody>
          <a:bodyPr/>
          <a:lstStyle/>
          <a:p>
            <a:r>
              <a:rPr lang="en-US" dirty="0"/>
              <a:t>Data Model</a:t>
            </a:r>
          </a:p>
        </p:txBody>
      </p:sp>
      <p:sp>
        <p:nvSpPr>
          <p:cNvPr id="3" name="Content Placeholder 2">
            <a:extLst>
              <a:ext uri="{FF2B5EF4-FFF2-40B4-BE49-F238E27FC236}">
                <a16:creationId xmlns:a16="http://schemas.microsoft.com/office/drawing/2014/main" id="{BEB4E27B-B711-4865-9E56-CE694D96894C}"/>
              </a:ext>
            </a:extLst>
          </p:cNvPr>
          <p:cNvSpPr>
            <a:spLocks noGrp="1"/>
          </p:cNvSpPr>
          <p:nvPr>
            <p:ph idx="1"/>
          </p:nvPr>
        </p:nvSpPr>
        <p:spPr>
          <a:xfrm>
            <a:off x="838200" y="1825625"/>
            <a:ext cx="10820400" cy="4351338"/>
          </a:xfrm>
        </p:spPr>
        <p:txBody>
          <a:bodyPr/>
          <a:lstStyle/>
          <a:p>
            <a:r>
              <a:rPr lang="en-US" dirty="0"/>
              <a:t>Is a set of concepts for describing data (related data – database)</a:t>
            </a:r>
          </a:p>
          <a:p>
            <a:r>
              <a:rPr lang="en-US" dirty="0"/>
              <a:t>Each concept has a specific meaning, constraints and use</a:t>
            </a:r>
          </a:p>
          <a:p>
            <a:r>
              <a:rPr lang="en-US" dirty="0"/>
              <a:t>Detail at which a concept can describe data can vary – data model levels</a:t>
            </a:r>
          </a:p>
          <a:p>
            <a:r>
              <a:rPr lang="en-US" dirty="0"/>
              <a:t>Mappings are used to connect concepts at different data model levels</a:t>
            </a:r>
          </a:p>
          <a:p>
            <a:r>
              <a:rPr lang="en-US" dirty="0"/>
              <a:t>Three schema architecture</a:t>
            </a:r>
          </a:p>
          <a:p>
            <a:pPr lvl="1"/>
            <a:r>
              <a:rPr lang="en-US" dirty="0"/>
              <a:t>Conceptual level – applications accessing views </a:t>
            </a:r>
          </a:p>
          <a:p>
            <a:pPr lvl="1"/>
            <a:r>
              <a:rPr lang="en-US" dirty="0"/>
              <a:t>Logical level – database description – conceptual and implementation models</a:t>
            </a:r>
          </a:p>
          <a:p>
            <a:pPr lvl="1"/>
            <a:r>
              <a:rPr lang="en-US" dirty="0"/>
              <a:t>Physical level – how database is stored in the system</a:t>
            </a:r>
          </a:p>
        </p:txBody>
      </p:sp>
    </p:spTree>
    <p:extLst>
      <p:ext uri="{BB962C8B-B14F-4D97-AF65-F5344CB8AC3E}">
        <p14:creationId xmlns:p14="http://schemas.microsoft.com/office/powerpoint/2010/main" val="2531451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TotalTime>
  <Words>859</Words>
  <Application>Microsoft Office PowerPoint</Application>
  <PresentationFormat>Widescreen</PresentationFormat>
  <Paragraphs>202</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Dubai</vt:lpstr>
      <vt:lpstr>Office Theme</vt:lpstr>
      <vt:lpstr>Databases</vt:lpstr>
      <vt:lpstr>Course organisation </vt:lpstr>
      <vt:lpstr>Book</vt:lpstr>
      <vt:lpstr>Grading</vt:lpstr>
      <vt:lpstr>Where does data come from?</vt:lpstr>
      <vt:lpstr>Why Data?</vt:lpstr>
      <vt:lpstr>Data</vt:lpstr>
      <vt:lpstr>What Data?</vt:lpstr>
      <vt:lpstr>Data Model</vt:lpstr>
      <vt:lpstr>Data model - concepts</vt:lpstr>
      <vt:lpstr>Data model - concepts </vt:lpstr>
      <vt:lpstr>Characteristics of data</vt:lpstr>
      <vt:lpstr>Examples</vt:lpstr>
      <vt:lpstr>Examples – Possible Responses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dc:title>
  <dc:creator>kamal karlapalem</dc:creator>
  <cp:lastModifiedBy>Kamalakar Karlapalem</cp:lastModifiedBy>
  <cp:revision>61</cp:revision>
  <cp:lastPrinted>2017-06-05T06:03:38Z</cp:lastPrinted>
  <dcterms:created xsi:type="dcterms:W3CDTF">2017-04-28T08:45:35Z</dcterms:created>
  <dcterms:modified xsi:type="dcterms:W3CDTF">2018-07-31T03:55:56Z</dcterms:modified>
</cp:coreProperties>
</file>