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73" r:id="rId10"/>
    <p:sldId id="274" r:id="rId11"/>
    <p:sldId id="279" r:id="rId12"/>
    <p:sldId id="278" r:id="rId13"/>
    <p:sldId id="280" r:id="rId14"/>
    <p:sldId id="281" r:id="rId15"/>
  </p:sldIdLst>
  <p:sldSz cx="12192000" cy="6858000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71F84-D214-49A8-BDAC-10D4C24D4043}" v="145" dt="2018-08-02T03:45:02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akar Karlapalem" userId="06492a437841ea42" providerId="LiveId" clId="{94671F84-D214-49A8-BDAC-10D4C24D4043}"/>
    <pc:docChg chg="custSel delSld modSld sldOrd">
      <pc:chgData name="Kamalakar Karlapalem" userId="06492a437841ea42" providerId="LiveId" clId="{94671F84-D214-49A8-BDAC-10D4C24D4043}" dt="2018-08-02T03:45:02.199" v="144" actId="14734"/>
      <pc:docMkLst>
        <pc:docMk/>
      </pc:docMkLst>
      <pc:sldChg chg="modSp">
        <pc:chgData name="Kamalakar Karlapalem" userId="06492a437841ea42" providerId="LiveId" clId="{94671F84-D214-49A8-BDAC-10D4C24D4043}" dt="2018-08-02T03:39:35.749" v="79" actId="20577"/>
        <pc:sldMkLst>
          <pc:docMk/>
          <pc:sldMk cId="1373997959" sldId="258"/>
        </pc:sldMkLst>
        <pc:graphicFrameChg chg="modGraphic">
          <ac:chgData name="Kamalakar Karlapalem" userId="06492a437841ea42" providerId="LiveId" clId="{94671F84-D214-49A8-BDAC-10D4C24D4043}" dt="2018-08-02T03:39:35.749" v="79" actId="20577"/>
          <ac:graphicFrameMkLst>
            <pc:docMk/>
            <pc:sldMk cId="1373997959" sldId="258"/>
            <ac:graphicFrameMk id="4" creationId="{00000000-0000-0000-0000-000000000000}"/>
          </ac:graphicFrameMkLst>
        </pc:graphicFrameChg>
      </pc:sldChg>
      <pc:sldChg chg="del">
        <pc:chgData name="Kamalakar Karlapalem" userId="06492a437841ea42" providerId="LiveId" clId="{94671F84-D214-49A8-BDAC-10D4C24D4043}" dt="2018-08-01T09:08:31.727" v="2" actId="2696"/>
        <pc:sldMkLst>
          <pc:docMk/>
          <pc:sldMk cId="2462711847" sldId="265"/>
        </pc:sldMkLst>
      </pc:sldChg>
      <pc:sldChg chg="del">
        <pc:chgData name="Kamalakar Karlapalem" userId="06492a437841ea42" providerId="LiveId" clId="{94671F84-D214-49A8-BDAC-10D4C24D4043}" dt="2018-08-01T09:08:31.570" v="0" actId="2696"/>
        <pc:sldMkLst>
          <pc:docMk/>
          <pc:sldMk cId="2297367449" sldId="266"/>
        </pc:sldMkLst>
      </pc:sldChg>
      <pc:sldChg chg="del">
        <pc:chgData name="Kamalakar Karlapalem" userId="06492a437841ea42" providerId="LiveId" clId="{94671F84-D214-49A8-BDAC-10D4C24D4043}" dt="2018-08-01T09:08:31.651" v="1" actId="2696"/>
        <pc:sldMkLst>
          <pc:docMk/>
          <pc:sldMk cId="3004167985" sldId="267"/>
        </pc:sldMkLst>
      </pc:sldChg>
      <pc:sldChg chg="del">
        <pc:chgData name="Kamalakar Karlapalem" userId="06492a437841ea42" providerId="LiveId" clId="{94671F84-D214-49A8-BDAC-10D4C24D4043}" dt="2018-08-01T09:08:31.777" v="3" actId="2696"/>
        <pc:sldMkLst>
          <pc:docMk/>
          <pc:sldMk cId="3400441247" sldId="269"/>
        </pc:sldMkLst>
      </pc:sldChg>
      <pc:sldChg chg="del">
        <pc:chgData name="Kamalakar Karlapalem" userId="06492a437841ea42" providerId="LiveId" clId="{94671F84-D214-49A8-BDAC-10D4C24D4043}" dt="2018-08-01T09:08:31.827" v="4" actId="2696"/>
        <pc:sldMkLst>
          <pc:docMk/>
          <pc:sldMk cId="161879858" sldId="270"/>
        </pc:sldMkLst>
      </pc:sldChg>
      <pc:sldChg chg="del">
        <pc:chgData name="Kamalakar Karlapalem" userId="06492a437841ea42" providerId="LiveId" clId="{94671F84-D214-49A8-BDAC-10D4C24D4043}" dt="2018-08-01T09:08:31.858" v="5" actId="2696"/>
        <pc:sldMkLst>
          <pc:docMk/>
          <pc:sldMk cId="848757424" sldId="271"/>
        </pc:sldMkLst>
      </pc:sldChg>
      <pc:sldChg chg="del">
        <pc:chgData name="Kamalakar Karlapalem" userId="06492a437841ea42" providerId="LiveId" clId="{94671F84-D214-49A8-BDAC-10D4C24D4043}" dt="2018-08-01T09:08:31.881" v="6" actId="2696"/>
        <pc:sldMkLst>
          <pc:docMk/>
          <pc:sldMk cId="2307095054" sldId="272"/>
        </pc:sldMkLst>
      </pc:sldChg>
      <pc:sldChg chg="delSp modSp">
        <pc:chgData name="Kamalakar Karlapalem" userId="06492a437841ea42" providerId="LiveId" clId="{94671F84-D214-49A8-BDAC-10D4C24D4043}" dt="2018-08-02T03:45:02.199" v="144" actId="14734"/>
        <pc:sldMkLst>
          <pc:docMk/>
          <pc:sldMk cId="2440888310" sldId="274"/>
        </pc:sldMkLst>
        <pc:graphicFrameChg chg="mod modGraphic">
          <ac:chgData name="Kamalakar Karlapalem" userId="06492a437841ea42" providerId="LiveId" clId="{94671F84-D214-49A8-BDAC-10D4C24D4043}" dt="2018-08-02T03:45:02.199" v="144" actId="14734"/>
          <ac:graphicFrameMkLst>
            <pc:docMk/>
            <pc:sldMk cId="2440888310" sldId="274"/>
            <ac:graphicFrameMk id="4" creationId="{0391AC84-70C4-480F-B14C-BC1C1BF370D7}"/>
          </ac:graphicFrameMkLst>
        </pc:graphicFrameChg>
        <pc:graphicFrameChg chg="del">
          <ac:chgData name="Kamalakar Karlapalem" userId="06492a437841ea42" providerId="LiveId" clId="{94671F84-D214-49A8-BDAC-10D4C24D4043}" dt="2018-08-02T03:40:07.576" v="80" actId="478"/>
          <ac:graphicFrameMkLst>
            <pc:docMk/>
            <pc:sldMk cId="2440888310" sldId="274"/>
            <ac:graphicFrameMk id="11" creationId="{007FA38E-5EA9-40EE-AB23-06D12E150B61}"/>
          </ac:graphicFrameMkLst>
        </pc:graphicFrameChg>
        <pc:graphicFrameChg chg="modGraphic">
          <ac:chgData name="Kamalakar Karlapalem" userId="06492a437841ea42" providerId="LiveId" clId="{94671F84-D214-49A8-BDAC-10D4C24D4043}" dt="2018-08-02T03:41:41.844" v="91" actId="20577"/>
          <ac:graphicFrameMkLst>
            <pc:docMk/>
            <pc:sldMk cId="2440888310" sldId="274"/>
            <ac:graphicFrameMk id="12" creationId="{95D06891-0817-41BD-BA08-7378B621EBE7}"/>
          </ac:graphicFrameMkLst>
        </pc:graphicFrameChg>
      </pc:sldChg>
      <pc:sldChg chg="del">
        <pc:chgData name="Kamalakar Karlapalem" userId="06492a437841ea42" providerId="LiveId" clId="{94671F84-D214-49A8-BDAC-10D4C24D4043}" dt="2018-08-02T03:42:11.307" v="92" actId="2696"/>
        <pc:sldMkLst>
          <pc:docMk/>
          <pc:sldMk cId="2687543938" sldId="275"/>
        </pc:sldMkLst>
      </pc:sldChg>
      <pc:sldChg chg="del">
        <pc:chgData name="Kamalakar Karlapalem" userId="06492a437841ea42" providerId="LiveId" clId="{94671F84-D214-49A8-BDAC-10D4C24D4043}" dt="2018-08-02T03:42:13.104" v="93" actId="2696"/>
        <pc:sldMkLst>
          <pc:docMk/>
          <pc:sldMk cId="2499801777" sldId="276"/>
        </pc:sldMkLst>
      </pc:sldChg>
      <pc:sldChg chg="del">
        <pc:chgData name="Kamalakar Karlapalem" userId="06492a437841ea42" providerId="LiveId" clId="{94671F84-D214-49A8-BDAC-10D4C24D4043}" dt="2018-08-02T03:42:14.604" v="94" actId="2696"/>
        <pc:sldMkLst>
          <pc:docMk/>
          <pc:sldMk cId="1865983192" sldId="277"/>
        </pc:sldMkLst>
      </pc:sldChg>
      <pc:sldChg chg="modSp">
        <pc:chgData name="Kamalakar Karlapalem" userId="06492a437841ea42" providerId="LiveId" clId="{94671F84-D214-49A8-BDAC-10D4C24D4043}" dt="2018-08-02T03:42:46.093" v="108" actId="20577"/>
        <pc:sldMkLst>
          <pc:docMk/>
          <pc:sldMk cId="1083074036" sldId="278"/>
        </pc:sldMkLst>
        <pc:spChg chg="mod">
          <ac:chgData name="Kamalakar Karlapalem" userId="06492a437841ea42" providerId="LiveId" clId="{94671F84-D214-49A8-BDAC-10D4C24D4043}" dt="2018-08-02T03:42:46.093" v="108" actId="20577"/>
          <ac:spMkLst>
            <pc:docMk/>
            <pc:sldMk cId="1083074036" sldId="278"/>
            <ac:spMk id="2" creationId="{B8ABFEC2-8CF6-4258-808E-AC6B7D386D74}"/>
          </ac:spMkLst>
        </pc:spChg>
      </pc:sldChg>
      <pc:sldChg chg="modSp ord">
        <pc:chgData name="Kamalakar Karlapalem" userId="06492a437841ea42" providerId="LiveId" clId="{94671F84-D214-49A8-BDAC-10D4C24D4043}" dt="2018-08-02T03:42:35.060" v="101" actId="20577"/>
        <pc:sldMkLst>
          <pc:docMk/>
          <pc:sldMk cId="2083324912" sldId="279"/>
        </pc:sldMkLst>
        <pc:spChg chg="mod">
          <ac:chgData name="Kamalakar Karlapalem" userId="06492a437841ea42" providerId="LiveId" clId="{94671F84-D214-49A8-BDAC-10D4C24D4043}" dt="2018-08-02T03:42:35.060" v="101" actId="20577"/>
          <ac:spMkLst>
            <pc:docMk/>
            <pc:sldMk cId="2083324912" sldId="279"/>
            <ac:spMk id="2" creationId="{1AF19E97-35D3-478F-986B-D7B7E572BC29}"/>
          </ac:spMkLst>
        </pc:spChg>
      </pc:sldChg>
    </pc:docChg>
  </pc:docChgLst>
  <pc:docChgLst>
    <pc:chgData name="Kamalakar Karlapalem" userId="06492a437841ea42" providerId="LiveId" clId="{B0728466-FF55-4916-A06C-42CFDAB0EB9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0175D1-BC09-499D-8FDC-7991F89E53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8780" cy="4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CA944-2C40-4136-99EF-82DD3B5639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B14CA-A46C-4E6E-AC00-4B110FBF12E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9324-0E40-4FC0-934A-5030F513A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612837"/>
            <a:ext cx="2938780" cy="454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4E262-69C3-4D0D-B95C-17E218D7C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1451" y="8612837"/>
            <a:ext cx="2938780" cy="454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F2A7-3FB7-492C-A1CA-71396A3D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8780" cy="4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07D5-FD39-4FE3-B65F-8775BCF24EA8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1513" y="1133475"/>
            <a:ext cx="5438775" cy="3059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1" y="4363879"/>
            <a:ext cx="5425440" cy="35704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12837"/>
            <a:ext cx="2938780" cy="454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612837"/>
            <a:ext cx="2938780" cy="454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63C42-B24F-4872-8F3D-DA19EBE23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1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3C9C-4A1C-B44D-87EF-B5A71A7210F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D3AC-2F46-DE4E-99D5-71B8E18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1AC84-70C4-480F-B14C-BC1C1BF37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66882"/>
              </p:ext>
            </p:extLst>
          </p:nvPr>
        </p:nvGraphicFramePr>
        <p:xfrm>
          <a:off x="361950" y="260882"/>
          <a:ext cx="7948930" cy="2205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025">
                  <a:extLst>
                    <a:ext uri="{9D8B030D-6E8A-4147-A177-3AD203B41FA5}">
                      <a16:colId xmlns:a16="http://schemas.microsoft.com/office/drawing/2014/main" val="3650677074"/>
                    </a:ext>
                  </a:extLst>
                </a:gridCol>
                <a:gridCol w="842426">
                  <a:extLst>
                    <a:ext uri="{9D8B030D-6E8A-4147-A177-3AD203B41FA5}">
                      <a16:colId xmlns:a16="http://schemas.microsoft.com/office/drawing/2014/main" val="3551119641"/>
                    </a:ext>
                  </a:extLst>
                </a:gridCol>
                <a:gridCol w="859055">
                  <a:extLst>
                    <a:ext uri="{9D8B030D-6E8A-4147-A177-3AD203B41FA5}">
                      <a16:colId xmlns:a16="http://schemas.microsoft.com/office/drawing/2014/main" val="2820104533"/>
                    </a:ext>
                  </a:extLst>
                </a:gridCol>
                <a:gridCol w="1348615">
                  <a:extLst>
                    <a:ext uri="{9D8B030D-6E8A-4147-A177-3AD203B41FA5}">
                      <a16:colId xmlns:a16="http://schemas.microsoft.com/office/drawing/2014/main" val="1376544412"/>
                    </a:ext>
                  </a:extLst>
                </a:gridCol>
                <a:gridCol w="573129">
                  <a:extLst>
                    <a:ext uri="{9D8B030D-6E8A-4147-A177-3AD203B41FA5}">
                      <a16:colId xmlns:a16="http://schemas.microsoft.com/office/drawing/2014/main" val="308123094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4091890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47694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291507475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1670537417"/>
                    </a:ext>
                  </a:extLst>
                </a:gridCol>
              </a:tblGrid>
              <a:tr h="230982">
                <a:tc grid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64559"/>
                  </a:ext>
                </a:extLst>
              </a:tr>
              <a:tr h="31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RollNumber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YoJ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CGPA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Fnane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817767"/>
                  </a:ext>
                </a:extLst>
              </a:tr>
              <a:tr h="31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Arpit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Anil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Promod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15432"/>
                  </a:ext>
                </a:extLst>
              </a:tr>
              <a:tr h="254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944463"/>
                  </a:ext>
                </a:extLst>
              </a:tr>
              <a:tr h="254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31070"/>
                  </a:ext>
                </a:extLst>
              </a:tr>
              <a:tr h="254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595458"/>
                  </a:ext>
                </a:extLst>
              </a:tr>
              <a:tr h="254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5/2/11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115@i.ac.in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238555"/>
                  </a:ext>
                </a:extLst>
              </a:tr>
              <a:tr h="31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6/2/11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116@i.ac.in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Raj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Apun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718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7196D4-3A0C-4B5F-8814-7FEC65BDD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52825"/>
              </p:ext>
            </p:extLst>
          </p:nvPr>
        </p:nvGraphicFramePr>
        <p:xfrm>
          <a:off x="361950" y="2631440"/>
          <a:ext cx="6553200" cy="1309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1158986886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val="1886662056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3431139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124739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6028642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62978064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FACULTY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6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OfficeAddress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MobileNo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691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Rakesh Gupta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221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F11@i.ac.in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8888888888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a.ac.in/f11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46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Nyna Chari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331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F12@i.ac.in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8888878888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a.ac.in/f12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535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Ryna Sharma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335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F13@i.ac.in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8888788888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a.ac.in/f13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80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Syna Rao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118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F14@i.ac.in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8888888878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a.ac.in/f14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5288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B5178C-C244-4B22-89C9-35FEB13E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85273"/>
              </p:ext>
            </p:extLst>
          </p:nvPr>
        </p:nvGraphicFramePr>
        <p:xfrm>
          <a:off x="7135812" y="2631440"/>
          <a:ext cx="4854575" cy="1527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088">
                  <a:extLst>
                    <a:ext uri="{9D8B030D-6E8A-4147-A177-3AD203B41FA5}">
                      <a16:colId xmlns:a16="http://schemas.microsoft.com/office/drawing/2014/main" val="1582174204"/>
                    </a:ext>
                  </a:extLst>
                </a:gridCol>
                <a:gridCol w="1881187">
                  <a:extLst>
                    <a:ext uri="{9D8B030D-6E8A-4147-A177-3AD203B41FA5}">
                      <a16:colId xmlns:a16="http://schemas.microsoft.com/office/drawing/2014/main" val="3910624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9039425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0401843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97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NumberOfCredits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582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Programming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71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Digital Processing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172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Workshop 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24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Basic Electronic Circuits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653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Structures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5715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2C8B83-5ADB-49E9-BBFE-08D7059B6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2385"/>
              </p:ext>
            </p:extLst>
          </p:nvPr>
        </p:nvGraphicFramePr>
        <p:xfrm>
          <a:off x="8818563" y="262673"/>
          <a:ext cx="2562226" cy="872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9155">
                  <a:extLst>
                    <a:ext uri="{9D8B030D-6E8A-4147-A177-3AD203B41FA5}">
                      <a16:colId xmlns:a16="http://schemas.microsoft.com/office/drawing/2014/main" val="1185893484"/>
                    </a:ext>
                  </a:extLst>
                </a:gridCol>
                <a:gridCol w="866283">
                  <a:extLst>
                    <a:ext uri="{9D8B030D-6E8A-4147-A177-3AD203B41FA5}">
                      <a16:colId xmlns:a16="http://schemas.microsoft.com/office/drawing/2014/main" val="2279549489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340024195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274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1/8/07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27/12/07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00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28/12/07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8/5/08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7941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0CA82B-5954-43D5-9B27-C2E3A7D30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17834"/>
              </p:ext>
            </p:extLst>
          </p:nvPr>
        </p:nvGraphicFramePr>
        <p:xfrm>
          <a:off x="361950" y="4105281"/>
          <a:ext cx="4622989" cy="998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269">
                  <a:extLst>
                    <a:ext uri="{9D8B030D-6E8A-4147-A177-3AD203B41FA5}">
                      <a16:colId xmlns:a16="http://schemas.microsoft.com/office/drawing/2014/main" val="3286248039"/>
                    </a:ext>
                  </a:extLst>
                </a:gridCol>
                <a:gridCol w="1927421">
                  <a:extLst>
                    <a:ext uri="{9D8B030D-6E8A-4147-A177-3AD203B41FA5}">
                      <a16:colId xmlns:a16="http://schemas.microsoft.com/office/drawing/2014/main" val="2615160058"/>
                    </a:ext>
                  </a:extLst>
                </a:gridCol>
                <a:gridCol w="1337990">
                  <a:extLst>
                    <a:ext uri="{9D8B030D-6E8A-4147-A177-3AD203B41FA5}">
                      <a16:colId xmlns:a16="http://schemas.microsoft.com/office/drawing/2014/main" val="2572352026"/>
                    </a:ext>
                  </a:extLst>
                </a:gridCol>
                <a:gridCol w="681309">
                  <a:extLst>
                    <a:ext uri="{9D8B030D-6E8A-4147-A177-3AD203B41FA5}">
                      <a16:colId xmlns:a16="http://schemas.microsoft.com/office/drawing/2014/main" val="2877481321"/>
                    </a:ext>
                  </a:extLst>
                </a:gridCol>
              </a:tblGrid>
              <a:tr h="142474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RESEARCH-CENTER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60404"/>
                  </a:ext>
                </a:extLst>
              </a:tr>
              <a:tr h="249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834193630"/>
                  </a:ext>
                </a:extLst>
              </a:tr>
              <a:tr h="178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Understanding Data Centre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225 PH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337194101"/>
                  </a:ext>
                </a:extLst>
              </a:tr>
              <a:tr h="178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Wireless Networks Centre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118 AH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2438865450"/>
                  </a:ext>
                </a:extLst>
              </a:tr>
              <a:tr h="178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Robotics Institute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 RH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27544827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1A322B-2A74-44B9-AFF9-104D86EB8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20767"/>
              </p:ext>
            </p:extLst>
          </p:nvPr>
        </p:nvGraphicFramePr>
        <p:xfrm>
          <a:off x="8818563" y="1269851"/>
          <a:ext cx="2225675" cy="1090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17785648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994000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PREREQUISITE-COURSES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PRCNO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61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2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521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6336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160495-2592-487E-8E34-0FDBC3910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37375"/>
              </p:ext>
            </p:extLst>
          </p:nvPr>
        </p:nvGraphicFramePr>
        <p:xfrm>
          <a:off x="361950" y="5207454"/>
          <a:ext cx="1082675" cy="1309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25767294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748342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BELONGS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15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279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39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94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686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3196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D06891-0817-41BD-BA08-7378B621E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74256"/>
              </p:ext>
            </p:extLst>
          </p:nvPr>
        </p:nvGraphicFramePr>
        <p:xfrm>
          <a:off x="6705600" y="4598893"/>
          <a:ext cx="5284786" cy="1698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566">
                  <a:extLst>
                    <a:ext uri="{9D8B030D-6E8A-4147-A177-3AD203B41FA5}">
                      <a16:colId xmlns:a16="http://schemas.microsoft.com/office/drawing/2014/main" val="1017073107"/>
                    </a:ext>
                  </a:extLst>
                </a:gridCol>
                <a:gridCol w="820234">
                  <a:extLst>
                    <a:ext uri="{9D8B030D-6E8A-4147-A177-3AD203B41FA5}">
                      <a16:colId xmlns:a16="http://schemas.microsoft.com/office/drawing/2014/main" val="2132604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618293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207684317"/>
                    </a:ext>
                  </a:extLst>
                </a:gridCol>
                <a:gridCol w="1041469">
                  <a:extLst>
                    <a:ext uri="{9D8B030D-6E8A-4147-A177-3AD203B41FA5}">
                      <a16:colId xmlns:a16="http://schemas.microsoft.com/office/drawing/2014/main" val="2246358489"/>
                    </a:ext>
                  </a:extLst>
                </a:gridCol>
                <a:gridCol w="1179326">
                  <a:extLst>
                    <a:ext uri="{9D8B030D-6E8A-4147-A177-3AD203B41FA5}">
                      <a16:colId xmlns:a16="http://schemas.microsoft.com/office/drawing/2014/main" val="681381958"/>
                    </a:ext>
                  </a:extLst>
                </a:gridCol>
                <a:gridCol w="755131">
                  <a:extLst>
                    <a:ext uri="{9D8B030D-6E8A-4147-A177-3AD203B41FA5}">
                      <a16:colId xmlns:a16="http://schemas.microsoft.com/office/drawing/2014/main" val="2654966994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61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RollNo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Attendance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63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35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29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988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915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746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94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88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9E97-35D3-478F-986B-D7B7E572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AC82-CF64-4157-ADF8-D4A59135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Domains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INTEGER or INT, and SMALLINT</a:t>
            </a:r>
          </a:p>
          <a:p>
            <a:pPr lvl="2"/>
            <a:r>
              <a:rPr lang="en-US" dirty="0"/>
              <a:t>FLOAT or REAL  and DOUBLE PRECISION, DECIMAL(</a:t>
            </a:r>
            <a:r>
              <a:rPr lang="en-US" dirty="0" err="1"/>
              <a:t>i,j</a:t>
            </a:r>
            <a:r>
              <a:rPr lang="en-US" dirty="0"/>
              <a:t>) – DECIMAL(5,2)  for 222.22</a:t>
            </a:r>
          </a:p>
          <a:p>
            <a:pPr lvl="1"/>
            <a:r>
              <a:rPr lang="en-US" dirty="0"/>
              <a:t>CHARACTER STRING</a:t>
            </a:r>
          </a:p>
          <a:p>
            <a:pPr lvl="2"/>
            <a:r>
              <a:rPr lang="en-US" dirty="0"/>
              <a:t>CHAR(n) or CHARACTER(n)</a:t>
            </a:r>
          </a:p>
          <a:p>
            <a:pPr lvl="2"/>
            <a:r>
              <a:rPr lang="en-US" dirty="0"/>
              <a:t>VARCHAR (n)</a:t>
            </a:r>
          </a:p>
          <a:p>
            <a:pPr lvl="1"/>
            <a:r>
              <a:rPr lang="en-US" dirty="0"/>
              <a:t>Bit-String – BIT(n) or BIT VARYING(n)</a:t>
            </a:r>
          </a:p>
          <a:p>
            <a:pPr lvl="1"/>
            <a:r>
              <a:rPr lang="en-US" dirty="0"/>
              <a:t>BOOLEAN – true or false</a:t>
            </a:r>
          </a:p>
          <a:p>
            <a:pPr lvl="1"/>
            <a:r>
              <a:rPr lang="en-US" dirty="0"/>
              <a:t>DATE, TIME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r>
              <a:rPr lang="en-US" dirty="0"/>
              <a:t>CREATE DOMAIN ROLLNO AS Char(8)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2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EC2-8CF6-4258-808E-AC6B7D38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900E-C290-4846-A529-BCC0FF42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SCHEMA &lt;name&gt; AUTHORIZATION &lt;name&gt;; or CREATE DATABASE &lt;name&gt;;</a:t>
            </a:r>
          </a:p>
          <a:p>
            <a:r>
              <a:rPr lang="en-US" dirty="0"/>
              <a:t>CREATE TABLE &lt;name&gt; ( </a:t>
            </a:r>
            <a:r>
              <a:rPr lang="en-US" dirty="0" err="1"/>
              <a:t>Attr</a:t>
            </a:r>
            <a:r>
              <a:rPr lang="en-US" dirty="0"/>
              <a:t> type,  </a:t>
            </a:r>
            <a:r>
              <a:rPr lang="en-US" dirty="0" err="1"/>
              <a:t>Attr</a:t>
            </a:r>
            <a:r>
              <a:rPr lang="en-US" dirty="0"/>
              <a:t> type, … </a:t>
            </a:r>
            <a:r>
              <a:rPr lang="en-US" dirty="0" err="1"/>
              <a:t>Attr</a:t>
            </a:r>
            <a:r>
              <a:rPr lang="en-US" dirty="0"/>
              <a:t> type  constraints); can say </a:t>
            </a:r>
            <a:r>
              <a:rPr lang="en-US" dirty="0" err="1"/>
              <a:t>Attr</a:t>
            </a:r>
            <a:r>
              <a:rPr lang="en-US" dirty="0"/>
              <a:t> type NOT NULL. </a:t>
            </a:r>
          </a:p>
          <a:p>
            <a:pPr lvl="1"/>
            <a:r>
              <a:rPr lang="en-US" dirty="0"/>
              <a:t>Constraints PRIMARY KEY (</a:t>
            </a:r>
            <a:r>
              <a:rPr lang="en-US" dirty="0" err="1"/>
              <a:t>Attr</a:t>
            </a:r>
            <a:r>
              <a:rPr lang="en-US" dirty="0"/>
              <a:t>); UNIQUE (</a:t>
            </a:r>
            <a:r>
              <a:rPr lang="en-US" dirty="0" err="1"/>
              <a:t>Attr</a:t>
            </a:r>
            <a:r>
              <a:rPr lang="en-US" dirty="0"/>
              <a:t>); FOREIGN KEY (</a:t>
            </a:r>
            <a:r>
              <a:rPr lang="en-US" dirty="0" err="1"/>
              <a:t>Attr</a:t>
            </a:r>
            <a:r>
              <a:rPr lang="en-US" dirty="0"/>
              <a:t>) REFRENCES TABLE(</a:t>
            </a:r>
            <a:r>
              <a:rPr lang="en-US" dirty="0" err="1"/>
              <a:t>Attr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PRIMARY KEY (FID, </a:t>
            </a:r>
            <a:r>
              <a:rPr lang="en-US" dirty="0" err="1"/>
              <a:t>RollNo</a:t>
            </a:r>
            <a:r>
              <a:rPr lang="en-US" dirty="0"/>
              <a:t>, CNO, SID, SNO)</a:t>
            </a:r>
          </a:p>
          <a:p>
            <a:pPr lvl="1"/>
            <a:r>
              <a:rPr lang="en-US" dirty="0"/>
              <a:t>UNIQUE(Name) for RESEARCH-CENTER</a:t>
            </a:r>
          </a:p>
          <a:p>
            <a:pPr lvl="1"/>
            <a:r>
              <a:rPr lang="en-US" dirty="0"/>
              <a:t>FOREIGN KEY (CNO) REFERENCES COURSE(CNO)</a:t>
            </a:r>
          </a:p>
        </p:txBody>
      </p:sp>
    </p:spTree>
    <p:extLst>
      <p:ext uri="{BB962C8B-B14F-4D97-AF65-F5344CB8AC3E}">
        <p14:creationId xmlns:p14="http://schemas.microsoft.com/office/powerpoint/2010/main" val="108307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7FF3-6BEC-44F8-B35E-9D2B1F99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FA2C-FA0A-458B-ABEF-812FA2A9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CONSTRAINT PREREQUISITE_COURSES FOREIGN KEY (CNO) REFERENCES COURSE (CNO) ON DELETE CASCADE ON  UPDATE DELETE,</a:t>
            </a:r>
          </a:p>
          <a:p>
            <a:pPr lvl="1"/>
            <a:r>
              <a:rPr lang="en-US" dirty="0"/>
              <a:t>CONSTRAINT PREREQUISITE_COURSES FOREIGN KEY (PRCNO) REFERENCES COURSE (CNO) ON DELETE </a:t>
            </a:r>
            <a:r>
              <a:rPr lang="en-US" dirty="0" err="1"/>
              <a:t>DELETE</a:t>
            </a:r>
            <a:r>
              <a:rPr lang="en-US" dirty="0"/>
              <a:t> ON  UPDATE SET DEFAULT,</a:t>
            </a:r>
          </a:p>
          <a:p>
            <a:pPr lvl="1"/>
            <a:r>
              <a:rPr lang="en-US" dirty="0"/>
              <a:t>CREATE COMAIN CGPA AS DECIMAL(4,2) CHECK (CGPA &gt;=0.0 AND CGPA &lt;=10.0)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8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3D9D-D016-4FAD-8D4E-CBC56EE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8B8D-3F34-4E91-BA6B-78768B7F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&lt;attribute list&gt;</a:t>
            </a:r>
          </a:p>
          <a:p>
            <a:pPr marL="0" indent="0">
              <a:buNone/>
            </a:pPr>
            <a:r>
              <a:rPr lang="en-US" dirty="0"/>
              <a:t>FROM &lt;table list&gt;</a:t>
            </a:r>
          </a:p>
          <a:p>
            <a:pPr marL="0" indent="0">
              <a:buNone/>
            </a:pPr>
            <a:r>
              <a:rPr lang="en-US" dirty="0"/>
              <a:t>WHERE &lt;condition&gt;</a:t>
            </a:r>
          </a:p>
          <a:p>
            <a:pPr marL="0" indent="0">
              <a:buNone/>
            </a:pPr>
            <a:r>
              <a:rPr lang="en-US" dirty="0"/>
              <a:t>Where clause is optional.</a:t>
            </a:r>
          </a:p>
        </p:txBody>
      </p:sp>
    </p:spTree>
    <p:extLst>
      <p:ext uri="{BB962C8B-B14F-4D97-AF65-F5344CB8AC3E}">
        <p14:creationId xmlns:p14="http://schemas.microsoft.com/office/powerpoint/2010/main" val="45489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domain is a set of values. For example, roll number, name, salary, </a:t>
            </a:r>
            <a:r>
              <a:rPr lang="en-US" dirty="0" err="1"/>
              <a:t>cgpa</a:t>
            </a:r>
            <a:r>
              <a:rPr lang="en-US" dirty="0"/>
              <a:t>, price, age, gender, state, address, etc. </a:t>
            </a:r>
          </a:p>
          <a:p>
            <a:r>
              <a:rPr lang="en-US" dirty="0"/>
              <a:t>Given a set of domains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 S</a:t>
            </a:r>
            <a:r>
              <a:rPr lang="is-IS" baseline="-25000" dirty="0"/>
              <a:t>k,</a:t>
            </a:r>
            <a:r>
              <a:rPr lang="is-IS" dirty="0"/>
              <a:t> not necessarily distinct. A relation R</a:t>
            </a:r>
          </a:p>
          <a:p>
            <a:pPr lvl="1"/>
            <a:r>
              <a:rPr lang="en-US" dirty="0"/>
              <a:t>Has a name R</a:t>
            </a:r>
          </a:p>
          <a:p>
            <a:pPr lvl="1"/>
            <a:r>
              <a:rPr lang="en-US" dirty="0"/>
              <a:t>Has k attributes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 A</a:t>
            </a:r>
            <a:r>
              <a:rPr lang="is-IS" baseline="-25000" dirty="0"/>
              <a:t>k</a:t>
            </a:r>
            <a:r>
              <a:rPr lang="is-IS" dirty="0"/>
              <a:t>, where each A</a:t>
            </a:r>
            <a:r>
              <a:rPr lang="is-IS" baseline="-25000" dirty="0"/>
              <a:t>j</a:t>
            </a:r>
            <a:r>
              <a:rPr lang="is-IS" dirty="0"/>
              <a:t> takes value from set of domain values S</a:t>
            </a:r>
            <a:r>
              <a:rPr lang="is-IS" baseline="-25000" dirty="0"/>
              <a:t>j</a:t>
            </a:r>
          </a:p>
          <a:p>
            <a:pPr lvl="1"/>
            <a:r>
              <a:rPr lang="en-US" dirty="0"/>
              <a:t>A</a:t>
            </a:r>
            <a:r>
              <a:rPr lang="is-IS" dirty="0"/>
              <a:t>nd is denoted by R(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 A</a:t>
            </a:r>
            <a:r>
              <a:rPr lang="is-IS" baseline="-25000" dirty="0"/>
              <a:t>k</a:t>
            </a:r>
            <a:r>
              <a:rPr lang="is-IS" dirty="0"/>
              <a:t>)</a:t>
            </a:r>
          </a:p>
          <a:p>
            <a:r>
              <a:rPr lang="is-IS" dirty="0"/>
              <a:t>A typical relation has a number of rows and and a number columns.</a:t>
            </a:r>
          </a:p>
        </p:txBody>
      </p:sp>
    </p:spTree>
    <p:extLst>
      <p:ext uri="{BB962C8B-B14F-4D97-AF65-F5344CB8AC3E}">
        <p14:creationId xmlns:p14="http://schemas.microsoft.com/office/powerpoint/2010/main" val="62107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961106"/>
          </a:xfrm>
        </p:spPr>
        <p:txBody>
          <a:bodyPr>
            <a:normAutofit fontScale="925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is-IS" sz="2800" dirty="0"/>
              <a:t>Given a relation R(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A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is-IS" sz="2800" dirty="0"/>
              <a:t>… A</a:t>
            </a:r>
            <a:r>
              <a:rPr lang="is-IS" sz="2800" baseline="-25000" dirty="0"/>
              <a:t>k</a:t>
            </a:r>
            <a:r>
              <a:rPr lang="is-IS" sz="2800" dirty="0"/>
              <a:t>)</a:t>
            </a:r>
            <a:endParaRPr lang="en-US" sz="2800" dirty="0"/>
          </a:p>
          <a:p>
            <a:r>
              <a:rPr lang="en-US" dirty="0"/>
              <a:t>Each row represents a k-tuple (or row) of R (k is known as degree of the relation) Politician is degree 5, or 5-tuple.</a:t>
            </a:r>
          </a:p>
          <a:p>
            <a:r>
              <a:rPr lang="en-US" dirty="0"/>
              <a:t>The ordering of rows is immaterial</a:t>
            </a:r>
          </a:p>
          <a:p>
            <a:r>
              <a:rPr lang="en-US" dirty="0"/>
              <a:t>All rows are distinct.</a:t>
            </a:r>
          </a:p>
          <a:p>
            <a:r>
              <a:rPr lang="en-US" dirty="0"/>
              <a:t>The ordering of columns is significant – it corresponds to the ordering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 S</a:t>
            </a:r>
            <a:r>
              <a:rPr lang="is-IS" baseline="-25000" dirty="0"/>
              <a:t>k </a:t>
            </a:r>
            <a:r>
              <a:rPr lang="is-IS" dirty="0"/>
              <a:t>of domains on which R is defined.</a:t>
            </a:r>
          </a:p>
          <a:p>
            <a:r>
              <a:rPr lang="is-IS" dirty="0"/>
              <a:t>The significance of the each column is partially conveyed by labelling it with the name of teh corresponding domain</a:t>
            </a:r>
          </a:p>
          <a:p>
            <a:r>
              <a:rPr lang="is-IS" dirty="0"/>
              <a:t>Each value of the attribute is atomic, it is not divisible. </a:t>
            </a:r>
          </a:p>
          <a:p>
            <a:r>
              <a:rPr lang="is-IS" dirty="0"/>
              <a:t>Special NULL value is used to convey – value unknown, value exists but is not available, attribute does not apply to this row.</a:t>
            </a:r>
          </a:p>
          <a:p>
            <a:pPr marL="0" indent="0" algn="ctr">
              <a:buNone/>
            </a:pPr>
            <a:r>
              <a:rPr lang="is-IS" dirty="0">
                <a:solidFill>
                  <a:srgbClr val="FF0000"/>
                </a:solidFill>
              </a:rPr>
              <a:t>Note R ⊆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x 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r>
              <a:rPr lang="is-IS" dirty="0">
                <a:solidFill>
                  <a:srgbClr val="FF0000"/>
                </a:solidFill>
              </a:rPr>
              <a:t>… x S</a:t>
            </a:r>
            <a:r>
              <a:rPr lang="is-IS" baseline="-25000" dirty="0">
                <a:solidFill>
                  <a:srgbClr val="FF0000"/>
                </a:solidFill>
              </a:rPr>
              <a:t>k  </a:t>
            </a:r>
            <a:r>
              <a:rPr lang="is-IS" dirty="0">
                <a:solidFill>
                  <a:srgbClr val="FF0000"/>
                </a:solidFill>
              </a:rPr>
              <a:t>;  x – is cartesian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0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Politician(Name, Age, Education, Assets-5yrs-back, Assets-now)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Interpretation – a politician with certain name, age, and educational qualifications; their assets five years back and now. An assertion or predicate.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46129"/>
              </p:ext>
            </p:extLst>
          </p:nvPr>
        </p:nvGraphicFramePr>
        <p:xfrm>
          <a:off x="838200" y="2374181"/>
          <a:ext cx="107571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0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Assets-5yrs-back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Assets-now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Rajat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B.Tech, IIT- Madras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 200000000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Tracy 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 Oxford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Pounds 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Pounds 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 Vijay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  <a:r>
                        <a:rPr lang="en-US" baseline="0" dirty="0"/>
                        <a:t> BITS </a:t>
                      </a:r>
                      <a:r>
                        <a:rPr lang="en-US" baseline="0" dirty="0" err="1"/>
                        <a:t>Pilani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 1000000000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 50000000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Asmita</a:t>
                      </a:r>
                      <a:r>
                        <a:rPr lang="en-US" dirty="0"/>
                        <a:t> Chiu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 7500000000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 1500000000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 Cambridge (dropout)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</a:t>
                      </a:r>
                      <a:r>
                        <a:rPr lang="en-US" dirty="0"/>
                        <a:t>. 75000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</a:t>
                      </a:r>
                      <a:r>
                        <a:rPr lang="en-US" dirty="0"/>
                        <a:t> 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Rani 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r>
                        <a:rPr lang="en-US" baseline="0" dirty="0"/>
                        <a:t> IIT-Guwahati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</a:t>
                      </a:r>
                      <a:r>
                        <a:rPr lang="en-US" dirty="0"/>
                        <a:t>. 12,52,397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</a:t>
                      </a:r>
                      <a:r>
                        <a:rPr lang="en-US" dirty="0"/>
                        <a:t> (-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)</a:t>
                      </a:r>
                      <a:r>
                        <a:rPr lang="en-US" baseline="0" dirty="0"/>
                        <a:t> 11 885 56 387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9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attributes whose domain values uniquely identify all rows of the relation is a </a:t>
            </a:r>
            <a:r>
              <a:rPr lang="en-US" dirty="0" err="1"/>
              <a:t>superkey</a:t>
            </a:r>
            <a:r>
              <a:rPr lang="en-US" dirty="0"/>
              <a:t>.</a:t>
            </a:r>
          </a:p>
          <a:p>
            <a:r>
              <a:rPr lang="en-US" dirty="0"/>
              <a:t>A key is a minimal super key, that is, removal of any attribute form key, makes it not a key, meaning, the remaining attributes cannot uniquely identify all the rows of the relation.</a:t>
            </a:r>
          </a:p>
          <a:p>
            <a:r>
              <a:rPr lang="en-US" dirty="0"/>
              <a:t>There can be more than one key for a relation. One of them is considered as a primary key, and remaining as candidate keys. Primary key can be most used key for identifying rows of the relation.</a:t>
            </a:r>
          </a:p>
          <a:p>
            <a:r>
              <a:rPr lang="en-US" dirty="0"/>
              <a:t>The key can be either one attribute or made up of more than one attribute (multiple attributes).</a:t>
            </a:r>
          </a:p>
        </p:txBody>
      </p:sp>
    </p:spTree>
    <p:extLst>
      <p:ext uri="{BB962C8B-B14F-4D97-AF65-F5344CB8AC3E}">
        <p14:creationId xmlns:p14="http://schemas.microsoft.com/office/powerpoint/2010/main" val="138516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data model has certain implicit constraints</a:t>
            </a:r>
          </a:p>
          <a:p>
            <a:r>
              <a:rPr lang="en-US" dirty="0"/>
              <a:t>Domain constraints, the set of values taken by an attribute must be atomic.</a:t>
            </a:r>
          </a:p>
          <a:p>
            <a:r>
              <a:rPr lang="en-US" dirty="0"/>
              <a:t>Key constraints – each relation must have a key.</a:t>
            </a:r>
          </a:p>
          <a:p>
            <a:r>
              <a:rPr lang="en-US" dirty="0"/>
              <a:t>Entity Integrity Constraint - The key attribute of a relation cannot take NULL value.</a:t>
            </a:r>
          </a:p>
          <a:p>
            <a:r>
              <a:rPr lang="en-US" dirty="0"/>
              <a:t>A relation can have attributes which are primary keys of some other (including same) relation. Such attributes are known as foreign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6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relation R has a foreign key FK that refers to primary key PK of a relation S. </a:t>
            </a:r>
          </a:p>
          <a:p>
            <a:r>
              <a:rPr lang="en-US" dirty="0"/>
              <a:t>R is referencing relation, and S is the referenced relation.</a:t>
            </a:r>
          </a:p>
          <a:p>
            <a:r>
              <a:rPr lang="en-US" dirty="0"/>
              <a:t>The referential integrity constraint is said to hold if</a:t>
            </a:r>
          </a:p>
          <a:p>
            <a:pPr lvl="1"/>
            <a:r>
              <a:rPr lang="en-US" dirty="0"/>
              <a:t>Domains of attributes FK and PK are the same</a:t>
            </a:r>
          </a:p>
          <a:p>
            <a:pPr lvl="1"/>
            <a:r>
              <a:rPr lang="en-US" dirty="0"/>
              <a:t>Given a row of R, if FK takes a value (i.e. exists), say ‘a’, then a row must exist in relation with value of S as ‘a’. (</a:t>
            </a:r>
            <a:r>
              <a:rPr lang="en-US" dirty="0" err="1"/>
              <a:t>R.t</a:t>
            </a:r>
            <a:r>
              <a:rPr lang="en-US" dirty="0"/>
              <a:t>[FK] = </a:t>
            </a:r>
            <a:r>
              <a:rPr lang="en-US" dirty="0" err="1"/>
              <a:t>S.t</a:t>
            </a:r>
            <a:r>
              <a:rPr lang="en-US" dirty="0"/>
              <a:t>’[PK], for some t’ row of S) Or the value of FK must be NULL</a:t>
            </a:r>
          </a:p>
          <a:p>
            <a:r>
              <a:rPr lang="en-US" dirty="0"/>
              <a:t>Referential integrity constraint ensures that basic errors in the consistency of the database do not take place.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constraints will take care of errors as long as data in the database is correctly entered. For many constraints, there is a tradeoff between executing an operation and ensuring consistency.  </a:t>
            </a:r>
          </a:p>
        </p:txBody>
      </p:sp>
    </p:spTree>
    <p:extLst>
      <p:ext uri="{BB962C8B-B14F-4D97-AF65-F5344CB8AC3E}">
        <p14:creationId xmlns:p14="http://schemas.microsoft.com/office/powerpoint/2010/main" val="101894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consistency of database -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anomalies</a:t>
            </a:r>
          </a:p>
          <a:p>
            <a:r>
              <a:rPr lang="en-US" dirty="0"/>
              <a:t>Update anomalies</a:t>
            </a:r>
          </a:p>
          <a:p>
            <a:r>
              <a:rPr lang="en-US"/>
              <a:t>Delete anomalies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4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22AD-2812-4645-AE86-41A562B8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9EC0-437E-413C-936A-A0DCBFDE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set of operators</a:t>
            </a:r>
          </a:p>
          <a:p>
            <a:pPr lvl="1"/>
            <a:r>
              <a:rPr lang="en-US" dirty="0"/>
              <a:t>Union </a:t>
            </a:r>
            <a:r>
              <a:rPr lang="en-US" dirty="0">
                <a:sym typeface="Symbol" panose="05050102010706020507" pitchFamily="18" charset="2"/>
              </a:rPr>
              <a:t></a:t>
            </a:r>
            <a:endParaRPr lang="en-US" dirty="0"/>
          </a:p>
          <a:p>
            <a:pPr lvl="1"/>
            <a:r>
              <a:rPr lang="en-US" dirty="0"/>
              <a:t>Intersection </a:t>
            </a:r>
            <a:r>
              <a:rPr lang="en-US" dirty="0">
                <a:sym typeface="Symbol" panose="05050102010706020507" pitchFamily="18" charset="2"/>
              </a:rPr>
              <a:t></a:t>
            </a:r>
            <a:endParaRPr lang="en-US" dirty="0"/>
          </a:p>
          <a:p>
            <a:pPr lvl="1"/>
            <a:r>
              <a:rPr lang="en-US" dirty="0"/>
              <a:t>Difference </a:t>
            </a:r>
            <a:r>
              <a:rPr lang="en-US" dirty="0">
                <a:sym typeface="Symbol" panose="05050102010706020507" pitchFamily="18" charset="2"/>
              </a:rPr>
              <a:t></a:t>
            </a:r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>
                <a:sym typeface="Symbol" panose="05050102010706020507" pitchFamily="18" charset="2"/>
              </a:rPr>
              <a:t></a:t>
            </a:r>
            <a:endParaRPr lang="en-US" dirty="0"/>
          </a:p>
          <a:p>
            <a:pPr lvl="1"/>
            <a:r>
              <a:rPr lang="en-US" dirty="0"/>
              <a:t>Project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en-US" dirty="0"/>
          </a:p>
          <a:p>
            <a:pPr lvl="1"/>
            <a:r>
              <a:rPr lang="en-US" dirty="0"/>
              <a:t>Cartesian Product x</a:t>
            </a:r>
          </a:p>
          <a:p>
            <a:pPr lvl="1"/>
            <a:r>
              <a:rPr lang="en-US" dirty="0"/>
              <a:t>Join </a:t>
            </a:r>
            <a:r>
              <a:rPr lang="en-US" dirty="0">
                <a:sym typeface="Wingdings 3" panose="05040102010807070707" pitchFamily="18" charset="2"/>
              </a:rPr>
              <a:t></a:t>
            </a:r>
            <a:endParaRPr lang="en-US" dirty="0"/>
          </a:p>
          <a:p>
            <a:pPr lvl="1"/>
            <a:r>
              <a:rPr lang="en-US" dirty="0"/>
              <a:t>Aggregation </a:t>
            </a:r>
          </a:p>
          <a:p>
            <a:r>
              <a:rPr lang="en-US" dirty="0"/>
              <a:t>The operators are unary or binary. The input(s) is a relation and output is a relation. Both of which are sets.</a:t>
            </a:r>
          </a:p>
          <a:p>
            <a:r>
              <a:rPr lang="en-US" dirty="0"/>
              <a:t>Completeness of relational algebra operators {</a:t>
            </a:r>
            <a:r>
              <a:rPr lang="en-US" dirty="0">
                <a:sym typeface="Symbol" panose="05050102010706020507" pitchFamily="18" charset="2"/>
              </a:rPr>
              <a:t>,,,, x,}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0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1389</Words>
  <Application>Microsoft Office PowerPoint</Application>
  <PresentationFormat>Widescreen</PresentationFormat>
  <Paragraphs>341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Symbol</vt:lpstr>
      <vt:lpstr>Wingdings 3</vt:lpstr>
      <vt:lpstr>Office Theme</vt:lpstr>
      <vt:lpstr>Relational Databases</vt:lpstr>
      <vt:lpstr>Relational Data Model</vt:lpstr>
      <vt:lpstr>Properties of a relation</vt:lpstr>
      <vt:lpstr>Example</vt:lpstr>
      <vt:lpstr>Key</vt:lpstr>
      <vt:lpstr>Constraints</vt:lpstr>
      <vt:lpstr>Referential integrity constraint</vt:lpstr>
      <vt:lpstr>Ensuring consistency of database - constraints</vt:lpstr>
      <vt:lpstr>Relational Algebra</vt:lpstr>
      <vt:lpstr>PowerPoint Presentation</vt:lpstr>
      <vt:lpstr>SQL </vt:lpstr>
      <vt:lpstr>SQL (cont)</vt:lpstr>
      <vt:lpstr>SQL -cont</vt:lpstr>
      <vt:lpstr>SELECT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>Kamalakar Karlapalem</dc:creator>
  <cp:lastModifiedBy>Kamalakar Karlapalem</cp:lastModifiedBy>
  <cp:revision>19</cp:revision>
  <cp:lastPrinted>2017-09-15T05:11:25Z</cp:lastPrinted>
  <dcterms:created xsi:type="dcterms:W3CDTF">2017-08-28T12:35:40Z</dcterms:created>
  <dcterms:modified xsi:type="dcterms:W3CDTF">2018-08-02T03:45:08Z</dcterms:modified>
</cp:coreProperties>
</file>