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76" r:id="rId2"/>
    <p:sldId id="275" r:id="rId3"/>
    <p:sldId id="268" r:id="rId4"/>
    <p:sldId id="313" r:id="rId5"/>
    <p:sldId id="314" r:id="rId6"/>
    <p:sldId id="315" r:id="rId7"/>
    <p:sldId id="316" r:id="rId8"/>
    <p:sldId id="311" r:id="rId9"/>
    <p:sldId id="264" r:id="rId10"/>
    <p:sldId id="261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1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96327" autoAdjust="0"/>
  </p:normalViewPr>
  <p:slideViewPr>
    <p:cSldViewPr snapToGrid="0">
      <p:cViewPr varScale="1">
        <p:scale>
          <a:sx n="80" d="100"/>
          <a:sy n="80" d="100"/>
        </p:scale>
        <p:origin x="840" y="53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AA7E256-37A5-4AA5-A2E2-66CE49BABA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8F8F4-F87C-484B-A018-9678FDE6F9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0948D-3ABA-4C14-8A3F-A44A4BD785D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A12E4-EBE9-4E94-95A7-7B14E884C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71FF9-881F-4EC7-B731-57DE6A1687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30AC6-05B8-418C-829E-3B8A9EA2C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7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9FAD-7CAC-4022-B2D4-7FD28C9AB7F7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BB09A-AF4C-4E42-800E-E0CCBD8AA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7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3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1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8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1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DA65-F68B-279D-8190-2B760594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B39C920-B71D-3AA5-08C1-393597C21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25E24A-5000-8566-228F-66EF2B4C6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E4574-64DC-242F-6671-252C3B0C1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7DA94-B9F7-903E-C746-89BDE26CD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CAEF7F-BFF0-FF73-62AE-8F2EA996B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56AEAF-C80C-06B5-37DB-F3983CA5F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2E4BE-2C68-2E5E-C3B5-33401BB2E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2632B-21F7-B0C4-C9A5-C7390AD6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F66878-45C1-04B3-EF5B-2FA2A82EF5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FCCC82-9BA5-560B-57FF-8CBBF6678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F5F75-4901-BCD2-21AE-6BD346DD7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4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0B0B6-EC20-2F7D-6FCF-D23CA97F6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C24DD7-6FDD-F568-9402-22F5F30C1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BA4095-7036-7072-9559-08D090564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C44F7-72D4-99C1-368C-34697A43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95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0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5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3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27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5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2F3E-182A-4E42-99A7-A84D607325D2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D3331-60ED-49D6-868F-9BB2144FE6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82000"/>
                </a:schemeClr>
              </a:gs>
              <a:gs pos="21000">
                <a:schemeClr val="accent4">
                  <a:lumMod val="0"/>
                  <a:lumOff val="100000"/>
                  <a:alpha val="43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0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8" r:id="rId2"/>
    <p:sldLayoutId id="2147483709" r:id="rId3"/>
    <p:sldLayoutId id="2147483710" r:id="rId4"/>
    <p:sldLayoutId id="2147483697" r:id="rId5"/>
    <p:sldLayoutId id="214748372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955F31B-5646-435B-BDAE-D687D9D5496E}"/>
              </a:ext>
            </a:extLst>
          </p:cNvPr>
          <p:cNvCxnSpPr/>
          <p:nvPr/>
        </p:nvCxnSpPr>
        <p:spPr>
          <a:xfrm>
            <a:off x="1676400" y="1714500"/>
            <a:ext cx="0" cy="318135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280186A-335B-472C-B2CB-D182910B234F}"/>
              </a:ext>
            </a:extLst>
          </p:cNvPr>
          <p:cNvSpPr/>
          <p:nvPr/>
        </p:nvSpPr>
        <p:spPr>
          <a:xfrm>
            <a:off x="2152479" y="2106364"/>
            <a:ext cx="6395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IN" altLang="zh-CN" sz="7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 CN Heavy" panose="020B0A00000000000000" pitchFamily="34" charset="-122"/>
                <a:cs typeface="+mj-cs"/>
              </a:rPr>
              <a:t>Music Store </a:t>
            </a:r>
            <a:endParaRPr lang="zh-CN" altLang="en-US" sz="7200" spc="-150" dirty="0">
              <a:solidFill>
                <a:schemeClr val="accent1">
                  <a:lumMod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思源黑体 CN Heavy" panose="020B0A00000000000000" pitchFamily="34" charset="-122"/>
              <a:cs typeface="+mj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FE2616-DAE9-4BF0-B28E-278B57C75952}"/>
              </a:ext>
            </a:extLst>
          </p:cNvPr>
          <p:cNvSpPr/>
          <p:nvPr/>
        </p:nvSpPr>
        <p:spPr>
          <a:xfrm>
            <a:off x="2162816" y="3305175"/>
            <a:ext cx="5742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IN" altLang="zh-CN" sz="4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Data Analysis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485F206-66CE-4BE3-93BC-47067A12B7CE}"/>
              </a:ext>
            </a:extLst>
          </p:cNvPr>
          <p:cNvCxnSpPr>
            <a:cxnSpLocks/>
          </p:cNvCxnSpPr>
          <p:nvPr/>
        </p:nvCxnSpPr>
        <p:spPr>
          <a:xfrm flipH="1">
            <a:off x="9372952" y="2303261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99ECC3F-242B-43EC-9146-7DBA230C4517}"/>
              </a:ext>
            </a:extLst>
          </p:cNvPr>
          <p:cNvCxnSpPr>
            <a:cxnSpLocks/>
          </p:cNvCxnSpPr>
          <p:nvPr/>
        </p:nvCxnSpPr>
        <p:spPr>
          <a:xfrm flipH="1">
            <a:off x="9859367" y="1015703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E518352-B633-4D4E-AF88-7C676144864F}"/>
              </a:ext>
            </a:extLst>
          </p:cNvPr>
          <p:cNvCxnSpPr>
            <a:cxnSpLocks/>
          </p:cNvCxnSpPr>
          <p:nvPr/>
        </p:nvCxnSpPr>
        <p:spPr>
          <a:xfrm flipH="1">
            <a:off x="8571974" y="1871208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E82BAD5-EE9F-4689-AD90-A9790967ED84}"/>
              </a:ext>
            </a:extLst>
          </p:cNvPr>
          <p:cNvCxnSpPr>
            <a:cxnSpLocks/>
          </p:cNvCxnSpPr>
          <p:nvPr/>
        </p:nvCxnSpPr>
        <p:spPr>
          <a:xfrm flipH="1">
            <a:off x="9482350" y="3693485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  <a:alpha val="1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39DEA23C-46C8-46AF-A6A1-F79A8FA5BD63}"/>
              </a:ext>
            </a:extLst>
          </p:cNvPr>
          <p:cNvSpPr/>
          <p:nvPr/>
        </p:nvSpPr>
        <p:spPr>
          <a:xfrm rot="2008142">
            <a:off x="9426391" y="2544303"/>
            <a:ext cx="319543" cy="1071380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bg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E506AFE-B7F3-4365-8BB9-CDA745049247}"/>
              </a:ext>
            </a:extLst>
          </p:cNvPr>
          <p:cNvSpPr/>
          <p:nvPr/>
        </p:nvSpPr>
        <p:spPr>
          <a:xfrm rot="2008142">
            <a:off x="9652222" y="3288896"/>
            <a:ext cx="319543" cy="1071380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9CA9AA61-F536-405F-903C-6898A753619D}"/>
              </a:ext>
            </a:extLst>
          </p:cNvPr>
          <p:cNvSpPr/>
          <p:nvPr/>
        </p:nvSpPr>
        <p:spPr>
          <a:xfrm rot="2008142">
            <a:off x="11028339" y="2250510"/>
            <a:ext cx="193348" cy="648266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6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4" grpId="0" animBg="1"/>
      <p:bldP spid="35" grpId="0" animBg="1"/>
      <p:bldP spid="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7E1D828-5F41-4DA9-AC58-5FBFB7FE7C24}"/>
              </a:ext>
            </a:extLst>
          </p:cNvPr>
          <p:cNvGrpSpPr/>
          <p:nvPr/>
        </p:nvGrpSpPr>
        <p:grpSpPr>
          <a:xfrm>
            <a:off x="3273552" y="2399962"/>
            <a:ext cx="5667519" cy="1926394"/>
            <a:chOff x="3322588" y="2313011"/>
            <a:chExt cx="5667519" cy="192639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0676BED-01AF-46BA-B194-2C8ABB2755B1}"/>
                </a:ext>
              </a:extLst>
            </p:cNvPr>
            <p:cNvSpPr txBox="1"/>
            <p:nvPr/>
          </p:nvSpPr>
          <p:spPr>
            <a:xfrm>
              <a:off x="4273564" y="2313011"/>
              <a:ext cx="37238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思源黑体" panose="020B0400000000000000" pitchFamily="34" charset="-122"/>
                  <a:sym typeface="思源黑体" panose="020B0400000000000000" pitchFamily="34" charset="-122"/>
                </a:rPr>
                <a:t>THANKS</a:t>
              </a:r>
              <a:endParaRPr lang="zh-CN" altLang="en-US" sz="7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6E7BE15-5AE8-4BB3-A011-022C449C1F19}"/>
                </a:ext>
              </a:extLst>
            </p:cNvPr>
            <p:cNvSpPr txBox="1"/>
            <p:nvPr/>
          </p:nvSpPr>
          <p:spPr>
            <a:xfrm>
              <a:off x="3322588" y="3531519"/>
              <a:ext cx="5667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2"/>
                  </a:solidFill>
                  <a:latin typeface="+mj-lt"/>
                  <a:ea typeface="思源黑体" panose="020B0400000000000000" pitchFamily="34" charset="-122"/>
                  <a:cs typeface="Microsoft JhengHei UI Light" panose="020B0304030504040204" pitchFamily="34" charset="-122"/>
                  <a:sym typeface="思源黑体" panose="020B0400000000000000" pitchFamily="34" charset="-122"/>
                </a:rPr>
                <a:t>For Your Watching</a:t>
              </a:r>
              <a:endParaRPr lang="zh-CN" altLang="en-US" sz="4000" dirty="0">
                <a:solidFill>
                  <a:schemeClr val="bg2"/>
                </a:solidFill>
                <a:latin typeface="+mj-lt"/>
                <a:ea typeface="思源黑体" panose="020B0400000000000000" pitchFamily="34" charset="-122"/>
                <a:cs typeface="Microsoft JhengHei UI Light" panose="020B0304030504040204" pitchFamily="34" charset="-122"/>
                <a:sym typeface="思源黑体" panose="020B0400000000000000" pitchFamily="34" charset="-122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1DA413-12C7-4544-8FC1-25502CE26EB9}"/>
              </a:ext>
            </a:extLst>
          </p:cNvPr>
          <p:cNvCxnSpPr>
            <a:cxnSpLocks/>
          </p:cNvCxnSpPr>
          <p:nvPr/>
        </p:nvCxnSpPr>
        <p:spPr>
          <a:xfrm flipH="1">
            <a:off x="9372952" y="2303261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F808374-CF3D-48E7-AA64-13F49B926D68}"/>
              </a:ext>
            </a:extLst>
          </p:cNvPr>
          <p:cNvCxnSpPr>
            <a:cxnSpLocks/>
          </p:cNvCxnSpPr>
          <p:nvPr/>
        </p:nvCxnSpPr>
        <p:spPr>
          <a:xfrm flipH="1">
            <a:off x="9859367" y="1015703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6EDEB2B-9C83-45D9-B122-F1C0E3024516}"/>
              </a:ext>
            </a:extLst>
          </p:cNvPr>
          <p:cNvCxnSpPr>
            <a:cxnSpLocks/>
          </p:cNvCxnSpPr>
          <p:nvPr/>
        </p:nvCxnSpPr>
        <p:spPr>
          <a:xfrm flipH="1">
            <a:off x="8571974" y="1871208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B5A6959-7646-49B8-B807-C982BADB1E2F}"/>
              </a:ext>
            </a:extLst>
          </p:cNvPr>
          <p:cNvCxnSpPr>
            <a:cxnSpLocks/>
          </p:cNvCxnSpPr>
          <p:nvPr/>
        </p:nvCxnSpPr>
        <p:spPr>
          <a:xfrm flipH="1">
            <a:off x="9482350" y="3693485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  <a:alpha val="1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EFDCA94-52F7-4B04-9A55-F16A986CA4B9}"/>
              </a:ext>
            </a:extLst>
          </p:cNvPr>
          <p:cNvSpPr/>
          <p:nvPr/>
        </p:nvSpPr>
        <p:spPr>
          <a:xfrm rot="2008142">
            <a:off x="9426391" y="2544303"/>
            <a:ext cx="319543" cy="1071380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bg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35AB510-D700-4262-AC8E-BBB78C6A28F4}"/>
              </a:ext>
            </a:extLst>
          </p:cNvPr>
          <p:cNvSpPr/>
          <p:nvPr/>
        </p:nvSpPr>
        <p:spPr>
          <a:xfrm rot="2008142">
            <a:off x="9652222" y="3288896"/>
            <a:ext cx="319543" cy="1071380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EE486F8-8367-49C7-9689-0E57DA73A445}"/>
              </a:ext>
            </a:extLst>
          </p:cNvPr>
          <p:cNvSpPr/>
          <p:nvPr/>
        </p:nvSpPr>
        <p:spPr>
          <a:xfrm rot="2008142">
            <a:off x="11028339" y="2250510"/>
            <a:ext cx="193348" cy="648266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8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3125103" y="4050345"/>
            <a:ext cx="5941794" cy="1423876"/>
          </a:xfrm>
        </p:spPr>
        <p:txBody>
          <a:bodyPr>
            <a:normAutofit/>
          </a:bodyPr>
          <a:lstStyle/>
          <a:p>
            <a:pPr algn="ctr"/>
            <a:r>
              <a:rPr lang="en-IN" altLang="zh-CN" sz="4000" dirty="0">
                <a:solidFill>
                  <a:schemeClr val="accent1">
                    <a:lumMod val="100000"/>
                  </a:schemeClr>
                </a:solidFill>
                <a:ea typeface="思源黑体 CN Light" panose="020B0300000000000000" pitchFamily="34" charset="-122"/>
                <a:sym typeface="思源黑体" panose="020B0400000000000000" pitchFamily="34" charset="-122"/>
              </a:rPr>
              <a:t>Key Insights</a:t>
            </a:r>
            <a:endParaRPr lang="zh-CN" altLang="en-US" sz="4000" dirty="0">
              <a:solidFill>
                <a:schemeClr val="accent1">
                  <a:lumMod val="100000"/>
                </a:schemeClr>
              </a:solidFill>
              <a:ea typeface="思源黑体 CN Light" panose="020B03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42549" y="900634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>
                <a:gradFill>
                  <a:gsLst>
                    <a:gs pos="36000">
                      <a:schemeClr val="bg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字魂5号-无外润黑体" panose="00000500000000000000" pitchFamily="2" charset="-122"/>
                <a:ea typeface="字魂5号-无外润黑体" panose="00000500000000000000" pitchFamily="2" charset="-122"/>
              </a:defRPr>
            </a:lvl1pPr>
          </a:lstStyle>
          <a:p>
            <a:r>
              <a:rPr lang="en-US" altLang="zh-CN" sz="16600" dirty="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rPr>
              <a:t>1</a:t>
            </a:r>
            <a:endParaRPr lang="zh-CN" altLang="en-US" sz="16600" dirty="0">
              <a:gradFill>
                <a:gsLst>
                  <a:gs pos="36000">
                    <a:schemeClr val="bg1"/>
                  </a:gs>
                  <a:gs pos="70000">
                    <a:schemeClr val="tx1">
                      <a:lumMod val="50000"/>
                      <a:lumOff val="50000"/>
                      <a:alpha val="0"/>
                    </a:schemeClr>
                  </a:gs>
                </a:gsLst>
                <a:lin ang="5400000" scaled="1"/>
              </a:gradFill>
              <a:latin typeface="+mj-lt"/>
              <a:ea typeface="字魂54号-贤黑" panose="00000500000000000000" pitchFamily="2" charset="-122"/>
              <a:sym typeface="思源黑体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7AA6A77-1222-4243-806E-EDF916201DE9}"/>
              </a:ext>
            </a:extLst>
          </p:cNvPr>
          <p:cNvGrpSpPr/>
          <p:nvPr/>
        </p:nvGrpSpPr>
        <p:grpSpPr>
          <a:xfrm rot="1279383">
            <a:off x="5337810" y="1303081"/>
            <a:ext cx="1881389" cy="2767558"/>
            <a:chOff x="5326021" y="1359499"/>
            <a:chExt cx="2273644" cy="334457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EFB3E33-333F-4634-8C15-7D06564F3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3166" y="1359499"/>
              <a:ext cx="2066499" cy="3212500"/>
            </a:xfrm>
            <a:prstGeom prst="line">
              <a:avLst/>
            </a:prstGeom>
            <a:ln>
              <a:gradFill>
                <a:gsLst>
                  <a:gs pos="885">
                    <a:schemeClr val="tx1">
                      <a:alpha val="0"/>
                    </a:schemeClr>
                  </a:gs>
                  <a:gs pos="59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73AA28D-9CD2-4A09-8567-FAEF0A53901B}"/>
                </a:ext>
              </a:extLst>
            </p:cNvPr>
            <p:cNvSpPr/>
            <p:nvPr/>
          </p:nvSpPr>
          <p:spPr>
            <a:xfrm rot="2008142">
              <a:off x="5326021" y="3632692"/>
              <a:ext cx="319543" cy="1071380"/>
            </a:xfrm>
            <a:custGeom>
              <a:avLst/>
              <a:gdLst>
                <a:gd name="connsiteX0" fmla="*/ 278285 w 319543"/>
                <a:gd name="connsiteY0" fmla="*/ 0 h 1071380"/>
                <a:gd name="connsiteX1" fmla="*/ 319543 w 319543"/>
                <a:gd name="connsiteY1" fmla="*/ 0 h 1071380"/>
                <a:gd name="connsiteX2" fmla="*/ 319543 w 319543"/>
                <a:gd name="connsiteY2" fmla="*/ 601405 h 1071380"/>
                <a:gd name="connsiteX3" fmla="*/ 0 w 319543"/>
                <a:gd name="connsiteY3" fmla="*/ 1071380 h 1071380"/>
                <a:gd name="connsiteX4" fmla="*/ 0 w 319543"/>
                <a:gd name="connsiteY4" fmla="*/ 409295 h 107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543" h="1071380">
                  <a:moveTo>
                    <a:pt x="278285" y="0"/>
                  </a:moveTo>
                  <a:lnTo>
                    <a:pt x="319543" y="0"/>
                  </a:lnTo>
                  <a:lnTo>
                    <a:pt x="319543" y="601405"/>
                  </a:lnTo>
                  <a:lnTo>
                    <a:pt x="0" y="1071380"/>
                  </a:lnTo>
                  <a:lnTo>
                    <a:pt x="0" y="4092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183C6448-E37F-4B48-83E5-2A41DAE5990C}"/>
              </a:ext>
            </a:extLst>
          </p:cNvPr>
          <p:cNvSpPr txBox="1"/>
          <p:nvPr/>
        </p:nvSpPr>
        <p:spPr>
          <a:xfrm>
            <a:off x="1208876" y="369288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dirty="0">
                <a:solidFill>
                  <a:schemeClr val="accent1">
                    <a:lumMod val="100000"/>
                  </a:schemeClr>
                </a:solidFill>
                <a:ea typeface="思源黑体 CN Light" panose="020B0300000000000000" pitchFamily="34" charset="-122"/>
                <a:sym typeface="思源黑体" panose="020B0400000000000000" pitchFamily="34" charset="-122"/>
              </a:rPr>
              <a:t>Insights</a:t>
            </a:r>
            <a:endParaRPr lang="zh-CN" altLang="en-US" sz="2400" dirty="0">
              <a:gradFill>
                <a:gsLst>
                  <a:gs pos="885">
                    <a:schemeClr val="accent1">
                      <a:alpha val="10000"/>
                    </a:schemeClr>
                  </a:gs>
                  <a:gs pos="75000">
                    <a:schemeClr val="accent1">
                      <a:alpha val="73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AA29089-122B-4077-BA72-2833A2EE3D24}"/>
              </a:ext>
            </a:extLst>
          </p:cNvPr>
          <p:cNvGrpSpPr/>
          <p:nvPr/>
        </p:nvGrpSpPr>
        <p:grpSpPr>
          <a:xfrm>
            <a:off x="538226" y="153800"/>
            <a:ext cx="811275" cy="1299746"/>
            <a:chOff x="538226" y="153800"/>
            <a:chExt cx="811275" cy="129974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138708D-4BF1-4B57-8D2D-72EB0B586B2E}"/>
                </a:ext>
              </a:extLst>
            </p:cNvPr>
            <p:cNvSpPr txBox="1"/>
            <p:nvPr/>
          </p:nvSpPr>
          <p:spPr>
            <a:xfrm>
              <a:off x="538226" y="153800"/>
              <a:ext cx="56764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0">
                  <a:gradFill>
                    <a:gsLst>
                      <a:gs pos="36000">
                        <a:schemeClr val="bg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6600" dirty="0">
                  <a:gradFill>
                    <a:gsLst>
                      <a:gs pos="36000">
                        <a:schemeClr val="bg1"/>
                      </a:gs>
                      <a:gs pos="70000">
                        <a:schemeClr val="tx1">
                          <a:lumMod val="50000"/>
                          <a:lumOff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+mj-lt"/>
                  <a:ea typeface="字魂54号-贤黑" panose="00000500000000000000" pitchFamily="2" charset="-122"/>
                  <a:sym typeface="思源黑体" panose="020B0400000000000000" pitchFamily="34" charset="-122"/>
                </a:rPr>
                <a:t>1</a:t>
              </a:r>
              <a:endParaRPr lang="zh-CN" altLang="en-US" sz="6600" dirty="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4168FC8-80E0-4085-A0E5-2B02E72DCCE4}"/>
                </a:ext>
              </a:extLst>
            </p:cNvPr>
            <p:cNvGrpSpPr/>
            <p:nvPr/>
          </p:nvGrpSpPr>
          <p:grpSpPr>
            <a:xfrm rot="1279383">
              <a:off x="538418" y="260428"/>
              <a:ext cx="811083" cy="1193118"/>
              <a:chOff x="5326021" y="1359499"/>
              <a:chExt cx="2273644" cy="3344573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3301E71-8982-49BD-B2FD-943D6109E1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3166" y="1359499"/>
                <a:ext cx="2066499" cy="3212500"/>
              </a:xfrm>
              <a:prstGeom prst="line">
                <a:avLst/>
              </a:prstGeom>
              <a:ln>
                <a:gradFill>
                  <a:gsLst>
                    <a:gs pos="885">
                      <a:schemeClr val="tx1">
                        <a:alpha val="0"/>
                      </a:schemeClr>
                    </a:gs>
                    <a:gs pos="59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35CA3E13-71F7-45F1-83F1-BB5F95F8E808}"/>
                  </a:ext>
                </a:extLst>
              </p:cNvPr>
              <p:cNvSpPr/>
              <p:nvPr/>
            </p:nvSpPr>
            <p:spPr>
              <a:xfrm rot="2008142">
                <a:off x="5326021" y="3632692"/>
                <a:ext cx="319543" cy="1071380"/>
              </a:xfrm>
              <a:custGeom>
                <a:avLst/>
                <a:gdLst>
                  <a:gd name="connsiteX0" fmla="*/ 278285 w 319543"/>
                  <a:gd name="connsiteY0" fmla="*/ 0 h 1071380"/>
                  <a:gd name="connsiteX1" fmla="*/ 319543 w 319543"/>
                  <a:gd name="connsiteY1" fmla="*/ 0 h 1071380"/>
                  <a:gd name="connsiteX2" fmla="*/ 319543 w 319543"/>
                  <a:gd name="connsiteY2" fmla="*/ 601405 h 1071380"/>
                  <a:gd name="connsiteX3" fmla="*/ 0 w 319543"/>
                  <a:gd name="connsiteY3" fmla="*/ 1071380 h 1071380"/>
                  <a:gd name="connsiteX4" fmla="*/ 0 w 319543"/>
                  <a:gd name="connsiteY4" fmla="*/ 409295 h 107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43" h="1071380">
                    <a:moveTo>
                      <a:pt x="278285" y="0"/>
                    </a:moveTo>
                    <a:lnTo>
                      <a:pt x="319543" y="0"/>
                    </a:lnTo>
                    <a:lnTo>
                      <a:pt x="319543" y="601405"/>
                    </a:lnTo>
                    <a:lnTo>
                      <a:pt x="0" y="1071380"/>
                    </a:lnTo>
                    <a:lnTo>
                      <a:pt x="0" y="4092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lt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7013" y="2052066"/>
            <a:ext cx="5253228" cy="275386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5911D41-9908-3C54-B0E9-F04CECCA83AE}"/>
              </a:ext>
            </a:extLst>
          </p:cNvPr>
          <p:cNvSpPr txBox="1">
            <a:spLocks/>
          </p:cNvSpPr>
          <p:nvPr/>
        </p:nvSpPr>
        <p:spPr>
          <a:xfrm>
            <a:off x="986944" y="930821"/>
            <a:ext cx="10666830" cy="920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200" b="1" dirty="0">
                <a:solidFill>
                  <a:schemeClr val="accent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Variation of job title of employees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With the seniority</a:t>
            </a:r>
            <a:endParaRPr lang="id-ID" sz="3200" b="1" dirty="0">
              <a:solidFill>
                <a:schemeClr val="accent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44589" y="2035844"/>
            <a:ext cx="3655967" cy="2753868"/>
          </a:xfrm>
          <a:prstGeom prst="rect">
            <a:avLst/>
          </a:prstGeom>
        </p:spPr>
      </p:pic>
      <p:sp>
        <p:nvSpPr>
          <p:cNvPr id="8" name="矩形 11">
            <a:extLst>
              <a:ext uri="{FF2B5EF4-FFF2-40B4-BE49-F238E27FC236}">
                <a16:creationId xmlns:a16="http://schemas.microsoft.com/office/drawing/2014/main" id="{A5C6D19E-0FAE-A9CB-D079-0F2298D3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9" y="5370513"/>
            <a:ext cx="51046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IN" sz="1400" b="1" dirty="0">
                <a:solidFill>
                  <a:schemeClr val="bg1"/>
                </a:solidFill>
              </a:rPr>
              <a:t>Senior most employee is Mohan Madan (Senior General Manager)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6208AED-F6CE-7E1E-269D-F9746A906FFE}"/>
              </a:ext>
            </a:extLst>
          </p:cNvPr>
          <p:cNvSpPr/>
          <p:nvPr/>
        </p:nvSpPr>
        <p:spPr>
          <a:xfrm>
            <a:off x="1169977" y="5518150"/>
            <a:ext cx="74612" cy="7461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15" name="矩形 13">
            <a:extLst>
              <a:ext uri="{FF2B5EF4-FFF2-40B4-BE49-F238E27FC236}">
                <a16:creationId xmlns:a16="http://schemas.microsoft.com/office/drawing/2014/main" id="{78A0E1F6-05B8-DA44-0208-58BBFE9D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9" y="5665788"/>
            <a:ext cx="89723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IN" sz="1400" b="1" dirty="0">
                <a:solidFill>
                  <a:schemeClr val="bg1"/>
                </a:solidFill>
              </a:rPr>
              <a:t>Number of employees are more at junior level and as the seniority level increases number of employees decreases</a:t>
            </a:r>
            <a:endParaRPr lang="zh-CN" altLang="en-US" sz="1400" dirty="0">
              <a:solidFill>
                <a:schemeClr val="bg1"/>
              </a:solidFill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993403EC-D0DC-F9AA-ACE8-FCCE3522807D}"/>
              </a:ext>
            </a:extLst>
          </p:cNvPr>
          <p:cNvSpPr/>
          <p:nvPr/>
        </p:nvSpPr>
        <p:spPr>
          <a:xfrm>
            <a:off x="1169977" y="5813425"/>
            <a:ext cx="74612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0FE6E-4EAC-C112-0B1C-C9EF4D499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D9DF65FA-F1C4-8772-29E1-CBC50734EB9C}"/>
              </a:ext>
            </a:extLst>
          </p:cNvPr>
          <p:cNvSpPr txBox="1"/>
          <p:nvPr/>
        </p:nvSpPr>
        <p:spPr>
          <a:xfrm>
            <a:off x="1208876" y="369288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dirty="0">
                <a:solidFill>
                  <a:schemeClr val="accent1">
                    <a:lumMod val="100000"/>
                  </a:schemeClr>
                </a:solidFill>
                <a:ea typeface="思源黑体 CN Light" panose="020B0300000000000000" pitchFamily="34" charset="-122"/>
                <a:sym typeface="思源黑体" panose="020B0400000000000000" pitchFamily="34" charset="-122"/>
              </a:rPr>
              <a:t>Insights</a:t>
            </a:r>
            <a:endParaRPr lang="zh-CN" altLang="en-US" sz="2400" dirty="0">
              <a:gradFill>
                <a:gsLst>
                  <a:gs pos="885">
                    <a:schemeClr val="accent1">
                      <a:alpha val="10000"/>
                    </a:schemeClr>
                  </a:gs>
                  <a:gs pos="75000">
                    <a:schemeClr val="accent1">
                      <a:alpha val="73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6312AAD-39F8-1381-9E83-AFBCAD9B01B3}"/>
              </a:ext>
            </a:extLst>
          </p:cNvPr>
          <p:cNvGrpSpPr/>
          <p:nvPr/>
        </p:nvGrpSpPr>
        <p:grpSpPr>
          <a:xfrm>
            <a:off x="538226" y="153800"/>
            <a:ext cx="811275" cy="1299746"/>
            <a:chOff x="538226" y="153800"/>
            <a:chExt cx="811275" cy="129974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4900CC7-9229-D23E-FF6A-4648F711AAB4}"/>
                </a:ext>
              </a:extLst>
            </p:cNvPr>
            <p:cNvSpPr txBox="1"/>
            <p:nvPr/>
          </p:nvSpPr>
          <p:spPr>
            <a:xfrm>
              <a:off x="538226" y="153800"/>
              <a:ext cx="56764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0">
                  <a:gradFill>
                    <a:gsLst>
                      <a:gs pos="36000">
                        <a:schemeClr val="bg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6600" dirty="0">
                  <a:gradFill>
                    <a:gsLst>
                      <a:gs pos="36000">
                        <a:schemeClr val="bg1"/>
                      </a:gs>
                      <a:gs pos="70000">
                        <a:schemeClr val="tx1">
                          <a:lumMod val="50000"/>
                          <a:lumOff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+mj-lt"/>
                  <a:ea typeface="字魂54号-贤黑" panose="00000500000000000000" pitchFamily="2" charset="-122"/>
                  <a:sym typeface="思源黑体" panose="020B0400000000000000" pitchFamily="34" charset="-122"/>
                </a:rPr>
                <a:t>1</a:t>
              </a:r>
              <a:endParaRPr lang="zh-CN" altLang="en-US" sz="6600" dirty="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5FF1251-ADFD-EAC1-9766-054E3EA8EB7B}"/>
                </a:ext>
              </a:extLst>
            </p:cNvPr>
            <p:cNvGrpSpPr/>
            <p:nvPr/>
          </p:nvGrpSpPr>
          <p:grpSpPr>
            <a:xfrm rot="1279383">
              <a:off x="538418" y="260428"/>
              <a:ext cx="811083" cy="1193118"/>
              <a:chOff x="5326021" y="1359499"/>
              <a:chExt cx="2273644" cy="3344573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86F5083-5F70-F547-2E10-F79E2A74E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3166" y="1359499"/>
                <a:ext cx="2066499" cy="3212500"/>
              </a:xfrm>
              <a:prstGeom prst="line">
                <a:avLst/>
              </a:prstGeom>
              <a:ln>
                <a:gradFill>
                  <a:gsLst>
                    <a:gs pos="885">
                      <a:schemeClr val="tx1">
                        <a:alpha val="0"/>
                      </a:schemeClr>
                    </a:gs>
                    <a:gs pos="59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1062A1A-F150-1AE7-B8B0-B239C6688A9B}"/>
                  </a:ext>
                </a:extLst>
              </p:cNvPr>
              <p:cNvSpPr/>
              <p:nvPr/>
            </p:nvSpPr>
            <p:spPr>
              <a:xfrm rot="2008142">
                <a:off x="5326021" y="3632692"/>
                <a:ext cx="319543" cy="1071380"/>
              </a:xfrm>
              <a:custGeom>
                <a:avLst/>
                <a:gdLst>
                  <a:gd name="connsiteX0" fmla="*/ 278285 w 319543"/>
                  <a:gd name="connsiteY0" fmla="*/ 0 h 1071380"/>
                  <a:gd name="connsiteX1" fmla="*/ 319543 w 319543"/>
                  <a:gd name="connsiteY1" fmla="*/ 0 h 1071380"/>
                  <a:gd name="connsiteX2" fmla="*/ 319543 w 319543"/>
                  <a:gd name="connsiteY2" fmla="*/ 601405 h 1071380"/>
                  <a:gd name="connsiteX3" fmla="*/ 0 w 319543"/>
                  <a:gd name="connsiteY3" fmla="*/ 1071380 h 1071380"/>
                  <a:gd name="connsiteX4" fmla="*/ 0 w 319543"/>
                  <a:gd name="connsiteY4" fmla="*/ 409295 h 107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43" h="1071380">
                    <a:moveTo>
                      <a:pt x="278285" y="0"/>
                    </a:moveTo>
                    <a:lnTo>
                      <a:pt x="319543" y="0"/>
                    </a:lnTo>
                    <a:lnTo>
                      <a:pt x="319543" y="601405"/>
                    </a:lnTo>
                    <a:lnTo>
                      <a:pt x="0" y="1071380"/>
                    </a:lnTo>
                    <a:lnTo>
                      <a:pt x="0" y="4092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lt"/>
                </a:endParaRPr>
              </a:p>
            </p:txBody>
          </p:sp>
        </p:grp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E474DB0A-7692-E5F7-2F65-79BBED8A5E53}"/>
              </a:ext>
            </a:extLst>
          </p:cNvPr>
          <p:cNvSpPr txBox="1">
            <a:spLocks/>
          </p:cNvSpPr>
          <p:nvPr/>
        </p:nvSpPr>
        <p:spPr>
          <a:xfrm>
            <a:off x="986944" y="930821"/>
            <a:ext cx="10666830" cy="920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200" b="1" dirty="0">
                <a:solidFill>
                  <a:schemeClr val="accent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Highest Invoice producing countries on the continental Level</a:t>
            </a:r>
            <a:endParaRPr lang="id-ID" sz="3200" b="1" dirty="0">
              <a:solidFill>
                <a:schemeClr val="accent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10112A0B-9EB5-31F9-5542-907F1986B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9" y="5370513"/>
            <a:ext cx="29665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Maximum countries are from Europe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091DB68-78B4-1522-05BC-3D813131FC38}"/>
              </a:ext>
            </a:extLst>
          </p:cNvPr>
          <p:cNvSpPr/>
          <p:nvPr/>
        </p:nvSpPr>
        <p:spPr>
          <a:xfrm>
            <a:off x="1169977" y="5518150"/>
            <a:ext cx="74612" cy="7461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15" name="矩形 13">
            <a:extLst>
              <a:ext uri="{FF2B5EF4-FFF2-40B4-BE49-F238E27FC236}">
                <a16:creationId xmlns:a16="http://schemas.microsoft.com/office/drawing/2014/main" id="{5D11A734-6CC0-466B-7124-EED5339B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9" y="5665788"/>
            <a:ext cx="8431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Europe is on the top in terms of invoices generated ,instead of this countries of Europe fail to be top in terms of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invoices generated (Top country is of North America(USA).</a:t>
            </a: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3E31D770-771C-C91B-B1DD-EE0F5B554678}"/>
              </a:ext>
            </a:extLst>
          </p:cNvPr>
          <p:cNvSpPr/>
          <p:nvPr/>
        </p:nvSpPr>
        <p:spPr>
          <a:xfrm>
            <a:off x="1169977" y="5813425"/>
            <a:ext cx="74612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651462-B19E-416D-96BA-2B8DBD69E5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9977" y="1769069"/>
            <a:ext cx="5403861" cy="2916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488" y="1786281"/>
            <a:ext cx="3992687" cy="2874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08190" y="4492981"/>
            <a:ext cx="3177540" cy="1112520"/>
          </a:xfrm>
          <a:prstGeom prst="rect">
            <a:avLst/>
          </a:prstGeom>
        </p:spPr>
      </p:pic>
      <p:sp>
        <p:nvSpPr>
          <p:cNvPr id="11" name="椭圆 12">
            <a:extLst>
              <a:ext uri="{FF2B5EF4-FFF2-40B4-BE49-F238E27FC236}">
                <a16:creationId xmlns:a16="http://schemas.microsoft.com/office/drawing/2014/main" id="{1942C3B1-D117-E307-75BE-47ADAA37F4DE}"/>
              </a:ext>
            </a:extLst>
          </p:cNvPr>
          <p:cNvSpPr/>
          <p:nvPr/>
        </p:nvSpPr>
        <p:spPr>
          <a:xfrm>
            <a:off x="1169977" y="5222875"/>
            <a:ext cx="74612" cy="7461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24BDC0-F9F3-0DDF-0D75-71A98ED94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9" y="5106292"/>
            <a:ext cx="49732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More the number of countries more will the number of invoices.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7" name="矩形 11">
            <a:extLst>
              <a:ext uri="{FF2B5EF4-FFF2-40B4-BE49-F238E27FC236}">
                <a16:creationId xmlns:a16="http://schemas.microsoft.com/office/drawing/2014/main" id="{88474C9E-E01D-9CA9-BCDB-A26A185D9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9" y="6227107"/>
            <a:ext cx="6179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USA played a major role in terms of invoices invoice generated in North America.</a:t>
            </a:r>
          </a:p>
        </p:txBody>
      </p:sp>
      <p:sp>
        <p:nvSpPr>
          <p:cNvPr id="18" name="椭圆 14">
            <a:extLst>
              <a:ext uri="{FF2B5EF4-FFF2-40B4-BE49-F238E27FC236}">
                <a16:creationId xmlns:a16="http://schemas.microsoft.com/office/drawing/2014/main" id="{4137544B-C316-7E8B-D563-DAB3DBA264A5}"/>
              </a:ext>
            </a:extLst>
          </p:cNvPr>
          <p:cNvSpPr/>
          <p:nvPr/>
        </p:nvSpPr>
        <p:spPr>
          <a:xfrm>
            <a:off x="1176316" y="6342896"/>
            <a:ext cx="74612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3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5" grpId="0"/>
      <p:bldP spid="16" grpId="0" animBg="1"/>
      <p:bldP spid="11" grpId="0" animBg="1"/>
      <p:bldP spid="12" grpId="0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09795-C1CD-882A-1420-03392158D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5DAD21BB-785F-B8D6-A541-5B3812FFEA1A}"/>
              </a:ext>
            </a:extLst>
          </p:cNvPr>
          <p:cNvSpPr txBox="1"/>
          <p:nvPr/>
        </p:nvSpPr>
        <p:spPr>
          <a:xfrm>
            <a:off x="1208876" y="369288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dirty="0">
                <a:solidFill>
                  <a:schemeClr val="accent1">
                    <a:lumMod val="100000"/>
                  </a:schemeClr>
                </a:solidFill>
                <a:ea typeface="思源黑体 CN Light" panose="020B0300000000000000" pitchFamily="34" charset="-122"/>
                <a:sym typeface="思源黑体" panose="020B0400000000000000" pitchFamily="34" charset="-122"/>
              </a:rPr>
              <a:t>Insights</a:t>
            </a:r>
            <a:endParaRPr lang="zh-CN" altLang="en-US" sz="2400" dirty="0">
              <a:gradFill>
                <a:gsLst>
                  <a:gs pos="885">
                    <a:schemeClr val="accent1">
                      <a:alpha val="10000"/>
                    </a:schemeClr>
                  </a:gs>
                  <a:gs pos="75000">
                    <a:schemeClr val="accent1">
                      <a:alpha val="73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3A123B4-4335-D6A2-F6A7-449354ED5374}"/>
              </a:ext>
            </a:extLst>
          </p:cNvPr>
          <p:cNvGrpSpPr/>
          <p:nvPr/>
        </p:nvGrpSpPr>
        <p:grpSpPr>
          <a:xfrm>
            <a:off x="538226" y="153800"/>
            <a:ext cx="811275" cy="1299746"/>
            <a:chOff x="538226" y="153800"/>
            <a:chExt cx="811275" cy="129974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3C9250A-369E-056D-AD48-FC01FE4E3722}"/>
                </a:ext>
              </a:extLst>
            </p:cNvPr>
            <p:cNvSpPr txBox="1"/>
            <p:nvPr/>
          </p:nvSpPr>
          <p:spPr>
            <a:xfrm>
              <a:off x="538226" y="153800"/>
              <a:ext cx="56764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0">
                  <a:gradFill>
                    <a:gsLst>
                      <a:gs pos="36000">
                        <a:schemeClr val="bg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6600" dirty="0">
                  <a:gradFill>
                    <a:gsLst>
                      <a:gs pos="36000">
                        <a:schemeClr val="bg1"/>
                      </a:gs>
                      <a:gs pos="70000">
                        <a:schemeClr val="tx1">
                          <a:lumMod val="50000"/>
                          <a:lumOff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+mj-lt"/>
                  <a:ea typeface="字魂54号-贤黑" panose="00000500000000000000" pitchFamily="2" charset="-122"/>
                  <a:sym typeface="思源黑体" panose="020B0400000000000000" pitchFamily="34" charset="-122"/>
                </a:rPr>
                <a:t>1</a:t>
              </a:r>
              <a:endParaRPr lang="zh-CN" altLang="en-US" sz="6600" dirty="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DE6D720-072D-C3BD-0A91-E5AFFEA5F4E2}"/>
                </a:ext>
              </a:extLst>
            </p:cNvPr>
            <p:cNvGrpSpPr/>
            <p:nvPr/>
          </p:nvGrpSpPr>
          <p:grpSpPr>
            <a:xfrm rot="1279383">
              <a:off x="538418" y="260428"/>
              <a:ext cx="811083" cy="1193118"/>
              <a:chOff x="5326021" y="1359499"/>
              <a:chExt cx="2273644" cy="3344573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8861BBE-C8AA-E674-056D-FEECC91DA3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3166" y="1359499"/>
                <a:ext cx="2066499" cy="3212500"/>
              </a:xfrm>
              <a:prstGeom prst="line">
                <a:avLst/>
              </a:prstGeom>
              <a:ln>
                <a:gradFill>
                  <a:gsLst>
                    <a:gs pos="885">
                      <a:schemeClr val="tx1">
                        <a:alpha val="0"/>
                      </a:schemeClr>
                    </a:gs>
                    <a:gs pos="59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0A893FC-7C48-1740-B788-AFD8300833D1}"/>
                  </a:ext>
                </a:extLst>
              </p:cNvPr>
              <p:cNvSpPr/>
              <p:nvPr/>
            </p:nvSpPr>
            <p:spPr>
              <a:xfrm rot="2008142">
                <a:off x="5326021" y="3632692"/>
                <a:ext cx="319543" cy="1071380"/>
              </a:xfrm>
              <a:custGeom>
                <a:avLst/>
                <a:gdLst>
                  <a:gd name="connsiteX0" fmla="*/ 278285 w 319543"/>
                  <a:gd name="connsiteY0" fmla="*/ 0 h 1071380"/>
                  <a:gd name="connsiteX1" fmla="*/ 319543 w 319543"/>
                  <a:gd name="connsiteY1" fmla="*/ 0 h 1071380"/>
                  <a:gd name="connsiteX2" fmla="*/ 319543 w 319543"/>
                  <a:gd name="connsiteY2" fmla="*/ 601405 h 1071380"/>
                  <a:gd name="connsiteX3" fmla="*/ 0 w 319543"/>
                  <a:gd name="connsiteY3" fmla="*/ 1071380 h 1071380"/>
                  <a:gd name="connsiteX4" fmla="*/ 0 w 319543"/>
                  <a:gd name="connsiteY4" fmla="*/ 409295 h 107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43" h="1071380">
                    <a:moveTo>
                      <a:pt x="278285" y="0"/>
                    </a:moveTo>
                    <a:lnTo>
                      <a:pt x="319543" y="0"/>
                    </a:lnTo>
                    <a:lnTo>
                      <a:pt x="319543" y="601405"/>
                    </a:lnTo>
                    <a:lnTo>
                      <a:pt x="0" y="1071380"/>
                    </a:lnTo>
                    <a:lnTo>
                      <a:pt x="0" y="4092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lt"/>
                </a:endParaRPr>
              </a:p>
            </p:txBody>
          </p:sp>
        </p:grp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62BFC976-2C8B-80E7-0412-13463AAF30D0}"/>
              </a:ext>
            </a:extLst>
          </p:cNvPr>
          <p:cNvSpPr txBox="1">
            <a:spLocks/>
          </p:cNvSpPr>
          <p:nvPr/>
        </p:nvSpPr>
        <p:spPr>
          <a:xfrm>
            <a:off x="986944" y="930821"/>
            <a:ext cx="10666830" cy="920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200" b="1" dirty="0">
                <a:solidFill>
                  <a:schemeClr val="accent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Top-Writers of Rock Music</a:t>
            </a:r>
            <a:endParaRPr lang="id-ID" sz="3200" b="1" dirty="0">
              <a:solidFill>
                <a:schemeClr val="accent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3537" y="1516285"/>
            <a:ext cx="9524925" cy="4096035"/>
          </a:xfrm>
          <a:prstGeom prst="rect">
            <a:avLst/>
          </a:prstGeom>
        </p:spPr>
      </p:pic>
      <p:sp>
        <p:nvSpPr>
          <p:cNvPr id="5" name="矩形 11">
            <a:extLst>
              <a:ext uri="{FF2B5EF4-FFF2-40B4-BE49-F238E27FC236}">
                <a16:creationId xmlns:a16="http://schemas.microsoft.com/office/drawing/2014/main" id="{7FD91E8A-8021-E9B5-E74A-BC39FC37B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74" y="5619402"/>
            <a:ext cx="3557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Artists who have written the most rock music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0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8D37-8A94-B91F-6CA0-85419F6C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10C5FD88-EF8A-FA7D-9188-8DEDAE81B701}"/>
              </a:ext>
            </a:extLst>
          </p:cNvPr>
          <p:cNvSpPr txBox="1"/>
          <p:nvPr/>
        </p:nvSpPr>
        <p:spPr>
          <a:xfrm>
            <a:off x="1208876" y="369288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dirty="0">
                <a:solidFill>
                  <a:schemeClr val="accent1">
                    <a:lumMod val="100000"/>
                  </a:schemeClr>
                </a:solidFill>
                <a:ea typeface="思源黑体 CN Light" panose="020B0300000000000000" pitchFamily="34" charset="-122"/>
                <a:sym typeface="思源黑体" panose="020B0400000000000000" pitchFamily="34" charset="-122"/>
              </a:rPr>
              <a:t>Insights</a:t>
            </a:r>
            <a:endParaRPr lang="zh-CN" altLang="en-US" sz="2400" dirty="0">
              <a:gradFill>
                <a:gsLst>
                  <a:gs pos="885">
                    <a:schemeClr val="accent1">
                      <a:alpha val="10000"/>
                    </a:schemeClr>
                  </a:gs>
                  <a:gs pos="75000">
                    <a:schemeClr val="accent1">
                      <a:alpha val="73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12DDB6-48C1-3940-10D2-326CC5032310}"/>
              </a:ext>
            </a:extLst>
          </p:cNvPr>
          <p:cNvGrpSpPr/>
          <p:nvPr/>
        </p:nvGrpSpPr>
        <p:grpSpPr>
          <a:xfrm>
            <a:off x="538226" y="153800"/>
            <a:ext cx="811275" cy="1299746"/>
            <a:chOff x="538226" y="153800"/>
            <a:chExt cx="811275" cy="129974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0299837-5F1E-D4CF-8FF8-5F71A08A19B3}"/>
                </a:ext>
              </a:extLst>
            </p:cNvPr>
            <p:cNvSpPr txBox="1"/>
            <p:nvPr/>
          </p:nvSpPr>
          <p:spPr>
            <a:xfrm>
              <a:off x="538226" y="153800"/>
              <a:ext cx="56764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0">
                  <a:gradFill>
                    <a:gsLst>
                      <a:gs pos="36000">
                        <a:schemeClr val="bg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6600" dirty="0">
                  <a:gradFill>
                    <a:gsLst>
                      <a:gs pos="36000">
                        <a:schemeClr val="bg1"/>
                      </a:gs>
                      <a:gs pos="70000">
                        <a:schemeClr val="tx1">
                          <a:lumMod val="50000"/>
                          <a:lumOff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+mj-lt"/>
                  <a:ea typeface="字魂54号-贤黑" panose="00000500000000000000" pitchFamily="2" charset="-122"/>
                  <a:sym typeface="思源黑体" panose="020B0400000000000000" pitchFamily="34" charset="-122"/>
                </a:rPr>
                <a:t>1</a:t>
              </a:r>
              <a:endParaRPr lang="zh-CN" altLang="en-US" sz="6600" dirty="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38FC72D-B6A7-6868-B7E9-DDCB50A893C6}"/>
                </a:ext>
              </a:extLst>
            </p:cNvPr>
            <p:cNvGrpSpPr/>
            <p:nvPr/>
          </p:nvGrpSpPr>
          <p:grpSpPr>
            <a:xfrm rot="1279383">
              <a:off x="538418" y="260428"/>
              <a:ext cx="811083" cy="1193118"/>
              <a:chOff x="5326021" y="1359499"/>
              <a:chExt cx="2273644" cy="3344573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0208977-0BA2-237E-BC1A-D6E84617F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3166" y="1359499"/>
                <a:ext cx="2066499" cy="3212500"/>
              </a:xfrm>
              <a:prstGeom prst="line">
                <a:avLst/>
              </a:prstGeom>
              <a:ln>
                <a:gradFill>
                  <a:gsLst>
                    <a:gs pos="885">
                      <a:schemeClr val="tx1">
                        <a:alpha val="0"/>
                      </a:schemeClr>
                    </a:gs>
                    <a:gs pos="59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458538C5-94B5-CA5F-DBD2-DEB72B05B8ED}"/>
                  </a:ext>
                </a:extLst>
              </p:cNvPr>
              <p:cNvSpPr/>
              <p:nvPr/>
            </p:nvSpPr>
            <p:spPr>
              <a:xfrm rot="2008142">
                <a:off x="5326021" y="3632692"/>
                <a:ext cx="319543" cy="1071380"/>
              </a:xfrm>
              <a:custGeom>
                <a:avLst/>
                <a:gdLst>
                  <a:gd name="connsiteX0" fmla="*/ 278285 w 319543"/>
                  <a:gd name="connsiteY0" fmla="*/ 0 h 1071380"/>
                  <a:gd name="connsiteX1" fmla="*/ 319543 w 319543"/>
                  <a:gd name="connsiteY1" fmla="*/ 0 h 1071380"/>
                  <a:gd name="connsiteX2" fmla="*/ 319543 w 319543"/>
                  <a:gd name="connsiteY2" fmla="*/ 601405 h 1071380"/>
                  <a:gd name="connsiteX3" fmla="*/ 0 w 319543"/>
                  <a:gd name="connsiteY3" fmla="*/ 1071380 h 1071380"/>
                  <a:gd name="connsiteX4" fmla="*/ 0 w 319543"/>
                  <a:gd name="connsiteY4" fmla="*/ 409295 h 107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43" h="1071380">
                    <a:moveTo>
                      <a:pt x="278285" y="0"/>
                    </a:moveTo>
                    <a:lnTo>
                      <a:pt x="319543" y="0"/>
                    </a:lnTo>
                    <a:lnTo>
                      <a:pt x="319543" y="601405"/>
                    </a:lnTo>
                    <a:lnTo>
                      <a:pt x="0" y="1071380"/>
                    </a:lnTo>
                    <a:lnTo>
                      <a:pt x="0" y="4092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lt"/>
                </a:endParaRPr>
              </a:p>
            </p:txBody>
          </p:sp>
        </p:grp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6CCEF87B-DDB3-2C70-8700-A49E0F8854FB}"/>
              </a:ext>
            </a:extLst>
          </p:cNvPr>
          <p:cNvSpPr txBox="1">
            <a:spLocks/>
          </p:cNvSpPr>
          <p:nvPr/>
        </p:nvSpPr>
        <p:spPr>
          <a:xfrm>
            <a:off x="986944" y="930821"/>
            <a:ext cx="10666830" cy="920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200" b="1" dirty="0">
                <a:solidFill>
                  <a:schemeClr val="accent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Highest Spenders on any Particular artist</a:t>
            </a:r>
            <a:endParaRPr lang="id-ID" sz="3200" b="1" dirty="0">
              <a:solidFill>
                <a:schemeClr val="accent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838" y="1851245"/>
            <a:ext cx="7037506" cy="2753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06757" y="2338457"/>
            <a:ext cx="3777467" cy="19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4F28B-E268-31A2-D26E-8FE780584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92BC5CF3-3AAB-A505-DAC7-EFA8CD5AFBA4}"/>
              </a:ext>
            </a:extLst>
          </p:cNvPr>
          <p:cNvSpPr txBox="1"/>
          <p:nvPr/>
        </p:nvSpPr>
        <p:spPr>
          <a:xfrm>
            <a:off x="1208876" y="369288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dirty="0">
                <a:solidFill>
                  <a:schemeClr val="accent1">
                    <a:lumMod val="100000"/>
                  </a:schemeClr>
                </a:solidFill>
                <a:ea typeface="思源黑体 CN Light" panose="020B0300000000000000" pitchFamily="34" charset="-122"/>
                <a:sym typeface="思源黑体" panose="020B0400000000000000" pitchFamily="34" charset="-122"/>
              </a:rPr>
              <a:t>Insights</a:t>
            </a:r>
            <a:endParaRPr lang="zh-CN" altLang="en-US" sz="2400" dirty="0">
              <a:gradFill>
                <a:gsLst>
                  <a:gs pos="885">
                    <a:schemeClr val="accent1">
                      <a:alpha val="10000"/>
                    </a:schemeClr>
                  </a:gs>
                  <a:gs pos="75000">
                    <a:schemeClr val="accent1">
                      <a:alpha val="73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AB02026-D169-FA15-91FF-1DE192F9D6E0}"/>
              </a:ext>
            </a:extLst>
          </p:cNvPr>
          <p:cNvGrpSpPr/>
          <p:nvPr/>
        </p:nvGrpSpPr>
        <p:grpSpPr>
          <a:xfrm>
            <a:off x="538226" y="153800"/>
            <a:ext cx="811275" cy="1299746"/>
            <a:chOff x="538226" y="153800"/>
            <a:chExt cx="811275" cy="129974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12463A-AEA0-EB6B-8405-D4985F35E073}"/>
                </a:ext>
              </a:extLst>
            </p:cNvPr>
            <p:cNvSpPr txBox="1"/>
            <p:nvPr/>
          </p:nvSpPr>
          <p:spPr>
            <a:xfrm>
              <a:off x="538226" y="153800"/>
              <a:ext cx="56764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0">
                  <a:gradFill>
                    <a:gsLst>
                      <a:gs pos="36000">
                        <a:schemeClr val="bg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6600" dirty="0">
                  <a:gradFill>
                    <a:gsLst>
                      <a:gs pos="36000">
                        <a:schemeClr val="bg1"/>
                      </a:gs>
                      <a:gs pos="70000">
                        <a:schemeClr val="tx1">
                          <a:lumMod val="50000"/>
                          <a:lumOff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+mj-lt"/>
                  <a:ea typeface="字魂54号-贤黑" panose="00000500000000000000" pitchFamily="2" charset="-122"/>
                  <a:sym typeface="思源黑体" panose="020B0400000000000000" pitchFamily="34" charset="-122"/>
                </a:rPr>
                <a:t>1</a:t>
              </a:r>
              <a:endParaRPr lang="zh-CN" altLang="en-US" sz="6600" dirty="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4CE2F9A-C7E9-160F-2DAB-E88E7E8760BB}"/>
                </a:ext>
              </a:extLst>
            </p:cNvPr>
            <p:cNvGrpSpPr/>
            <p:nvPr/>
          </p:nvGrpSpPr>
          <p:grpSpPr>
            <a:xfrm rot="1279383">
              <a:off x="538418" y="260428"/>
              <a:ext cx="811083" cy="1193118"/>
              <a:chOff x="5326021" y="1359499"/>
              <a:chExt cx="2273644" cy="3344573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66FEAB3-3903-D3A3-4293-4365D35906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3166" y="1359499"/>
                <a:ext cx="2066499" cy="3212500"/>
              </a:xfrm>
              <a:prstGeom prst="line">
                <a:avLst/>
              </a:prstGeom>
              <a:ln>
                <a:gradFill>
                  <a:gsLst>
                    <a:gs pos="885">
                      <a:schemeClr val="tx1">
                        <a:alpha val="0"/>
                      </a:schemeClr>
                    </a:gs>
                    <a:gs pos="59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2F9B2B6-CF6F-AD4F-363A-0D6B06B247FD}"/>
                  </a:ext>
                </a:extLst>
              </p:cNvPr>
              <p:cNvSpPr/>
              <p:nvPr/>
            </p:nvSpPr>
            <p:spPr>
              <a:xfrm rot="2008142">
                <a:off x="5326021" y="3632692"/>
                <a:ext cx="319543" cy="1071380"/>
              </a:xfrm>
              <a:custGeom>
                <a:avLst/>
                <a:gdLst>
                  <a:gd name="connsiteX0" fmla="*/ 278285 w 319543"/>
                  <a:gd name="connsiteY0" fmla="*/ 0 h 1071380"/>
                  <a:gd name="connsiteX1" fmla="*/ 319543 w 319543"/>
                  <a:gd name="connsiteY1" fmla="*/ 0 h 1071380"/>
                  <a:gd name="connsiteX2" fmla="*/ 319543 w 319543"/>
                  <a:gd name="connsiteY2" fmla="*/ 601405 h 1071380"/>
                  <a:gd name="connsiteX3" fmla="*/ 0 w 319543"/>
                  <a:gd name="connsiteY3" fmla="*/ 1071380 h 1071380"/>
                  <a:gd name="connsiteX4" fmla="*/ 0 w 319543"/>
                  <a:gd name="connsiteY4" fmla="*/ 409295 h 107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43" h="1071380">
                    <a:moveTo>
                      <a:pt x="278285" y="0"/>
                    </a:moveTo>
                    <a:lnTo>
                      <a:pt x="319543" y="0"/>
                    </a:lnTo>
                    <a:lnTo>
                      <a:pt x="319543" y="601405"/>
                    </a:lnTo>
                    <a:lnTo>
                      <a:pt x="0" y="1071380"/>
                    </a:lnTo>
                    <a:lnTo>
                      <a:pt x="0" y="4092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lt"/>
                </a:endParaRPr>
              </a:p>
            </p:txBody>
          </p:sp>
        </p:grp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A688CBB1-EB92-0BA3-118E-D11FB4A1F913}"/>
              </a:ext>
            </a:extLst>
          </p:cNvPr>
          <p:cNvSpPr txBox="1">
            <a:spLocks/>
          </p:cNvSpPr>
          <p:nvPr/>
        </p:nvSpPr>
        <p:spPr>
          <a:xfrm>
            <a:off x="986944" y="930821"/>
            <a:ext cx="10666830" cy="920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200" b="1" dirty="0">
                <a:solidFill>
                  <a:schemeClr val="accent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Highest Spenders Country-Wise Distribution</a:t>
            </a:r>
            <a:endParaRPr lang="id-ID" sz="3200" b="1" dirty="0">
              <a:solidFill>
                <a:schemeClr val="accent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8876" y="1516285"/>
            <a:ext cx="8218640" cy="44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8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3344747" y="4216168"/>
            <a:ext cx="5419725" cy="895350"/>
          </a:xfrm>
        </p:spPr>
        <p:txBody>
          <a:bodyPr>
            <a:normAutofit/>
          </a:bodyPr>
          <a:lstStyle/>
          <a:p>
            <a:pPr algn="ctr"/>
            <a:r>
              <a:rPr lang="en-IN" altLang="zh-CN" sz="4000" dirty="0">
                <a:solidFill>
                  <a:schemeClr val="accent1">
                    <a:lumMod val="100000"/>
                  </a:schemeClr>
                </a:solidFill>
                <a:ea typeface="思源黑体 CN Light" panose="020B0300000000000000" pitchFamily="34" charset="-122"/>
                <a:sym typeface="思源黑体" panose="020B0400000000000000" pitchFamily="34" charset="-122"/>
              </a:rPr>
              <a:t>Conclusion</a:t>
            </a:r>
            <a:endParaRPr lang="zh-CN" altLang="en-US" sz="4000" dirty="0">
              <a:solidFill>
                <a:schemeClr val="accent1">
                  <a:lumMod val="100000"/>
                </a:schemeClr>
              </a:solidFill>
              <a:ea typeface="思源黑体 CN Light" panose="020B03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22867" y="921835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>
                <a:gradFill>
                  <a:gsLst>
                    <a:gs pos="36000">
                      <a:schemeClr val="bg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字魂5号-无外润黑体" panose="00000500000000000000" pitchFamily="2" charset="-122"/>
                <a:ea typeface="字魂5号-无外润黑体" panose="00000500000000000000" pitchFamily="2" charset="-122"/>
              </a:defRPr>
            </a:lvl1pPr>
          </a:lstStyle>
          <a:p>
            <a:r>
              <a:rPr lang="en-IN" altLang="zh-CN" sz="16600" dirty="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rPr>
              <a:t>2</a:t>
            </a:r>
            <a:endParaRPr lang="zh-CN" altLang="en-US" sz="16600" dirty="0">
              <a:gradFill>
                <a:gsLst>
                  <a:gs pos="36000">
                    <a:schemeClr val="bg1"/>
                  </a:gs>
                  <a:gs pos="70000">
                    <a:schemeClr val="tx1">
                      <a:lumMod val="50000"/>
                      <a:lumOff val="50000"/>
                      <a:alpha val="0"/>
                    </a:schemeClr>
                  </a:gs>
                </a:gsLst>
                <a:lin ang="5400000" scaled="1"/>
              </a:gradFill>
              <a:latin typeface="+mj-lt"/>
              <a:ea typeface="字魂54号-贤黑" panose="00000500000000000000" pitchFamily="2" charset="-122"/>
              <a:sym typeface="思源黑体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7AA6A77-1222-4243-806E-EDF916201DE9}"/>
              </a:ext>
            </a:extLst>
          </p:cNvPr>
          <p:cNvGrpSpPr/>
          <p:nvPr/>
        </p:nvGrpSpPr>
        <p:grpSpPr>
          <a:xfrm rot="1279383">
            <a:off x="5337810" y="1303081"/>
            <a:ext cx="1881389" cy="2767558"/>
            <a:chOff x="5326021" y="1359499"/>
            <a:chExt cx="2273644" cy="334457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EFB3E33-333F-4634-8C15-7D06564F3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3166" y="1359499"/>
              <a:ext cx="2066499" cy="3212500"/>
            </a:xfrm>
            <a:prstGeom prst="line">
              <a:avLst/>
            </a:prstGeom>
            <a:ln>
              <a:gradFill>
                <a:gsLst>
                  <a:gs pos="885">
                    <a:schemeClr val="tx1">
                      <a:alpha val="0"/>
                    </a:schemeClr>
                  </a:gs>
                  <a:gs pos="59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73AA28D-9CD2-4A09-8567-FAEF0A53901B}"/>
                </a:ext>
              </a:extLst>
            </p:cNvPr>
            <p:cNvSpPr/>
            <p:nvPr/>
          </p:nvSpPr>
          <p:spPr>
            <a:xfrm rot="2008142">
              <a:off x="5326021" y="3632692"/>
              <a:ext cx="319543" cy="1071380"/>
            </a:xfrm>
            <a:custGeom>
              <a:avLst/>
              <a:gdLst>
                <a:gd name="connsiteX0" fmla="*/ 278285 w 319543"/>
                <a:gd name="connsiteY0" fmla="*/ 0 h 1071380"/>
                <a:gd name="connsiteX1" fmla="*/ 319543 w 319543"/>
                <a:gd name="connsiteY1" fmla="*/ 0 h 1071380"/>
                <a:gd name="connsiteX2" fmla="*/ 319543 w 319543"/>
                <a:gd name="connsiteY2" fmla="*/ 601405 h 1071380"/>
                <a:gd name="connsiteX3" fmla="*/ 0 w 319543"/>
                <a:gd name="connsiteY3" fmla="*/ 1071380 h 1071380"/>
                <a:gd name="connsiteX4" fmla="*/ 0 w 319543"/>
                <a:gd name="connsiteY4" fmla="*/ 409295 h 107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543" h="1071380">
                  <a:moveTo>
                    <a:pt x="278285" y="0"/>
                  </a:moveTo>
                  <a:lnTo>
                    <a:pt x="319543" y="0"/>
                  </a:lnTo>
                  <a:lnTo>
                    <a:pt x="319543" y="601405"/>
                  </a:lnTo>
                  <a:lnTo>
                    <a:pt x="0" y="1071380"/>
                  </a:lnTo>
                  <a:lnTo>
                    <a:pt x="0" y="4092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98A0A6C8-E57E-4F41-9009-CB6B532D8C6C}"/>
              </a:ext>
            </a:extLst>
          </p:cNvPr>
          <p:cNvSpPr>
            <a:spLocks noChangeAspect="1"/>
          </p:cNvSpPr>
          <p:nvPr/>
        </p:nvSpPr>
        <p:spPr>
          <a:xfrm>
            <a:off x="4661873" y="2178775"/>
            <a:ext cx="1800225" cy="1800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14339" name="KSO_Shape">
            <a:extLst>
              <a:ext uri="{FF2B5EF4-FFF2-40B4-BE49-F238E27FC236}">
                <a16:creationId xmlns:a16="http://schemas.microsoft.com/office/drawing/2014/main" id="{16924BCD-70D8-400A-9D72-C33ADEDBE57D}"/>
              </a:ext>
            </a:extLst>
          </p:cNvPr>
          <p:cNvSpPr>
            <a:spLocks/>
          </p:cNvSpPr>
          <p:nvPr/>
        </p:nvSpPr>
        <p:spPr bwMode="auto">
          <a:xfrm>
            <a:off x="5279411" y="2674075"/>
            <a:ext cx="519112" cy="744537"/>
          </a:xfrm>
          <a:custGeom>
            <a:avLst/>
            <a:gdLst>
              <a:gd name="T0" fmla="*/ 2147483647 w 78"/>
              <a:gd name="T1" fmla="*/ 2147483647 h 112"/>
              <a:gd name="T2" fmla="*/ 2147483647 w 78"/>
              <a:gd name="T3" fmla="*/ 2147483647 h 112"/>
              <a:gd name="T4" fmla="*/ 2147483647 w 78"/>
              <a:gd name="T5" fmla="*/ 2147483647 h 112"/>
              <a:gd name="T6" fmla="*/ 2147483647 w 78"/>
              <a:gd name="T7" fmla="*/ 2147483647 h 112"/>
              <a:gd name="T8" fmla="*/ 2147483647 w 78"/>
              <a:gd name="T9" fmla="*/ 2147483647 h 112"/>
              <a:gd name="T10" fmla="*/ 2147483647 w 78"/>
              <a:gd name="T11" fmla="*/ 2147483647 h 112"/>
              <a:gd name="T12" fmla="*/ 2147483647 w 78"/>
              <a:gd name="T13" fmla="*/ 2147483647 h 112"/>
              <a:gd name="T14" fmla="*/ 2147483647 w 78"/>
              <a:gd name="T15" fmla="*/ 2147483647 h 112"/>
              <a:gd name="T16" fmla="*/ 2147483647 w 78"/>
              <a:gd name="T17" fmla="*/ 2147483647 h 112"/>
              <a:gd name="T18" fmla="*/ 2147483647 w 78"/>
              <a:gd name="T19" fmla="*/ 2147483647 h 112"/>
              <a:gd name="T20" fmla="*/ 2147483647 w 78"/>
              <a:gd name="T21" fmla="*/ 2147483647 h 112"/>
              <a:gd name="T22" fmla="*/ 2147483647 w 78"/>
              <a:gd name="T23" fmla="*/ 2147483647 h 112"/>
              <a:gd name="T24" fmla="*/ 2147483647 w 78"/>
              <a:gd name="T25" fmla="*/ 2147483647 h 112"/>
              <a:gd name="T26" fmla="*/ 2147483647 w 78"/>
              <a:gd name="T27" fmla="*/ 2147483647 h 112"/>
              <a:gd name="T28" fmla="*/ 2147483647 w 78"/>
              <a:gd name="T29" fmla="*/ 2147483647 h 112"/>
              <a:gd name="T30" fmla="*/ 2147483647 w 78"/>
              <a:gd name="T31" fmla="*/ 2147483647 h 112"/>
              <a:gd name="T32" fmla="*/ 2147483647 w 78"/>
              <a:gd name="T33" fmla="*/ 2147483647 h 112"/>
              <a:gd name="T34" fmla="*/ 2147483647 w 78"/>
              <a:gd name="T35" fmla="*/ 2147483647 h 112"/>
              <a:gd name="T36" fmla="*/ 2147483647 w 78"/>
              <a:gd name="T37" fmla="*/ 2147483647 h 112"/>
              <a:gd name="T38" fmla="*/ 2147483647 w 78"/>
              <a:gd name="T39" fmla="*/ 2147483647 h 112"/>
              <a:gd name="T40" fmla="*/ 2147483647 w 78"/>
              <a:gd name="T41" fmla="*/ 2147483647 h 112"/>
              <a:gd name="T42" fmla="*/ 2147483647 w 78"/>
              <a:gd name="T43" fmla="*/ 2147483647 h 112"/>
              <a:gd name="T44" fmla="*/ 2147483647 w 78"/>
              <a:gd name="T45" fmla="*/ 2147483647 h 112"/>
              <a:gd name="T46" fmla="*/ 2147483647 w 78"/>
              <a:gd name="T47" fmla="*/ 2147483647 h 112"/>
              <a:gd name="T48" fmla="*/ 2147483647 w 78"/>
              <a:gd name="T49" fmla="*/ 2147483647 h 112"/>
              <a:gd name="T50" fmla="*/ 2147483647 w 78"/>
              <a:gd name="T51" fmla="*/ 2147483647 h 112"/>
              <a:gd name="T52" fmla="*/ 2147483647 w 78"/>
              <a:gd name="T53" fmla="*/ 2147483647 h 112"/>
              <a:gd name="T54" fmla="*/ 2147483647 w 78"/>
              <a:gd name="T55" fmla="*/ 2147483647 h 112"/>
              <a:gd name="T56" fmla="*/ 2147483647 w 78"/>
              <a:gd name="T57" fmla="*/ 2147483647 h 112"/>
              <a:gd name="T58" fmla="*/ 2147483647 w 78"/>
              <a:gd name="T59" fmla="*/ 2147483647 h 112"/>
              <a:gd name="T60" fmla="*/ 2147483647 w 78"/>
              <a:gd name="T61" fmla="*/ 2147483647 h 112"/>
              <a:gd name="T62" fmla="*/ 2147483647 w 78"/>
              <a:gd name="T63" fmla="*/ 2147483647 h 112"/>
              <a:gd name="T64" fmla="*/ 2147483647 w 78"/>
              <a:gd name="T65" fmla="*/ 2147483647 h 112"/>
              <a:gd name="T66" fmla="*/ 2147483647 w 78"/>
              <a:gd name="T67" fmla="*/ 2147483647 h 112"/>
              <a:gd name="T68" fmla="*/ 2147483647 w 78"/>
              <a:gd name="T69" fmla="*/ 2147483647 h 112"/>
              <a:gd name="T70" fmla="*/ 2147483647 w 78"/>
              <a:gd name="T71" fmla="*/ 2147483647 h 112"/>
              <a:gd name="T72" fmla="*/ 2147483647 w 78"/>
              <a:gd name="T73" fmla="*/ 2147483647 h 112"/>
              <a:gd name="T74" fmla="*/ 2147483647 w 78"/>
              <a:gd name="T75" fmla="*/ 2147483647 h 112"/>
              <a:gd name="T76" fmla="*/ 2147483647 w 78"/>
              <a:gd name="T77" fmla="*/ 2147483647 h 11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BF72C50-1F27-4A6C-B0EB-993627D1209D}"/>
              </a:ext>
            </a:extLst>
          </p:cNvPr>
          <p:cNvSpPr>
            <a:spLocks noChangeAspect="1"/>
          </p:cNvSpPr>
          <p:nvPr/>
        </p:nvSpPr>
        <p:spPr>
          <a:xfrm>
            <a:off x="5042873" y="3291612"/>
            <a:ext cx="1800225" cy="1800225"/>
          </a:xfrm>
          <a:prstGeom prst="ellips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A7AB72B5-8424-4C4F-8D8C-63BA2DE6CD5D}"/>
              </a:ext>
            </a:extLst>
          </p:cNvPr>
          <p:cNvSpPr/>
          <p:nvPr/>
        </p:nvSpPr>
        <p:spPr>
          <a:xfrm rot="18096577">
            <a:off x="7765435" y="2540725"/>
            <a:ext cx="1281113" cy="1677988"/>
          </a:xfrm>
          <a:prstGeom prst="arc">
            <a:avLst>
              <a:gd name="adj1" fmla="val 15669845"/>
              <a:gd name="adj2" fmla="val 126852"/>
            </a:avLst>
          </a:prstGeom>
          <a:ln>
            <a:solidFill>
              <a:schemeClr val="dk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14343" name="矩形 6">
            <a:extLst>
              <a:ext uri="{FF2B5EF4-FFF2-40B4-BE49-F238E27FC236}">
                <a16:creationId xmlns:a16="http://schemas.microsoft.com/office/drawing/2014/main" id="{DA84DD3E-4A15-4B85-8CB9-64485B89E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098" y="2859812"/>
            <a:ext cx="1102866" cy="338554"/>
          </a:xfrm>
          <a:prstGeom prst="rect">
            <a:avLst/>
          </a:prstGeom>
          <a:solidFill>
            <a:schemeClr val="dk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b="1" dirty="0">
                <a:solidFill>
                  <a:schemeClr val="bg1"/>
                </a:solidFill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rPr>
              <a:t>Employees</a:t>
            </a:r>
          </a:p>
        </p:txBody>
      </p:sp>
      <p:sp>
        <p:nvSpPr>
          <p:cNvPr id="14344" name="矩形 7">
            <a:extLst>
              <a:ext uri="{FF2B5EF4-FFF2-40B4-BE49-F238E27FC236}">
                <a16:creationId xmlns:a16="http://schemas.microsoft.com/office/drawing/2014/main" id="{C90955BB-5B1F-424C-BAF4-02C79125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786" y="3229700"/>
            <a:ext cx="28733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400" dirty="0">
                <a:solidFill>
                  <a:schemeClr val="bg2"/>
                </a:solidFill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rPr>
              <a:t>Number of employees are less at senior level as compared to junior level.</a:t>
            </a:r>
          </a:p>
        </p:txBody>
      </p:sp>
      <p:sp>
        <p:nvSpPr>
          <p:cNvPr id="14345" name="矩形 8">
            <a:extLst>
              <a:ext uri="{FF2B5EF4-FFF2-40B4-BE49-F238E27FC236}">
                <a16:creationId xmlns:a16="http://schemas.microsoft.com/office/drawing/2014/main" id="{03A736F0-07D4-4DDE-8C80-98DA9FE7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413" y="4327881"/>
            <a:ext cx="967381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b="1" dirty="0">
                <a:solidFill>
                  <a:schemeClr val="bg1"/>
                </a:solidFill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rPr>
              <a:t> Revenue</a:t>
            </a:r>
          </a:p>
        </p:txBody>
      </p:sp>
      <p:sp>
        <p:nvSpPr>
          <p:cNvPr id="14346" name="矩形 9">
            <a:extLst>
              <a:ext uri="{FF2B5EF4-FFF2-40B4-BE49-F238E27FC236}">
                <a16:creationId xmlns:a16="http://schemas.microsoft.com/office/drawing/2014/main" id="{57981C91-29B4-45D6-A93A-94C57EE00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876" y="4666435"/>
            <a:ext cx="271396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/>
                </a:solidFill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rPr>
              <a:t>Maximum total invoice amount is from Prague city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/>
                </a:solidFill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rPr>
              <a:t>Top two customers in terms of money they spend also belongs to this city only.</a:t>
            </a:r>
          </a:p>
        </p:txBody>
      </p:sp>
      <p:sp>
        <p:nvSpPr>
          <p:cNvPr id="14347" name="矩形 10">
            <a:extLst>
              <a:ext uri="{FF2B5EF4-FFF2-40B4-BE49-F238E27FC236}">
                <a16:creationId xmlns:a16="http://schemas.microsoft.com/office/drawing/2014/main" id="{236AA676-C7C1-43C9-8BB6-3434284B5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573" y="1595685"/>
            <a:ext cx="1791388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b="1" dirty="0">
                <a:solidFill>
                  <a:schemeClr val="bg1"/>
                </a:solidFill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rPr>
              <a:t>Artist &amp; Customers</a:t>
            </a:r>
          </a:p>
        </p:txBody>
      </p:sp>
      <p:sp>
        <p:nvSpPr>
          <p:cNvPr id="14348" name="矩形 11">
            <a:extLst>
              <a:ext uri="{FF2B5EF4-FFF2-40B4-BE49-F238E27FC236}">
                <a16:creationId xmlns:a16="http://schemas.microsoft.com/office/drawing/2014/main" id="{6A24CE6E-6DC2-46A0-86A4-DFA15EC84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771" y="2230914"/>
            <a:ext cx="274365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/>
                </a:solidFill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rPr>
              <a:t>U2 is the artist who has written the most rock music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/>
                </a:solidFill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rPr>
              <a:t>Maximum countries(where customers belongs) are from  Europe only( ~70%).</a:t>
            </a: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598FFAF7-E89C-404F-A8D1-CA4B7F35BF17}"/>
              </a:ext>
            </a:extLst>
          </p:cNvPr>
          <p:cNvSpPr/>
          <p:nvPr/>
        </p:nvSpPr>
        <p:spPr>
          <a:xfrm>
            <a:off x="3288686" y="1842225"/>
            <a:ext cx="1584325" cy="1495425"/>
          </a:xfrm>
          <a:prstGeom prst="arc">
            <a:avLst>
              <a:gd name="adj1" fmla="val 16200000"/>
              <a:gd name="adj2" fmla="val 21349829"/>
            </a:avLst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0A24A817-A556-4334-A0F8-54C653B7E443}"/>
              </a:ext>
            </a:extLst>
          </p:cNvPr>
          <p:cNvSpPr/>
          <p:nvPr/>
        </p:nvSpPr>
        <p:spPr>
          <a:xfrm rot="1188091" flipV="1">
            <a:off x="3599836" y="3532912"/>
            <a:ext cx="1585912" cy="1493838"/>
          </a:xfrm>
          <a:prstGeom prst="arc">
            <a:avLst>
              <a:gd name="adj1" fmla="val 15155280"/>
              <a:gd name="adj2" fmla="val 21349829"/>
            </a:avLst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14351" name="Freeform 91">
            <a:extLst>
              <a:ext uri="{FF2B5EF4-FFF2-40B4-BE49-F238E27FC236}">
                <a16:creationId xmlns:a16="http://schemas.microsoft.com/office/drawing/2014/main" id="{F62A03E7-E190-4F69-BD2A-C31B43120FE6}"/>
              </a:ext>
            </a:extLst>
          </p:cNvPr>
          <p:cNvSpPr>
            <a:spLocks/>
          </p:cNvSpPr>
          <p:nvPr/>
        </p:nvSpPr>
        <p:spPr bwMode="auto">
          <a:xfrm>
            <a:off x="5674698" y="3859937"/>
            <a:ext cx="536575" cy="663575"/>
          </a:xfrm>
          <a:custGeom>
            <a:avLst/>
            <a:gdLst>
              <a:gd name="T0" fmla="*/ 2147483647 w 52"/>
              <a:gd name="T1" fmla="*/ 2147483647 h 64"/>
              <a:gd name="T2" fmla="*/ 2147483647 w 52"/>
              <a:gd name="T3" fmla="*/ 2147483647 h 64"/>
              <a:gd name="T4" fmla="*/ 2147483647 w 52"/>
              <a:gd name="T5" fmla="*/ 2147483647 h 64"/>
              <a:gd name="T6" fmla="*/ 2147483647 w 52"/>
              <a:gd name="T7" fmla="*/ 2147483647 h 64"/>
              <a:gd name="T8" fmla="*/ 2147483647 w 52"/>
              <a:gd name="T9" fmla="*/ 2147483647 h 64"/>
              <a:gd name="T10" fmla="*/ 2147483647 w 52"/>
              <a:gd name="T11" fmla="*/ 2147483647 h 64"/>
              <a:gd name="T12" fmla="*/ 2147483647 w 52"/>
              <a:gd name="T13" fmla="*/ 2147483647 h 64"/>
              <a:gd name="T14" fmla="*/ 2147483647 w 52"/>
              <a:gd name="T15" fmla="*/ 2147483647 h 64"/>
              <a:gd name="T16" fmla="*/ 2147483647 w 52"/>
              <a:gd name="T17" fmla="*/ 2147483647 h 64"/>
              <a:gd name="T18" fmla="*/ 2147483647 w 52"/>
              <a:gd name="T19" fmla="*/ 2147483647 h 64"/>
              <a:gd name="T20" fmla="*/ 2147483647 w 52"/>
              <a:gd name="T21" fmla="*/ 2147483647 h 64"/>
              <a:gd name="T22" fmla="*/ 2147483647 w 52"/>
              <a:gd name="T23" fmla="*/ 2147483647 h 64"/>
              <a:gd name="T24" fmla="*/ 2147483647 w 52"/>
              <a:gd name="T25" fmla="*/ 2147483647 h 64"/>
              <a:gd name="T26" fmla="*/ 2147483647 w 52"/>
              <a:gd name="T27" fmla="*/ 2147483647 h 64"/>
              <a:gd name="T28" fmla="*/ 2147483647 w 52"/>
              <a:gd name="T29" fmla="*/ 2147483647 h 64"/>
              <a:gd name="T30" fmla="*/ 2147483647 w 52"/>
              <a:gd name="T31" fmla="*/ 2147483647 h 64"/>
              <a:gd name="T32" fmla="*/ 2147483647 w 52"/>
              <a:gd name="T33" fmla="*/ 2147483647 h 64"/>
              <a:gd name="T34" fmla="*/ 0 w 52"/>
              <a:gd name="T35" fmla="*/ 0 h 64"/>
              <a:gd name="T36" fmla="*/ 2147483647 w 52"/>
              <a:gd name="T37" fmla="*/ 0 h 64"/>
              <a:gd name="T38" fmla="*/ 2147483647 w 52"/>
              <a:gd name="T39" fmla="*/ 2147483647 h 64"/>
              <a:gd name="T40" fmla="*/ 2147483647 w 52"/>
              <a:gd name="T41" fmla="*/ 2147483647 h 64"/>
              <a:gd name="T42" fmla="*/ 2147483647 w 52"/>
              <a:gd name="T43" fmla="*/ 2147483647 h 64"/>
              <a:gd name="T44" fmla="*/ 2147483647 w 52"/>
              <a:gd name="T45" fmla="*/ 2147483647 h 64"/>
              <a:gd name="T46" fmla="*/ 2147483647 w 52"/>
              <a:gd name="T47" fmla="*/ 0 h 64"/>
              <a:gd name="T48" fmla="*/ 2147483647 w 52"/>
              <a:gd name="T49" fmla="*/ 0 h 64"/>
              <a:gd name="T50" fmla="*/ 2147483647 w 52"/>
              <a:gd name="T51" fmla="*/ 2147483647 h 64"/>
              <a:gd name="T52" fmla="*/ 2147483647 w 52"/>
              <a:gd name="T53" fmla="*/ 2147483647 h 6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64">
                <a:moveTo>
                  <a:pt x="47" y="29"/>
                </a:moveTo>
                <a:cubicBezTo>
                  <a:pt x="47" y="35"/>
                  <a:pt x="47" y="35"/>
                  <a:pt x="47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2"/>
                  <a:pt x="31" y="42"/>
                  <a:pt x="31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8"/>
                  <a:pt x="47" y="48"/>
                  <a:pt x="47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64"/>
                  <a:pt x="31" y="64"/>
                  <a:pt x="31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20" y="48"/>
                  <a:pt x="20" y="48"/>
                  <a:pt x="20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35"/>
                  <a:pt x="20" y="35"/>
                  <a:pt x="20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29"/>
                  <a:pt x="4" y="29"/>
                  <a:pt x="4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0" y="0"/>
                  <a:pt x="0" y="0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21"/>
                  <a:pt x="25" y="25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5"/>
                  <a:pt x="29" y="21"/>
                  <a:pt x="30" y="18"/>
                </a:cubicBezTo>
                <a:cubicBezTo>
                  <a:pt x="39" y="0"/>
                  <a:pt x="39" y="0"/>
                  <a:pt x="39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34" y="29"/>
                  <a:pt x="34" y="29"/>
                  <a:pt x="34" y="29"/>
                </a:cubicBezTo>
                <a:lnTo>
                  <a:pt x="47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B21D3F3-DD41-40B4-9937-77524B4B6697}"/>
              </a:ext>
            </a:extLst>
          </p:cNvPr>
          <p:cNvSpPr>
            <a:spLocks noChangeAspect="1"/>
          </p:cNvSpPr>
          <p:nvPr/>
        </p:nvSpPr>
        <p:spPr>
          <a:xfrm>
            <a:off x="5942986" y="2480400"/>
            <a:ext cx="1800225" cy="1800225"/>
          </a:xfrm>
          <a:prstGeom prst="ellipse">
            <a:avLst/>
          </a:prstGeom>
          <a:solidFill>
            <a:schemeClr val="dk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grpSp>
        <p:nvGrpSpPr>
          <p:cNvPr id="14353" name="组合 15">
            <a:extLst>
              <a:ext uri="{FF2B5EF4-FFF2-40B4-BE49-F238E27FC236}">
                <a16:creationId xmlns:a16="http://schemas.microsoft.com/office/drawing/2014/main" id="{D54EFA1A-3815-4F52-BF89-E2107E3FA9A3}"/>
              </a:ext>
            </a:extLst>
          </p:cNvPr>
          <p:cNvGrpSpPr>
            <a:grpSpLocks/>
          </p:cNvGrpSpPr>
          <p:nvPr/>
        </p:nvGrpSpPr>
        <p:grpSpPr bwMode="auto">
          <a:xfrm>
            <a:off x="6497023" y="2929662"/>
            <a:ext cx="692150" cy="900113"/>
            <a:chOff x="4456113" y="3070225"/>
            <a:chExt cx="439738" cy="573088"/>
          </a:xfrm>
        </p:grpSpPr>
        <p:sp>
          <p:nvSpPr>
            <p:cNvPr id="14354" name="Freeform 49">
              <a:extLst>
                <a:ext uri="{FF2B5EF4-FFF2-40B4-BE49-F238E27FC236}">
                  <a16:creationId xmlns:a16="http://schemas.microsoft.com/office/drawing/2014/main" id="{6EEAF2E3-DE55-4AA6-AA03-DCB543942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3476625"/>
              <a:ext cx="439738" cy="166688"/>
            </a:xfrm>
            <a:custGeom>
              <a:avLst/>
              <a:gdLst>
                <a:gd name="T0" fmla="*/ 2147483647 w 504"/>
                <a:gd name="T1" fmla="*/ 0 h 190"/>
                <a:gd name="T2" fmla="*/ 2147483647 w 504"/>
                <a:gd name="T3" fmla="*/ 2147483647 h 190"/>
                <a:gd name="T4" fmla="*/ 2147483647 w 504"/>
                <a:gd name="T5" fmla="*/ 2147483647 h 190"/>
                <a:gd name="T6" fmla="*/ 2147483647 w 504"/>
                <a:gd name="T7" fmla="*/ 2147483647 h 190"/>
                <a:gd name="T8" fmla="*/ 2147483647 w 504"/>
                <a:gd name="T9" fmla="*/ 0 h 190"/>
                <a:gd name="T10" fmla="*/ 0 w 504"/>
                <a:gd name="T11" fmla="*/ 2147483647 h 190"/>
                <a:gd name="T12" fmla="*/ 2147483647 w 504"/>
                <a:gd name="T13" fmla="*/ 2147483647 h 190"/>
                <a:gd name="T14" fmla="*/ 2147483647 w 504"/>
                <a:gd name="T15" fmla="*/ 2147483647 h 190"/>
                <a:gd name="T16" fmla="*/ 2147483647 w 504"/>
                <a:gd name="T17" fmla="*/ 0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4" h="190">
                  <a:moveTo>
                    <a:pt x="422" y="0"/>
                  </a:moveTo>
                  <a:cubicBezTo>
                    <a:pt x="420" y="2"/>
                    <a:pt x="418" y="5"/>
                    <a:pt x="416" y="7"/>
                  </a:cubicBezTo>
                  <a:cubicBezTo>
                    <a:pt x="374" y="60"/>
                    <a:pt x="314" y="90"/>
                    <a:pt x="252" y="90"/>
                  </a:cubicBezTo>
                  <a:cubicBezTo>
                    <a:pt x="190" y="90"/>
                    <a:pt x="130" y="60"/>
                    <a:pt x="88" y="7"/>
                  </a:cubicBezTo>
                  <a:cubicBezTo>
                    <a:pt x="86" y="5"/>
                    <a:pt x="84" y="2"/>
                    <a:pt x="82" y="0"/>
                  </a:cubicBezTo>
                  <a:cubicBezTo>
                    <a:pt x="29" y="43"/>
                    <a:pt x="0" y="96"/>
                    <a:pt x="0" y="118"/>
                  </a:cubicBezTo>
                  <a:cubicBezTo>
                    <a:pt x="0" y="158"/>
                    <a:pt x="93" y="190"/>
                    <a:pt x="252" y="190"/>
                  </a:cubicBezTo>
                  <a:cubicBezTo>
                    <a:pt x="411" y="190"/>
                    <a:pt x="504" y="158"/>
                    <a:pt x="504" y="118"/>
                  </a:cubicBezTo>
                  <a:cubicBezTo>
                    <a:pt x="504" y="96"/>
                    <a:pt x="475" y="43"/>
                    <a:pt x="422" y="0"/>
                  </a:cubicBezTo>
                  <a:close/>
                </a:path>
              </a:pathLst>
            </a:custGeom>
            <a:noFill/>
            <a:ln w="349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14355" name="Freeform 50">
              <a:extLst>
                <a:ext uri="{FF2B5EF4-FFF2-40B4-BE49-F238E27FC236}">
                  <a16:creationId xmlns:a16="http://schemas.microsoft.com/office/drawing/2014/main" id="{3D5F0A2B-5423-46BD-B21D-8AAA31BA3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233738"/>
              <a:ext cx="241300" cy="252413"/>
            </a:xfrm>
            <a:custGeom>
              <a:avLst/>
              <a:gdLst>
                <a:gd name="T0" fmla="*/ 2147483647 w 276"/>
                <a:gd name="T1" fmla="*/ 0 h 288"/>
                <a:gd name="T2" fmla="*/ 0 w 276"/>
                <a:gd name="T3" fmla="*/ 2147483647 h 288"/>
                <a:gd name="T4" fmla="*/ 2147483647 w 276"/>
                <a:gd name="T5" fmla="*/ 2147483647 h 288"/>
                <a:gd name="T6" fmla="*/ 2147483647 w 276"/>
                <a:gd name="T7" fmla="*/ 2147483647 h 288"/>
                <a:gd name="T8" fmla="*/ 2147483647 w 27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6" h="288">
                  <a:moveTo>
                    <a:pt x="207" y="0"/>
                  </a:moveTo>
                  <a:cubicBezTo>
                    <a:pt x="207" y="0"/>
                    <a:pt x="197" y="115"/>
                    <a:pt x="0" y="169"/>
                  </a:cubicBezTo>
                  <a:cubicBezTo>
                    <a:pt x="20" y="239"/>
                    <a:pt x="73" y="288"/>
                    <a:pt x="135" y="288"/>
                  </a:cubicBezTo>
                  <a:cubicBezTo>
                    <a:pt x="204" y="288"/>
                    <a:pt x="261" y="228"/>
                    <a:pt x="276" y="147"/>
                  </a:cubicBezTo>
                  <a:cubicBezTo>
                    <a:pt x="240" y="95"/>
                    <a:pt x="207" y="0"/>
                    <a:pt x="207" y="0"/>
                  </a:cubicBezTo>
                  <a:close/>
                </a:path>
              </a:pathLst>
            </a:custGeom>
            <a:noFill/>
            <a:ln w="349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14356" name="Freeform 51">
              <a:extLst>
                <a:ext uri="{FF2B5EF4-FFF2-40B4-BE49-F238E27FC236}">
                  <a16:creationId xmlns:a16="http://schemas.microsoft.com/office/drawing/2014/main" id="{EB8FEE5E-4249-4D1B-A510-1F35E4525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5" y="3070225"/>
              <a:ext cx="314325" cy="320675"/>
            </a:xfrm>
            <a:custGeom>
              <a:avLst/>
              <a:gdLst>
                <a:gd name="T0" fmla="*/ 0 w 360"/>
                <a:gd name="T1" fmla="*/ 2147483647 h 368"/>
                <a:gd name="T2" fmla="*/ 2147483647 w 360"/>
                <a:gd name="T3" fmla="*/ 2147483647 h 368"/>
                <a:gd name="T4" fmla="*/ 2147483647 w 360"/>
                <a:gd name="T5" fmla="*/ 2147483647 h 368"/>
                <a:gd name="T6" fmla="*/ 2147483647 w 360"/>
                <a:gd name="T7" fmla="*/ 2147483647 h 368"/>
                <a:gd name="T8" fmla="*/ 0 w 360"/>
                <a:gd name="T9" fmla="*/ 2147483647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68">
                  <a:moveTo>
                    <a:pt x="0" y="368"/>
                  </a:moveTo>
                  <a:cubicBezTo>
                    <a:pt x="240" y="320"/>
                    <a:pt x="252" y="188"/>
                    <a:pt x="252" y="188"/>
                  </a:cubicBezTo>
                  <a:cubicBezTo>
                    <a:pt x="252" y="188"/>
                    <a:pt x="315" y="368"/>
                    <a:pt x="360" y="368"/>
                  </a:cubicBezTo>
                  <a:cubicBezTo>
                    <a:pt x="360" y="83"/>
                    <a:pt x="252" y="116"/>
                    <a:pt x="252" y="116"/>
                  </a:cubicBezTo>
                  <a:cubicBezTo>
                    <a:pt x="252" y="116"/>
                    <a:pt x="0" y="0"/>
                    <a:pt x="0" y="368"/>
                  </a:cubicBezTo>
                  <a:close/>
                </a:path>
              </a:pathLst>
            </a:custGeom>
            <a:noFill/>
            <a:ln w="349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FD2630E-AC0F-4CD5-A13D-B095795713B8}"/>
              </a:ext>
            </a:extLst>
          </p:cNvPr>
          <p:cNvSpPr txBox="1"/>
          <p:nvPr/>
        </p:nvSpPr>
        <p:spPr>
          <a:xfrm>
            <a:off x="1208876" y="369288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dirty="0">
                <a:gradFill>
                  <a:gsLst>
                    <a:gs pos="885">
                      <a:schemeClr val="accent1">
                        <a:alpha val="10000"/>
                      </a:schemeClr>
                    </a:gs>
                    <a:gs pos="75000">
                      <a:schemeClr val="accent1">
                        <a:alpha val="73000"/>
                      </a:schemeClr>
                    </a:gs>
                  </a:gsLst>
                  <a:lin ang="5400000" scaled="1"/>
                </a:gradFill>
                <a:latin typeface="+mj-lt"/>
                <a:ea typeface="思源黑体" panose="020B0400000000000000" pitchFamily="34" charset="-122"/>
                <a:sym typeface="思源黑体" panose="020B0400000000000000" pitchFamily="34" charset="-122"/>
              </a:rPr>
              <a:t>Conclusion</a:t>
            </a:r>
            <a:endParaRPr lang="zh-CN" altLang="en-US" sz="2400" dirty="0">
              <a:gradFill>
                <a:gsLst>
                  <a:gs pos="885">
                    <a:schemeClr val="accent1">
                      <a:alpha val="10000"/>
                    </a:schemeClr>
                  </a:gs>
                  <a:gs pos="75000">
                    <a:schemeClr val="accent1">
                      <a:alpha val="73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300D56F-A571-4430-BBA7-961DC63DA8B4}"/>
              </a:ext>
            </a:extLst>
          </p:cNvPr>
          <p:cNvGrpSpPr/>
          <p:nvPr/>
        </p:nvGrpSpPr>
        <p:grpSpPr>
          <a:xfrm>
            <a:off x="538226" y="153800"/>
            <a:ext cx="811275" cy="1299746"/>
            <a:chOff x="538226" y="153800"/>
            <a:chExt cx="811275" cy="129974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1DE00A2-118E-4565-9C8E-4E501FCE299A}"/>
                </a:ext>
              </a:extLst>
            </p:cNvPr>
            <p:cNvSpPr txBox="1"/>
            <p:nvPr/>
          </p:nvSpPr>
          <p:spPr>
            <a:xfrm>
              <a:off x="538226" y="153800"/>
              <a:ext cx="56764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0">
                  <a:gradFill>
                    <a:gsLst>
                      <a:gs pos="36000">
                        <a:schemeClr val="bg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6600" dirty="0">
                  <a:gradFill>
                    <a:gsLst>
                      <a:gs pos="36000">
                        <a:schemeClr val="bg1"/>
                      </a:gs>
                      <a:gs pos="70000">
                        <a:schemeClr val="tx1">
                          <a:lumMod val="50000"/>
                          <a:lumOff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+mj-lt"/>
                  <a:ea typeface="字魂54号-贤黑" panose="00000500000000000000" pitchFamily="2" charset="-122"/>
                  <a:sym typeface="思源黑体" panose="020B0400000000000000" pitchFamily="34" charset="-122"/>
                </a:rPr>
                <a:t>2</a:t>
              </a:r>
              <a:endParaRPr lang="zh-CN" altLang="en-US" sz="6600" dirty="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07BDF62-AA10-4700-8DE1-3B733657C633}"/>
                </a:ext>
              </a:extLst>
            </p:cNvPr>
            <p:cNvGrpSpPr/>
            <p:nvPr/>
          </p:nvGrpSpPr>
          <p:grpSpPr>
            <a:xfrm rot="1279383">
              <a:off x="538418" y="260428"/>
              <a:ext cx="811083" cy="1193118"/>
              <a:chOff x="5326021" y="1359499"/>
              <a:chExt cx="2273644" cy="3344573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77656FC-DDFF-4F88-8FEA-D60B2B13A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3166" y="1359499"/>
                <a:ext cx="2066499" cy="3212500"/>
              </a:xfrm>
              <a:prstGeom prst="line">
                <a:avLst/>
              </a:prstGeom>
              <a:ln>
                <a:gradFill>
                  <a:gsLst>
                    <a:gs pos="885">
                      <a:schemeClr val="tx1">
                        <a:alpha val="0"/>
                      </a:schemeClr>
                    </a:gs>
                    <a:gs pos="59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A1ECF1A7-4255-440D-9029-31CE4650782D}"/>
                  </a:ext>
                </a:extLst>
              </p:cNvPr>
              <p:cNvSpPr/>
              <p:nvPr/>
            </p:nvSpPr>
            <p:spPr>
              <a:xfrm rot="2008142">
                <a:off x="5326021" y="3632692"/>
                <a:ext cx="319543" cy="1071380"/>
              </a:xfrm>
              <a:custGeom>
                <a:avLst/>
                <a:gdLst>
                  <a:gd name="connsiteX0" fmla="*/ 278285 w 319543"/>
                  <a:gd name="connsiteY0" fmla="*/ 0 h 1071380"/>
                  <a:gd name="connsiteX1" fmla="*/ 319543 w 319543"/>
                  <a:gd name="connsiteY1" fmla="*/ 0 h 1071380"/>
                  <a:gd name="connsiteX2" fmla="*/ 319543 w 319543"/>
                  <a:gd name="connsiteY2" fmla="*/ 601405 h 1071380"/>
                  <a:gd name="connsiteX3" fmla="*/ 0 w 319543"/>
                  <a:gd name="connsiteY3" fmla="*/ 1071380 h 1071380"/>
                  <a:gd name="connsiteX4" fmla="*/ 0 w 319543"/>
                  <a:gd name="connsiteY4" fmla="*/ 409295 h 107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43" h="1071380">
                    <a:moveTo>
                      <a:pt x="278285" y="0"/>
                    </a:moveTo>
                    <a:lnTo>
                      <a:pt x="319543" y="0"/>
                    </a:lnTo>
                    <a:lnTo>
                      <a:pt x="319543" y="601405"/>
                    </a:lnTo>
                    <a:lnTo>
                      <a:pt x="0" y="1071380"/>
                    </a:lnTo>
                    <a:lnTo>
                      <a:pt x="0" y="4092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339" grpId="0" animBg="1"/>
      <p:bldP spid="5" grpId="0" animBg="1"/>
      <p:bldP spid="2" grpId="0" animBg="1"/>
      <p:bldP spid="14343" grpId="0" animBg="1"/>
      <p:bldP spid="14344" grpId="0"/>
      <p:bldP spid="14345" grpId="0" animBg="1"/>
      <p:bldP spid="14346" grpId="0"/>
      <p:bldP spid="14347" grpId="0" animBg="1"/>
      <p:bldP spid="14348" grpId="0"/>
      <p:bldP spid="14" grpId="0" animBg="1"/>
      <p:bldP spid="15" grpId="0" animBg="1"/>
      <p:bldP spid="14351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Business Plan Google Slides，Freepptbackgrounds.net">
  <a:themeElements>
    <a:clrScheme name="自定义 315">
      <a:dk1>
        <a:sysClr val="windowText" lastClr="000000"/>
      </a:dk1>
      <a:lt1>
        <a:srgbClr val="FFFFFF"/>
      </a:lt1>
      <a:dk2>
        <a:srgbClr val="595959"/>
      </a:dk2>
      <a:lt2>
        <a:srgbClr val="7F7F7F"/>
      </a:lt2>
      <a:accent1>
        <a:srgbClr val="E0B07F"/>
      </a:accent1>
      <a:accent2>
        <a:srgbClr val="7F7F7F"/>
      </a:accent2>
      <a:accent3>
        <a:srgbClr val="A5A5A5"/>
      </a:accent3>
      <a:accent4>
        <a:srgbClr val="595959"/>
      </a:accent4>
      <a:accent5>
        <a:srgbClr val="262626"/>
      </a:accent5>
      <a:accent6>
        <a:srgbClr val="7F7F7F"/>
      </a:accent6>
      <a:hlink>
        <a:srgbClr val="7F7F7F"/>
      </a:hlink>
      <a:folHlink>
        <a:srgbClr val="2C3C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242</Words>
  <Application>Microsoft Office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思源黑体</vt:lpstr>
      <vt:lpstr>思源黑体 CN Light</vt:lpstr>
      <vt:lpstr>Business Plan Google Slides，Freepptbackgrounds.net</vt:lpstr>
      <vt:lpstr>PowerPoint Presentation</vt:lpstr>
      <vt:lpstr>Key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Google Slides</dc:title>
  <dc:subject>Powerpoint Template</dc:subject>
  <dc:creator>Freepptbackgrounds.net</dc:creator>
  <cp:keywords>Business Plan Google Slides</cp:keywords>
  <dc:description>Business Plan Google Slides_x000d_
www.freepptbackgrounds.net</dc:description>
  <cp:lastModifiedBy>Aman Srivastava</cp:lastModifiedBy>
  <cp:revision>141</cp:revision>
  <dcterms:created xsi:type="dcterms:W3CDTF">2019-07-11T04:52:53Z</dcterms:created>
  <dcterms:modified xsi:type="dcterms:W3CDTF">2024-03-07T14:54:21Z</dcterms:modified>
</cp:coreProperties>
</file>